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Lst>
  <p:notesMasterIdLst>
    <p:notesMasterId r:id="rId7"/>
  </p:notesMasterIdLst>
  <p:sldIdLst>
    <p:sldId id="256" r:id="rId2"/>
    <p:sldId id="257" r:id="rId3"/>
    <p:sldId id="258" r:id="rId4"/>
    <p:sldId id="259" r:id="rId5"/>
    <p:sldId id="260" r:id="rId6"/>
  </p:sldIdLst>
  <p:sldSz cx="9144000" cy="5143500" type="screen16x9"/>
  <p:notesSz cx="51435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7" d="100"/>
          <a:sy n="97" d="100"/>
        </p:scale>
        <p:origin x="82" y="2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ar-SA"/>
  <c:roundedCorners val="1"/>
  <c:style val="2"/>
  <c:chart>
    <c:title>
      <c:tx>
        <c:rich>
          <a:bodyPr/>
          <a:lstStyle/>
          <a:p>
            <a:pPr>
              <a:defRPr sz="1200" b="0" i="0" u="none" strike="noStrike">
                <a:solidFill>
                  <a:srgbClr val="2A1A20"/>
                </a:solidFill>
                <a:latin typeface="+mn-lt"/>
              </a:defRPr>
            </a:pPr>
            <a:r>
              <a:rPr lang="en-US" sz="1200" b="0" i="0" u="none" strike="noStrike" dirty="0">
                <a:solidFill>
                  <a:srgbClr val="2A1A20"/>
                </a:solidFill>
                <a:latin typeface="+mn-lt"/>
              </a:rPr>
              <a:t>Antioxidant capacity (mg TEAC/g)</a:t>
            </a:r>
          </a:p>
        </c:rich>
      </c:tx>
      <c:overlay val="0"/>
    </c:title>
    <c:autoTitleDeleted val="0"/>
    <c:plotArea>
      <c:layout/>
      <c:barChart>
        <c:barDir val="col"/>
        <c:grouping val="clustered"/>
        <c:varyColors val="0"/>
        <c:ser>
          <c:idx val="0"/>
          <c:order val="0"/>
          <c:tx>
            <c:strRef>
              <c:f>Sheet1!$B$1</c:f>
              <c:strCache>
                <c:ptCount val="1"/>
                <c:pt idx="0">
                  <c:v>DPPH</c:v>
                </c:pt>
              </c:strCache>
            </c:strRef>
          </c:tx>
          <c:spPr>
            <a:solidFill>
              <a:srgbClr val="A3173F"/>
            </a:solidFill>
            <a:effectLst/>
          </c:spPr>
          <c:invertIfNegative val="0"/>
          <c:cat>
            <c:strRef>
              <c:f>Sheet1!$A$2:$A$7</c:f>
              <c:strCache>
                <c:ptCount val="6"/>
                <c:pt idx="0">
                  <c:v>DMM</c:v>
                </c:pt>
                <c:pt idx="1">
                  <c:v>DMU</c:v>
                </c:pt>
                <c:pt idx="2">
                  <c:v>MSM</c:v>
                </c:pt>
                <c:pt idx="3">
                  <c:v>MSU</c:v>
                </c:pt>
                <c:pt idx="4">
                  <c:v>EAM</c:v>
                </c:pt>
                <c:pt idx="5">
                  <c:v>EAU</c:v>
                </c:pt>
              </c:strCache>
            </c:strRef>
          </c:cat>
          <c:val>
            <c:numRef>
              <c:f>Sheet1!$B$2:$B$7</c:f>
              <c:numCache>
                <c:formatCode>General</c:formatCode>
                <c:ptCount val="6"/>
                <c:pt idx="0">
                  <c:v>72.19</c:v>
                </c:pt>
                <c:pt idx="1">
                  <c:v>98.43</c:v>
                </c:pt>
                <c:pt idx="2">
                  <c:v>76.599999999999994</c:v>
                </c:pt>
                <c:pt idx="3">
                  <c:v>91.56</c:v>
                </c:pt>
                <c:pt idx="4">
                  <c:v>43.4</c:v>
                </c:pt>
                <c:pt idx="5">
                  <c:v>64.209999999999994</c:v>
                </c:pt>
              </c:numCache>
            </c:numRef>
          </c:val>
          <c:extLst>
            <c:ext xmlns:c16="http://schemas.microsoft.com/office/drawing/2014/chart" uri="{C3380CC4-5D6E-409C-BE32-E72D297353CC}">
              <c16:uniqueId val="{00000000-DD60-42D5-BDFB-D5943BCE590D}"/>
            </c:ext>
          </c:extLst>
        </c:ser>
        <c:ser>
          <c:idx val="1"/>
          <c:order val="1"/>
          <c:tx>
            <c:strRef>
              <c:f>Sheet1!$C$1</c:f>
              <c:strCache>
                <c:ptCount val="1"/>
                <c:pt idx="0">
                  <c:v>ABTS</c:v>
                </c:pt>
              </c:strCache>
            </c:strRef>
          </c:tx>
          <c:spPr>
            <a:solidFill>
              <a:srgbClr val="E8A33D"/>
            </a:solidFill>
            <a:effectLst/>
          </c:spPr>
          <c:invertIfNegative val="0"/>
          <c:cat>
            <c:strRef>
              <c:f>Sheet1!$A$2:$A$7</c:f>
              <c:strCache>
                <c:ptCount val="6"/>
                <c:pt idx="0">
                  <c:v>DMM</c:v>
                </c:pt>
                <c:pt idx="1">
                  <c:v>DMU</c:v>
                </c:pt>
                <c:pt idx="2">
                  <c:v>MSM</c:v>
                </c:pt>
                <c:pt idx="3">
                  <c:v>MSU</c:v>
                </c:pt>
                <c:pt idx="4">
                  <c:v>EAM</c:v>
                </c:pt>
                <c:pt idx="5">
                  <c:v>EAU</c:v>
                </c:pt>
              </c:strCache>
            </c:strRef>
          </c:cat>
          <c:val>
            <c:numRef>
              <c:f>Sheet1!$C$2:$C$7</c:f>
              <c:numCache>
                <c:formatCode>General</c:formatCode>
                <c:ptCount val="6"/>
                <c:pt idx="0">
                  <c:v>113.9</c:v>
                </c:pt>
                <c:pt idx="1">
                  <c:v>127.4</c:v>
                </c:pt>
                <c:pt idx="2">
                  <c:v>108.08</c:v>
                </c:pt>
                <c:pt idx="3">
                  <c:v>125.35</c:v>
                </c:pt>
                <c:pt idx="4">
                  <c:v>32.549999999999997</c:v>
                </c:pt>
                <c:pt idx="5">
                  <c:v>52.86</c:v>
                </c:pt>
              </c:numCache>
            </c:numRef>
          </c:val>
          <c:extLst>
            <c:ext xmlns:c16="http://schemas.microsoft.com/office/drawing/2014/chart" uri="{C3380CC4-5D6E-409C-BE32-E72D297353CC}">
              <c16:uniqueId val="{00000001-DD60-42D5-BDFB-D5943BCE590D}"/>
            </c:ext>
          </c:extLst>
        </c:ser>
        <c:ser>
          <c:idx val="2"/>
          <c:order val="2"/>
          <c:tx>
            <c:strRef>
              <c:f>Sheet1!$D$1</c:f>
              <c:strCache>
                <c:ptCount val="1"/>
                <c:pt idx="0">
                  <c:v>FRAP</c:v>
                </c:pt>
              </c:strCache>
            </c:strRef>
          </c:tx>
          <c:spPr>
            <a:solidFill>
              <a:srgbClr val="5E7F5A"/>
            </a:solidFill>
            <a:effectLst/>
          </c:spPr>
          <c:invertIfNegative val="0"/>
          <c:cat>
            <c:strRef>
              <c:f>Sheet1!$A$2:$A$7</c:f>
              <c:strCache>
                <c:ptCount val="6"/>
                <c:pt idx="0">
                  <c:v>DMM</c:v>
                </c:pt>
                <c:pt idx="1">
                  <c:v>DMU</c:v>
                </c:pt>
                <c:pt idx="2">
                  <c:v>MSM</c:v>
                </c:pt>
                <c:pt idx="3">
                  <c:v>MSU</c:v>
                </c:pt>
                <c:pt idx="4">
                  <c:v>EAM</c:v>
                </c:pt>
                <c:pt idx="5">
                  <c:v>EAU</c:v>
                </c:pt>
              </c:strCache>
            </c:strRef>
          </c:cat>
          <c:val>
            <c:numRef>
              <c:f>Sheet1!$D$2:$D$7</c:f>
              <c:numCache>
                <c:formatCode>General</c:formatCode>
                <c:ptCount val="6"/>
                <c:pt idx="0">
                  <c:v>108.3</c:v>
                </c:pt>
                <c:pt idx="1">
                  <c:v>116.29</c:v>
                </c:pt>
                <c:pt idx="2">
                  <c:v>117.73</c:v>
                </c:pt>
                <c:pt idx="3">
                  <c:v>121.73</c:v>
                </c:pt>
                <c:pt idx="4">
                  <c:v>9.77</c:v>
                </c:pt>
                <c:pt idx="5">
                  <c:v>19.73</c:v>
                </c:pt>
              </c:numCache>
            </c:numRef>
          </c:val>
          <c:extLst>
            <c:ext xmlns:c16="http://schemas.microsoft.com/office/drawing/2014/chart" uri="{C3380CC4-5D6E-409C-BE32-E72D297353CC}">
              <c16:uniqueId val="{00000002-DD60-42D5-BDFB-D5943BCE590D}"/>
            </c:ext>
          </c:extLst>
        </c:ser>
        <c:dLbls>
          <c:showLegendKey val="0"/>
          <c:showVal val="0"/>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2A1A20"/>
                </a:solidFill>
                <a:latin typeface="+mn-lt"/>
              </a:defRPr>
            </a:pPr>
            <a:endParaRPr lang="ar-IQ"/>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5D5D9"/>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2A1A20"/>
                </a:solidFill>
                <a:latin typeface="+mn-lt"/>
              </a:defRPr>
            </a:pPr>
            <a:endParaRPr lang="ar-IQ"/>
          </a:p>
        </c:txPr>
        <c:crossAx val="2094734554"/>
        <c:crosses val="autoZero"/>
        <c:crossBetween val="between"/>
      </c:valAx>
      <c:spPr>
        <a:noFill/>
        <a:ln>
          <a:noFill/>
        </a:ln>
        <a:effectLst/>
      </c:spPr>
    </c:plotArea>
    <c:legend>
      <c:legendPos val="b"/>
      <c:overlay val="0"/>
      <c:txPr>
        <a:bodyPr/>
        <a:lstStyle/>
        <a:p>
          <a:pPr>
            <a:defRPr sz="1100">
              <a:solidFill>
                <a:srgbClr val="2A1A20"/>
              </a:solidFill>
              <a:latin typeface="+mn-lt"/>
              <a:cs typeface="+mn-lt"/>
            </a:defRPr>
          </a:pPr>
          <a:endParaRPr lang="ar-IQ"/>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ar-SA"/>
  <c:roundedCorners val="1"/>
  <c:style val="2"/>
  <c:chart>
    <c:title>
      <c:tx>
        <c:rich>
          <a:bodyPr/>
          <a:lstStyle/>
          <a:p>
            <a:pPr>
              <a:defRPr sz="1200" b="0" i="0" u="none" strike="noStrike">
                <a:solidFill>
                  <a:srgbClr val="2A1A20"/>
                </a:solidFill>
                <a:latin typeface="+mn-lt"/>
              </a:defRPr>
            </a:pPr>
            <a:r>
              <a:rPr lang="en-US" sz="1200" b="0" i="0" u="none" strike="noStrike">
                <a:solidFill>
                  <a:srgbClr val="2A1A20"/>
                </a:solidFill>
                <a:latin typeface="+mn-lt"/>
              </a:rPr>
              <a:t>Cholinesterase inhibition, IC50 (mg/mL): lower = stronger</a:t>
            </a:r>
          </a:p>
        </c:rich>
      </c:tx>
      <c:overlay val="0"/>
    </c:title>
    <c:autoTitleDeleted val="0"/>
    <c:plotArea>
      <c:layout/>
      <c:barChart>
        <c:barDir val="col"/>
        <c:grouping val="clustered"/>
        <c:varyColors val="0"/>
        <c:ser>
          <c:idx val="0"/>
          <c:order val="0"/>
          <c:tx>
            <c:strRef>
              <c:f>Sheet1!$B$1</c:f>
              <c:strCache>
                <c:ptCount val="1"/>
                <c:pt idx="0">
                  <c:v>AChE</c:v>
                </c:pt>
              </c:strCache>
            </c:strRef>
          </c:tx>
          <c:spPr>
            <a:solidFill>
              <a:srgbClr val="A3173F"/>
            </a:solidFill>
            <a:effectLst/>
          </c:spPr>
          <c:invertIfNegative val="0"/>
          <c:cat>
            <c:strRef>
              <c:f>Sheet1!$A$2:$A$7</c:f>
              <c:strCache>
                <c:ptCount val="6"/>
                <c:pt idx="0">
                  <c:v>DMM</c:v>
                </c:pt>
                <c:pt idx="1">
                  <c:v>DMU</c:v>
                </c:pt>
                <c:pt idx="2">
                  <c:v>MSM</c:v>
                </c:pt>
                <c:pt idx="3">
                  <c:v>MSU</c:v>
                </c:pt>
                <c:pt idx="4">
                  <c:v>EAM</c:v>
                </c:pt>
                <c:pt idx="5">
                  <c:v>EAU</c:v>
                </c:pt>
              </c:strCache>
            </c:strRef>
          </c:cat>
          <c:val>
            <c:numRef>
              <c:f>Sheet1!$B$2:$B$7</c:f>
              <c:numCache>
                <c:formatCode>General</c:formatCode>
                <c:ptCount val="6"/>
                <c:pt idx="0">
                  <c:v>0.47199999999999998</c:v>
                </c:pt>
                <c:pt idx="1">
                  <c:v>1.2410000000000001</c:v>
                </c:pt>
                <c:pt idx="2">
                  <c:v>0.89100000000000001</c:v>
                </c:pt>
                <c:pt idx="3">
                  <c:v>1.1539999999999999</c:v>
                </c:pt>
                <c:pt idx="4">
                  <c:v>0.17899999999999999</c:v>
                </c:pt>
                <c:pt idx="5">
                  <c:v>7.9000000000000001E-2</c:v>
                </c:pt>
              </c:numCache>
            </c:numRef>
          </c:val>
          <c:extLst>
            <c:ext xmlns:c16="http://schemas.microsoft.com/office/drawing/2014/chart" uri="{C3380CC4-5D6E-409C-BE32-E72D297353CC}">
              <c16:uniqueId val="{00000000-859E-406A-8460-DBF3C73EDB0B}"/>
            </c:ext>
          </c:extLst>
        </c:ser>
        <c:ser>
          <c:idx val="1"/>
          <c:order val="1"/>
          <c:tx>
            <c:strRef>
              <c:f>Sheet1!$C$1</c:f>
              <c:strCache>
                <c:ptCount val="1"/>
                <c:pt idx="0">
                  <c:v>BChE</c:v>
                </c:pt>
              </c:strCache>
            </c:strRef>
          </c:tx>
          <c:spPr>
            <a:solidFill>
              <a:srgbClr val="3B6E8F"/>
            </a:solidFill>
            <a:effectLst/>
          </c:spPr>
          <c:invertIfNegative val="0"/>
          <c:cat>
            <c:strRef>
              <c:f>Sheet1!$A$2:$A$7</c:f>
              <c:strCache>
                <c:ptCount val="6"/>
                <c:pt idx="0">
                  <c:v>DMM</c:v>
                </c:pt>
                <c:pt idx="1">
                  <c:v>DMU</c:v>
                </c:pt>
                <c:pt idx="2">
                  <c:v>MSM</c:v>
                </c:pt>
                <c:pt idx="3">
                  <c:v>MSU</c:v>
                </c:pt>
                <c:pt idx="4">
                  <c:v>EAM</c:v>
                </c:pt>
                <c:pt idx="5">
                  <c:v>EAU</c:v>
                </c:pt>
              </c:strCache>
            </c:strRef>
          </c:cat>
          <c:val>
            <c:numRef>
              <c:f>Sheet1!$C$2:$C$7</c:f>
              <c:numCache>
                <c:formatCode>General</c:formatCode>
                <c:ptCount val="6"/>
                <c:pt idx="0">
                  <c:v>1.1519999999999999</c:v>
                </c:pt>
                <c:pt idx="1">
                  <c:v>1.5469999999999999</c:v>
                </c:pt>
                <c:pt idx="2">
                  <c:v>1.264</c:v>
                </c:pt>
                <c:pt idx="3">
                  <c:v>1.651</c:v>
                </c:pt>
                <c:pt idx="4">
                  <c:v>0.25900000000000001</c:v>
                </c:pt>
                <c:pt idx="5">
                  <c:v>0.19600000000000001</c:v>
                </c:pt>
              </c:numCache>
            </c:numRef>
          </c:val>
          <c:extLst>
            <c:ext xmlns:c16="http://schemas.microsoft.com/office/drawing/2014/chart" uri="{C3380CC4-5D6E-409C-BE32-E72D297353CC}">
              <c16:uniqueId val="{00000001-859E-406A-8460-DBF3C73EDB0B}"/>
            </c:ext>
          </c:extLst>
        </c:ser>
        <c:dLbls>
          <c:showLegendKey val="0"/>
          <c:showVal val="0"/>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2A1A20"/>
                </a:solidFill>
                <a:latin typeface="+mn-lt"/>
              </a:defRPr>
            </a:pPr>
            <a:endParaRPr lang="ar-IQ"/>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5D5D9"/>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2A1A20"/>
                </a:solidFill>
                <a:latin typeface="+mn-lt"/>
              </a:defRPr>
            </a:pPr>
            <a:endParaRPr lang="ar-IQ"/>
          </a:p>
        </c:txPr>
        <c:crossAx val="2094734554"/>
        <c:crosses val="autoZero"/>
        <c:crossBetween val="between"/>
      </c:valAx>
      <c:spPr>
        <a:noFill/>
        <a:ln>
          <a:noFill/>
        </a:ln>
        <a:effectLst/>
      </c:spPr>
    </c:plotArea>
    <c:legend>
      <c:legendPos val="b"/>
      <c:overlay val="0"/>
      <c:txPr>
        <a:bodyPr/>
        <a:lstStyle/>
        <a:p>
          <a:pPr>
            <a:defRPr sz="1100">
              <a:solidFill>
                <a:srgbClr val="2A1A20"/>
              </a:solidFill>
              <a:latin typeface="+mn-lt"/>
              <a:cs typeface="+mn-lt"/>
            </a:defRPr>
          </a:pPr>
          <a:endParaRPr lang="ar-IQ"/>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00297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In rosehip fruit, we compared conventional maceration with ultrasound-assisted extraction using three different solvents, and evaluated antioxidant, antimicrobial and anticholinesterase activities. (approximately 20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Rosehip is a plant rich in phenolic compounds, but how much phenolic material is obtained depends on the solvent and the technique. Ultrasound can improve extraction through cavitation, yet different solvents and multiple activities have rarely been studied together. We therefore prepared six extracts with three solvents and two techniques, and examined phenolic content, antioxidant capacity, antimicrobial effect and cholinesterase inhibition. (approximately 60 seconds)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chart shows the DPPH, ABTS and FRAP values of the six extracts. With ultrasound, the DMSO extract (DMU) had the highest phenolic and flavonoid content and the highest DPPH and ABTS values; the highest FRAP value was found in the ultrasound methanol–water extract. Ultrasound increased antioxidant capacity in every solvent. Ethyl acetate extracts were the weakest antioxidants. (approximately 70 seconds)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Biological activity drew a different picture. All extracts inhibited Candida albicans and Bacillus cereus; four extracts were effective against all eight microorganisms. The ultrasound ethyl acetate extract had the lowest MIC value against B. cereus, 76.25 micrograms/mL, and the strongest inhibition of both acetylcholinesterase and butyrylcholinesterase. So the weakest antioxidant extract is the strongest here, which suggests that low-polarity compounds may be responsible. (approximately 80 seconds)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solvent and technique should be chosen according to the target activity. For antioxidant activity, ultrasound DMSO or methanol–water stood out; for antimicrobial and anticholinesterase effects, ethyl acetate extracts stood out. A limitation of the study is that the compounds were not profiled; the next step is HPLC analysis. Thank you, I am happy to take your questions. (approximately 50 seconds)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80768100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5694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29623447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59265799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4" name="Content Placeholder 3"/>
          <p:cNvSpPr>
            <a:spLocks noGrp="1"/>
          </p:cNvSpPr>
          <p:nvPr>
            <p:ph sz="half" idx="2"/>
          </p:nvPr>
        </p:nvSpPr>
        <p:spPr>
          <a:xfrm>
            <a:off x="629842" y="1878806"/>
            <a:ext cx="3868340" cy="2763441"/>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4629150" y="1878806"/>
            <a:ext cx="3887391" cy="2763441"/>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4367911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43072685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78584965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76989387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58859526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6134656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91554456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ARK">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207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LIGHT">
    <p:bg>
      <p:bgPr>
        <a:solidFill>
          <a:schemeClr val="bg1"/>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437831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smtClean="0"/>
              <a:t>10/12/2026</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9031325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2" r:id="rId13"/>
  </p:sldLayoutIdLst>
  <p:hf sldNum="0" hdr="0" ftr="0" dt="0"/>
  <p:txStyles>
    <p:titleStyle>
      <a:lvl1pPr algn="l"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Motif large"/>
          <p:cNvSpPr/>
          <p:nvPr/>
        </p:nvSpPr>
        <p:spPr>
          <a:xfrm>
            <a:off x="6303689" y="1893481"/>
            <a:ext cx="2829678" cy="3250019"/>
          </a:xfrm>
          <a:prstGeom prst="ellipse">
            <a:avLst/>
          </a:prstGeom>
          <a:solidFill>
            <a:schemeClr val="accent1"/>
          </a:solidFill>
          <a:ln w="12700">
            <a:solidFill>
              <a:schemeClr val="accent1"/>
            </a:solidFill>
            <a:prstDash val="solid"/>
          </a:ln>
        </p:spPr>
        <p:txBody>
          <a:bodyPr/>
          <a:lstStyle/>
          <a:p>
            <a:endParaRPr lang="en-US" dirty="0"/>
          </a:p>
        </p:txBody>
      </p:sp>
      <p:sp>
        <p:nvSpPr>
          <p:cNvPr id="3" name="Motif small"/>
          <p:cNvSpPr/>
          <p:nvPr/>
        </p:nvSpPr>
        <p:spPr>
          <a:xfrm>
            <a:off x="7589520" y="274320"/>
            <a:ext cx="1097280" cy="1097280"/>
          </a:xfrm>
          <a:prstGeom prst="ellipse">
            <a:avLst/>
          </a:prstGeom>
          <a:solidFill>
            <a:schemeClr val="accent2"/>
          </a:solidFill>
          <a:ln w="12700">
            <a:solidFill>
              <a:schemeClr val="accent2"/>
            </a:solidFill>
            <a:prstDash val="solid"/>
          </a:ln>
        </p:spPr>
      </p:sp>
      <p:sp>
        <p:nvSpPr>
          <p:cNvPr id="7" name="Text 1">
            <a:extLst>
              <a:ext uri="{FF2B5EF4-FFF2-40B4-BE49-F238E27FC236}">
                <a16:creationId xmlns:a16="http://schemas.microsoft.com/office/drawing/2014/main" id="{7D67E58C-A0F0-47C9-980F-051932C71D4C}"/>
              </a:ext>
            </a:extLst>
          </p:cNvPr>
          <p:cNvSpPr txBox="1">
            <a:spLocks/>
          </p:cNvSpPr>
          <p:nvPr/>
        </p:nvSpPr>
        <p:spPr>
          <a:xfrm>
            <a:off x="221293" y="433288"/>
            <a:ext cx="8162545" cy="1527810"/>
          </a:xfrm>
          <a:prstGeom prst="rect">
            <a:avLst/>
          </a:prstGeom>
          <a:noFill/>
          <a:ln/>
        </p:spPr>
        <p:txBody>
          <a:bodyPr wrap="square" lIns="0" tIns="0" rIns="0" bIns="0" rtlCol="0" anchor="t">
            <a:normAutofit/>
          </a:bodyPr>
          <a:lstStyle>
            <a:lvl1pPr algn="l" defTabSz="685800" rtl="1" eaLnBrk="1" latinLnBrk="0" hangingPunct="1">
              <a:lnSpc>
                <a:spcPct val="90000"/>
              </a:lnSpc>
              <a:spcBef>
                <a:spcPct val="0"/>
              </a:spcBef>
              <a:buNone/>
              <a:defRPr sz="3300" kern="1200">
                <a:solidFill>
                  <a:schemeClr val="tx1"/>
                </a:solidFill>
                <a:latin typeface="+mj-lt"/>
                <a:ea typeface="+mj-ea"/>
                <a:cs typeface="+mj-cs"/>
              </a:defRPr>
            </a:lvl1pPr>
          </a:lstStyle>
          <a:p>
            <a:pPr>
              <a:lnSpc>
                <a:spcPts val="3960"/>
              </a:lnSpc>
              <a:tabLst>
                <a:tab pos="2743200" algn="l"/>
              </a:tabLst>
            </a:pPr>
            <a:r>
              <a:rPr lang="en-US" sz="3600" b="1" dirty="0">
                <a:latin typeface="EB Garamond" pitchFamily="18" charset="0"/>
                <a:ea typeface="EB Garamond" pitchFamily="18" charset="-122"/>
                <a:cs typeface="EB Garamond" pitchFamily="18" charset="-120"/>
              </a:rPr>
              <a:t>Solvent and Ultrasound Effects on the Bioactivity of Rosehip (</a:t>
            </a:r>
            <a:r>
              <a:rPr lang="en-US" sz="3600" b="1" i="1" dirty="0">
                <a:latin typeface="EB Garamond" pitchFamily="18" charset="0"/>
                <a:ea typeface="EB Garamond" pitchFamily="18" charset="-122"/>
                <a:cs typeface="EB Garamond" pitchFamily="18" charset="-120"/>
              </a:rPr>
              <a:t>Rosa canina</a:t>
            </a:r>
            <a:r>
              <a:rPr lang="en-US" sz="3600" b="1" dirty="0">
                <a:latin typeface="EB Garamond" pitchFamily="18" charset="0"/>
                <a:ea typeface="EB Garamond" pitchFamily="18" charset="-122"/>
                <a:cs typeface="EB Garamond" pitchFamily="18" charset="-120"/>
              </a:rPr>
              <a:t> L.) Extracts</a:t>
            </a:r>
            <a:endParaRPr lang="en-US" sz="3600" dirty="0"/>
          </a:p>
        </p:txBody>
      </p:sp>
      <p:sp>
        <p:nvSpPr>
          <p:cNvPr id="8" name="Text 2">
            <a:extLst>
              <a:ext uri="{FF2B5EF4-FFF2-40B4-BE49-F238E27FC236}">
                <a16:creationId xmlns:a16="http://schemas.microsoft.com/office/drawing/2014/main" id="{51188685-DCC0-4DE3-9CEA-BDB27B1BBA90}"/>
              </a:ext>
            </a:extLst>
          </p:cNvPr>
          <p:cNvSpPr/>
          <p:nvPr/>
        </p:nvSpPr>
        <p:spPr>
          <a:xfrm>
            <a:off x="221293" y="2041241"/>
            <a:ext cx="8162545" cy="285750"/>
          </a:xfrm>
          <a:prstGeom prst="rect">
            <a:avLst/>
          </a:prstGeom>
          <a:noFill/>
          <a:ln/>
        </p:spPr>
        <p:txBody>
          <a:bodyPr wrap="square" lIns="0" tIns="0" rIns="0" bIns="0" rtlCol="0" anchor="t">
            <a:normAutofit/>
          </a:bodyPr>
          <a:lstStyle/>
          <a:p>
            <a:pPr>
              <a:lnSpc>
                <a:spcPts val="2100"/>
              </a:lnSpc>
            </a:pPr>
            <a:r>
              <a:rPr lang="en-US" sz="1500" dirty="0">
                <a:latin typeface="IBM Plex Sans" pitchFamily="34" charset="0"/>
                <a:ea typeface="IBM Plex Sans" pitchFamily="34" charset="-122"/>
                <a:cs typeface="IBM Plex Sans" pitchFamily="34" charset="-120"/>
              </a:rPr>
              <a:t>Comparison of maceration and ultrasound-assisted extraction</a:t>
            </a:r>
            <a:endParaRPr lang="en-US" sz="1500" dirty="0"/>
          </a:p>
        </p:txBody>
      </p:sp>
      <p:sp>
        <p:nvSpPr>
          <p:cNvPr id="9" name="Text 3">
            <a:extLst>
              <a:ext uri="{FF2B5EF4-FFF2-40B4-BE49-F238E27FC236}">
                <a16:creationId xmlns:a16="http://schemas.microsoft.com/office/drawing/2014/main" id="{0DEE0B95-7CA3-4164-A695-DBE13D7C9CFE}"/>
              </a:ext>
            </a:extLst>
          </p:cNvPr>
          <p:cNvSpPr/>
          <p:nvPr/>
        </p:nvSpPr>
        <p:spPr>
          <a:xfrm>
            <a:off x="327911" y="2643957"/>
            <a:ext cx="2829678" cy="955391"/>
          </a:xfrm>
          <a:prstGeom prst="rect">
            <a:avLst/>
          </a:prstGeom>
          <a:noFill/>
          <a:ln/>
        </p:spPr>
        <p:txBody>
          <a:bodyPr wrap="square" lIns="0" tIns="0" rIns="0" bIns="0" rtlCol="0" anchor="t">
            <a:normAutofit/>
          </a:bodyPr>
          <a:lstStyle/>
          <a:p>
            <a:r>
              <a:rPr lang="en-US" sz="1500" b="1" dirty="0"/>
              <a:t>Mohammed Hafedh</a:t>
            </a:r>
          </a:p>
          <a:p>
            <a:r>
              <a:rPr lang="en-US" sz="1500" b="1" dirty="0"/>
              <a:t>Asst. Prof. Dr. Kağan Kılınç</a:t>
            </a:r>
          </a:p>
          <a:p>
            <a:r>
              <a:rPr lang="en-US" sz="1500" b="1" dirty="0"/>
              <a:t>Asst. Prof. Dr. İmdat Aygül</a:t>
            </a:r>
          </a:p>
          <a:p>
            <a:r>
              <a:rPr lang="en-US" sz="1500" b="1" dirty="0"/>
              <a:t>Dr. OSMAN Akmeşe</a:t>
            </a:r>
            <a:endParaRPr lang="en-US" sz="1500" dirty="0"/>
          </a:p>
        </p:txBody>
      </p:sp>
      <p:sp>
        <p:nvSpPr>
          <p:cNvPr id="10" name="Text 4">
            <a:extLst>
              <a:ext uri="{FF2B5EF4-FFF2-40B4-BE49-F238E27FC236}">
                <a16:creationId xmlns:a16="http://schemas.microsoft.com/office/drawing/2014/main" id="{2EE23E5E-FE9B-43A8-9AA1-F30C5A6C240A}"/>
              </a:ext>
            </a:extLst>
          </p:cNvPr>
          <p:cNvSpPr/>
          <p:nvPr/>
        </p:nvSpPr>
        <p:spPr>
          <a:xfrm>
            <a:off x="320493" y="4570559"/>
            <a:ext cx="5039637" cy="149886"/>
          </a:xfrm>
          <a:prstGeom prst="rect">
            <a:avLst/>
          </a:prstGeom>
          <a:noFill/>
          <a:ln/>
        </p:spPr>
        <p:txBody>
          <a:bodyPr wrap="square" lIns="0" tIns="0" rIns="0" bIns="0" rtlCol="0" anchor="t">
            <a:normAutofit fontScale="77500" lnSpcReduction="20000"/>
          </a:bodyPr>
          <a:lstStyle/>
          <a:p>
            <a:pPr>
              <a:lnSpc>
                <a:spcPts val="1260"/>
              </a:lnSpc>
            </a:pPr>
            <a:r>
              <a:rPr lang="en-US" sz="900" dirty="0">
                <a:latin typeface="IBM Plex Sans" pitchFamily="34" charset="0"/>
                <a:ea typeface="IBM Plex Sans" pitchFamily="34" charset="-122"/>
                <a:cs typeface="IBM Plex Sans" pitchFamily="34" charset="-120"/>
              </a:rPr>
              <a:t>Department of Biotechnology, Graduate Education Institute, Gümüşhane University, Türkiye</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046720" cy="731520"/>
          </a:xfrm>
          <a:prstGeom prst="rect">
            <a:avLst/>
          </a:prstGeom>
          <a:noFill/>
          <a:ln/>
        </p:spPr>
        <p:txBody>
          <a:bodyPr wrap="square" lIns="0" tIns="0" rIns="0" bIns="0" rtlCol="0" anchor="ctr"/>
          <a:lstStyle/>
          <a:p>
            <a:pPr marL="0" indent="0" algn="l">
              <a:buNone/>
            </a:pPr>
            <a:r>
              <a:rPr lang="en-US" sz="2600" b="1" dirty="0">
                <a:solidFill>
                  <a:schemeClr val="tx2"/>
                </a:solidFill>
                <a:latin typeface="Cambria" pitchFamily="34" charset="0"/>
                <a:ea typeface="Cambria" pitchFamily="34" charset="-122"/>
                <a:cs typeface="Cambria" pitchFamily="34" charset="-120"/>
              </a:rPr>
              <a:t>How do solvent and ultrasound affect rosehip?</a:t>
            </a:r>
            <a:endParaRPr lang="en-US" sz="2600" dirty="0"/>
          </a:p>
        </p:txBody>
      </p:sp>
      <p:sp>
        <p:nvSpPr>
          <p:cNvPr id="3" name="Text 1"/>
          <p:cNvSpPr txBox="1"/>
          <p:nvPr/>
        </p:nvSpPr>
        <p:spPr>
          <a:xfrm>
            <a:off x="548640" y="1234440"/>
            <a:ext cx="3840480" cy="310896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chemeClr val="tx1"/>
                </a:solidFill>
              </a:rPr>
              <a:t>Rosehip is rich in phenolic compounds; their recovery depends on solvent polarity and technique.</a:t>
            </a:r>
            <a:endParaRPr lang="en-US" sz="1600" dirty="0"/>
          </a:p>
          <a:p>
            <a:pPr marL="342900" indent="-342900">
              <a:spcAft>
                <a:spcPts val="1200"/>
              </a:spcAft>
              <a:buSzPct val="100000"/>
              <a:buChar char="•"/>
            </a:pPr>
            <a:r>
              <a:rPr lang="en-US" sz="1600" dirty="0">
                <a:solidFill>
                  <a:schemeClr val="tx1"/>
                </a:solidFill>
              </a:rPr>
              <a:t>Ultrasound (cavitation) can improve extraction, but few studies compare different solvents and several bioactivities together.</a:t>
            </a:r>
            <a:endParaRPr lang="en-US" sz="1600" dirty="0"/>
          </a:p>
          <a:p>
            <a:pPr marL="342900" indent="-342900">
              <a:spcAft>
                <a:spcPts val="1200"/>
              </a:spcAft>
              <a:buSzPct val="100000"/>
              <a:buChar char="•"/>
            </a:pPr>
            <a:r>
              <a:rPr lang="en-US" sz="1600" b="1" dirty="0">
                <a:solidFill>
                  <a:schemeClr val="tx1"/>
                </a:solidFill>
              </a:rPr>
              <a:t>Target: to identify the solvent–technique pair that gives the highest phenolic content and activity.</a:t>
            </a:r>
            <a:endParaRPr lang="en-US" sz="1600" dirty="0"/>
          </a:p>
        </p:txBody>
      </p:sp>
      <p:sp>
        <p:nvSpPr>
          <p:cNvPr id="4" name="Card 1"/>
          <p:cNvSpPr/>
          <p:nvPr/>
        </p:nvSpPr>
        <p:spPr>
          <a:xfrm>
            <a:off x="4754880" y="1234440"/>
            <a:ext cx="3840480" cy="868680"/>
          </a:xfrm>
          <a:prstGeom prst="roundRect">
            <a:avLst>
              <a:gd name="adj" fmla="val 12632"/>
            </a:avLst>
          </a:prstGeom>
          <a:solidFill>
            <a:schemeClr val="bg2"/>
          </a:solidFill>
          <a:ln w="12700">
            <a:solidFill>
              <a:schemeClr val="bg2"/>
            </a:solidFill>
            <a:prstDash val="solid"/>
          </a:ln>
        </p:spPr>
      </p:sp>
      <p:sp>
        <p:nvSpPr>
          <p:cNvPr id="5" name="Badge 1"/>
          <p:cNvSpPr/>
          <p:nvPr/>
        </p:nvSpPr>
        <p:spPr>
          <a:xfrm>
            <a:off x="4937760" y="1435608"/>
            <a:ext cx="457200" cy="457200"/>
          </a:xfrm>
          <a:prstGeom prst="ellipse">
            <a:avLst/>
          </a:prstGeom>
          <a:solidFill>
            <a:schemeClr val="accent1"/>
          </a:solidFill>
          <a:ln w="12700">
            <a:solidFill>
              <a:schemeClr val="accent1"/>
            </a:solidFill>
            <a:prstDash val="solid"/>
          </a:ln>
        </p:spPr>
      </p:sp>
      <p:sp>
        <p:nvSpPr>
          <p:cNvPr id="6" name="Text 4"/>
          <p:cNvSpPr txBox="1"/>
          <p:nvPr/>
        </p:nvSpPr>
        <p:spPr>
          <a:xfrm>
            <a:off x="4937760" y="1435608"/>
            <a:ext cx="457200" cy="457200"/>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7" name="Text 5"/>
          <p:cNvSpPr txBox="1"/>
          <p:nvPr/>
        </p:nvSpPr>
        <p:spPr>
          <a:xfrm>
            <a:off x="5577840" y="1344168"/>
            <a:ext cx="2926080" cy="320040"/>
          </a:xfrm>
          <a:prstGeom prst="rect">
            <a:avLst/>
          </a:prstGeom>
          <a:noFill/>
          <a:ln/>
        </p:spPr>
        <p:txBody>
          <a:bodyPr wrap="square" lIns="0" tIns="0" rIns="0" bIns="0" rtlCol="0" anchor="ctr"/>
          <a:lstStyle/>
          <a:p>
            <a:pPr marL="0" indent="0">
              <a:buNone/>
            </a:pPr>
            <a:r>
              <a:rPr lang="en-US" sz="1600" b="1" dirty="0">
                <a:solidFill>
                  <a:schemeClr val="tx2"/>
                </a:solidFill>
              </a:rPr>
              <a:t>3 solvents</a:t>
            </a:r>
            <a:endParaRPr lang="en-US" sz="1600" dirty="0"/>
          </a:p>
        </p:txBody>
      </p:sp>
      <p:sp>
        <p:nvSpPr>
          <p:cNvPr id="8" name="Text 6"/>
          <p:cNvSpPr txBox="1"/>
          <p:nvPr/>
        </p:nvSpPr>
        <p:spPr>
          <a:xfrm>
            <a:off x="5577840" y="1673352"/>
            <a:ext cx="2926080" cy="365760"/>
          </a:xfrm>
          <a:prstGeom prst="rect">
            <a:avLst/>
          </a:prstGeom>
          <a:noFill/>
          <a:ln/>
        </p:spPr>
        <p:txBody>
          <a:bodyPr wrap="square" lIns="0" tIns="0" rIns="0" bIns="0" rtlCol="0" anchor="t"/>
          <a:lstStyle/>
          <a:p>
            <a:pPr marL="0" indent="0">
              <a:buNone/>
            </a:pPr>
            <a:r>
              <a:rPr lang="en-US" sz="1200" dirty="0">
                <a:solidFill>
                  <a:schemeClr val="tx1"/>
                </a:solidFill>
              </a:rPr>
              <a:t>DMSO · methanol–water (20:80) · ethyl acetate</a:t>
            </a:r>
            <a:endParaRPr lang="en-US" sz="1200" dirty="0"/>
          </a:p>
        </p:txBody>
      </p:sp>
      <p:sp>
        <p:nvSpPr>
          <p:cNvPr id="9" name="Card 2"/>
          <p:cNvSpPr/>
          <p:nvPr/>
        </p:nvSpPr>
        <p:spPr>
          <a:xfrm>
            <a:off x="4754880" y="2286000"/>
            <a:ext cx="3840480" cy="868680"/>
          </a:xfrm>
          <a:prstGeom prst="roundRect">
            <a:avLst>
              <a:gd name="adj" fmla="val 12632"/>
            </a:avLst>
          </a:prstGeom>
          <a:solidFill>
            <a:schemeClr val="bg2"/>
          </a:solidFill>
          <a:ln w="12700">
            <a:solidFill>
              <a:schemeClr val="bg2"/>
            </a:solidFill>
            <a:prstDash val="solid"/>
          </a:ln>
        </p:spPr>
      </p:sp>
      <p:sp>
        <p:nvSpPr>
          <p:cNvPr id="10" name="Badge 2"/>
          <p:cNvSpPr/>
          <p:nvPr/>
        </p:nvSpPr>
        <p:spPr>
          <a:xfrm>
            <a:off x="4937760" y="2487168"/>
            <a:ext cx="457200" cy="457200"/>
          </a:xfrm>
          <a:prstGeom prst="ellipse">
            <a:avLst/>
          </a:prstGeom>
          <a:solidFill>
            <a:schemeClr val="accent1"/>
          </a:solidFill>
          <a:ln w="12700">
            <a:solidFill>
              <a:schemeClr val="accent1"/>
            </a:solidFill>
            <a:prstDash val="solid"/>
          </a:ln>
        </p:spPr>
      </p:sp>
      <p:sp>
        <p:nvSpPr>
          <p:cNvPr id="11" name="Text 9"/>
          <p:cNvSpPr txBox="1"/>
          <p:nvPr/>
        </p:nvSpPr>
        <p:spPr>
          <a:xfrm>
            <a:off x="4937760" y="2487168"/>
            <a:ext cx="457200" cy="457200"/>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12" name="Text 10"/>
          <p:cNvSpPr txBox="1"/>
          <p:nvPr/>
        </p:nvSpPr>
        <p:spPr>
          <a:xfrm>
            <a:off x="5577840" y="2395728"/>
            <a:ext cx="2926080" cy="320040"/>
          </a:xfrm>
          <a:prstGeom prst="rect">
            <a:avLst/>
          </a:prstGeom>
          <a:noFill/>
          <a:ln/>
        </p:spPr>
        <p:txBody>
          <a:bodyPr wrap="square" lIns="0" tIns="0" rIns="0" bIns="0" rtlCol="0" anchor="ctr"/>
          <a:lstStyle/>
          <a:p>
            <a:pPr marL="0" indent="0">
              <a:buNone/>
            </a:pPr>
            <a:r>
              <a:rPr lang="en-US" sz="1600" b="1" dirty="0">
                <a:solidFill>
                  <a:schemeClr val="tx2"/>
                </a:solidFill>
              </a:rPr>
              <a:t>2 techniques</a:t>
            </a:r>
            <a:endParaRPr lang="en-US" sz="1600" dirty="0"/>
          </a:p>
        </p:txBody>
      </p:sp>
      <p:sp>
        <p:nvSpPr>
          <p:cNvPr id="13" name="Text 11"/>
          <p:cNvSpPr txBox="1"/>
          <p:nvPr/>
        </p:nvSpPr>
        <p:spPr>
          <a:xfrm>
            <a:off x="5577840" y="2724912"/>
            <a:ext cx="2926080" cy="365760"/>
          </a:xfrm>
          <a:prstGeom prst="rect">
            <a:avLst/>
          </a:prstGeom>
          <a:noFill/>
          <a:ln/>
        </p:spPr>
        <p:txBody>
          <a:bodyPr wrap="square" lIns="0" tIns="0" rIns="0" bIns="0" rtlCol="0" anchor="t"/>
          <a:lstStyle/>
          <a:p>
            <a:pPr marL="0" indent="0">
              <a:buNone/>
            </a:pPr>
            <a:r>
              <a:rPr lang="en-US" sz="1200" dirty="0">
                <a:solidFill>
                  <a:schemeClr val="tx1"/>
                </a:solidFill>
              </a:rPr>
              <a:t>Maceration · maceration + ultrasound (45 min)</a:t>
            </a:r>
            <a:endParaRPr lang="en-US" sz="1200" dirty="0"/>
          </a:p>
        </p:txBody>
      </p:sp>
      <p:sp>
        <p:nvSpPr>
          <p:cNvPr id="14" name="Card 3"/>
          <p:cNvSpPr/>
          <p:nvPr/>
        </p:nvSpPr>
        <p:spPr>
          <a:xfrm>
            <a:off x="4754880" y="3337560"/>
            <a:ext cx="3840480" cy="868680"/>
          </a:xfrm>
          <a:prstGeom prst="roundRect">
            <a:avLst>
              <a:gd name="adj" fmla="val 12632"/>
            </a:avLst>
          </a:prstGeom>
          <a:solidFill>
            <a:schemeClr val="bg2"/>
          </a:solidFill>
          <a:ln w="12700">
            <a:solidFill>
              <a:schemeClr val="bg2"/>
            </a:solidFill>
            <a:prstDash val="solid"/>
          </a:ln>
        </p:spPr>
      </p:sp>
      <p:sp>
        <p:nvSpPr>
          <p:cNvPr id="15" name="Badge 3"/>
          <p:cNvSpPr/>
          <p:nvPr/>
        </p:nvSpPr>
        <p:spPr>
          <a:xfrm>
            <a:off x="4937760" y="3538728"/>
            <a:ext cx="457200" cy="457200"/>
          </a:xfrm>
          <a:prstGeom prst="ellipse">
            <a:avLst/>
          </a:prstGeom>
          <a:solidFill>
            <a:schemeClr val="accent1"/>
          </a:solidFill>
          <a:ln w="12700">
            <a:solidFill>
              <a:schemeClr val="accent1"/>
            </a:solidFill>
            <a:prstDash val="solid"/>
          </a:ln>
        </p:spPr>
      </p:sp>
      <p:sp>
        <p:nvSpPr>
          <p:cNvPr id="16" name="Text 14"/>
          <p:cNvSpPr txBox="1"/>
          <p:nvPr/>
        </p:nvSpPr>
        <p:spPr>
          <a:xfrm>
            <a:off x="4937760" y="3538728"/>
            <a:ext cx="457200" cy="457200"/>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7" name="Text 15"/>
          <p:cNvSpPr txBox="1"/>
          <p:nvPr/>
        </p:nvSpPr>
        <p:spPr>
          <a:xfrm>
            <a:off x="5577840" y="3447288"/>
            <a:ext cx="2926080" cy="320040"/>
          </a:xfrm>
          <a:prstGeom prst="rect">
            <a:avLst/>
          </a:prstGeom>
          <a:noFill/>
          <a:ln/>
        </p:spPr>
        <p:txBody>
          <a:bodyPr wrap="square" lIns="0" tIns="0" rIns="0" bIns="0" rtlCol="0" anchor="ctr"/>
          <a:lstStyle/>
          <a:p>
            <a:pPr marL="0" indent="0">
              <a:buNone/>
            </a:pPr>
            <a:r>
              <a:rPr lang="en-US" sz="1600" b="1" dirty="0">
                <a:solidFill>
                  <a:schemeClr val="tx2"/>
                </a:solidFill>
              </a:rPr>
              <a:t>4 analyses</a:t>
            </a:r>
            <a:endParaRPr lang="en-US" sz="1600" dirty="0"/>
          </a:p>
        </p:txBody>
      </p:sp>
      <p:sp>
        <p:nvSpPr>
          <p:cNvPr id="18" name="Text 16"/>
          <p:cNvSpPr txBox="1"/>
          <p:nvPr/>
        </p:nvSpPr>
        <p:spPr>
          <a:xfrm>
            <a:off x="5577840" y="3776472"/>
            <a:ext cx="2926080" cy="365760"/>
          </a:xfrm>
          <a:prstGeom prst="rect">
            <a:avLst/>
          </a:prstGeom>
          <a:noFill/>
          <a:ln/>
        </p:spPr>
        <p:txBody>
          <a:bodyPr wrap="square" lIns="0" tIns="0" rIns="0" bIns="0" rtlCol="0" anchor="t"/>
          <a:lstStyle/>
          <a:p>
            <a:pPr marL="0" indent="0">
              <a:buNone/>
            </a:pPr>
            <a:r>
              <a:rPr lang="en-US" sz="1200" dirty="0">
                <a:solidFill>
                  <a:schemeClr val="tx1"/>
                </a:solidFill>
              </a:rPr>
              <a:t>Antioxidant · phenolic content · antimicrobial · cholinesterase</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046720" cy="731520"/>
          </a:xfrm>
          <a:prstGeom prst="rect">
            <a:avLst/>
          </a:prstGeom>
          <a:noFill/>
          <a:ln/>
        </p:spPr>
        <p:txBody>
          <a:bodyPr wrap="square" lIns="0" tIns="0" rIns="0" bIns="0" rtlCol="0" anchor="ctr"/>
          <a:lstStyle/>
          <a:p>
            <a:pPr marL="0" indent="0" algn="l">
              <a:buNone/>
            </a:pPr>
            <a:r>
              <a:rPr lang="en-US" sz="2600" b="1" dirty="0">
                <a:solidFill>
                  <a:schemeClr val="tx2"/>
                </a:solidFill>
                <a:latin typeface="Cambria" pitchFamily="34" charset="0"/>
                <a:ea typeface="Cambria" pitchFamily="34" charset="-122"/>
                <a:cs typeface="Cambria" pitchFamily="34" charset="-120"/>
              </a:rPr>
              <a:t>DMSO + ultrasound: the strongest antioxidant extract</a:t>
            </a:r>
            <a:endParaRPr lang="en-US" sz="2600" dirty="0"/>
          </a:p>
        </p:txBody>
      </p:sp>
      <p:graphicFrame>
        <p:nvGraphicFramePr>
          <p:cNvPr id="3" name="Chart 0"/>
          <p:cNvGraphicFramePr/>
          <p:nvPr/>
        </p:nvGraphicFramePr>
        <p:xfrm>
          <a:off x="457200" y="1188720"/>
          <a:ext cx="557784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1"/>
          <p:cNvSpPr txBox="1"/>
          <p:nvPr/>
        </p:nvSpPr>
        <p:spPr>
          <a:xfrm>
            <a:off x="457200" y="4434840"/>
            <a:ext cx="5577840" cy="274320"/>
          </a:xfrm>
          <a:prstGeom prst="rect">
            <a:avLst/>
          </a:prstGeom>
          <a:noFill/>
          <a:ln/>
        </p:spPr>
        <p:txBody>
          <a:bodyPr wrap="square" lIns="0" tIns="0" rIns="0" bIns="0" rtlCol="0" anchor="ctr"/>
          <a:lstStyle/>
          <a:p>
            <a:pPr marL="0" indent="0">
              <a:buNone/>
            </a:pPr>
            <a:r>
              <a:rPr lang="en-US" sz="1000" dirty="0">
                <a:solidFill>
                  <a:schemeClr val="tx2"/>
                </a:solidFill>
              </a:rPr>
              <a:t>DM = DMSO · MS = methanol–water · EA = ethyl acetate;  M = maceration · U = + ultrasound</a:t>
            </a:r>
            <a:endParaRPr lang="en-US" sz="1000" dirty="0"/>
          </a:p>
        </p:txBody>
      </p:sp>
      <p:sp>
        <p:nvSpPr>
          <p:cNvPr id="5" name="Stat card 1"/>
          <p:cNvSpPr/>
          <p:nvPr/>
        </p:nvSpPr>
        <p:spPr>
          <a:xfrm>
            <a:off x="6355080" y="1280160"/>
            <a:ext cx="2286000" cy="1371600"/>
          </a:xfrm>
          <a:prstGeom prst="roundRect">
            <a:avLst>
              <a:gd name="adj" fmla="val 8000"/>
            </a:avLst>
          </a:prstGeom>
          <a:solidFill>
            <a:schemeClr val="bg2"/>
          </a:solidFill>
          <a:ln w="12700">
            <a:solidFill>
              <a:schemeClr val="bg2"/>
            </a:solidFill>
            <a:prstDash val="solid"/>
          </a:ln>
        </p:spPr>
      </p:sp>
      <p:sp>
        <p:nvSpPr>
          <p:cNvPr id="6" name="Text 3"/>
          <p:cNvSpPr txBox="1"/>
          <p:nvPr/>
        </p:nvSpPr>
        <p:spPr>
          <a:xfrm>
            <a:off x="6446520" y="1389888"/>
            <a:ext cx="2103120" cy="640080"/>
          </a:xfrm>
          <a:prstGeom prst="rect">
            <a:avLst/>
          </a:prstGeom>
          <a:noFill/>
          <a:ln/>
        </p:spPr>
        <p:txBody>
          <a:bodyPr wrap="square" lIns="0" tIns="0" rIns="0" bIns="0" rtlCol="0" anchor="ctr"/>
          <a:lstStyle/>
          <a:p>
            <a:pPr marL="0" indent="0" algn="ctr">
              <a:buNone/>
            </a:pPr>
            <a:r>
              <a:rPr lang="en-US" sz="4000" b="1" dirty="0">
                <a:solidFill>
                  <a:schemeClr val="accent1"/>
                </a:solidFill>
                <a:latin typeface="Cambria" pitchFamily="34" charset="0"/>
                <a:ea typeface="Cambria" pitchFamily="34" charset="-122"/>
                <a:cs typeface="Cambria" pitchFamily="34" charset="-120"/>
              </a:rPr>
              <a:t>51.09</a:t>
            </a:r>
            <a:endParaRPr lang="en-US" sz="4000" dirty="0"/>
          </a:p>
        </p:txBody>
      </p:sp>
      <p:sp>
        <p:nvSpPr>
          <p:cNvPr id="7" name="Text 4"/>
          <p:cNvSpPr txBox="1"/>
          <p:nvPr/>
        </p:nvSpPr>
        <p:spPr>
          <a:xfrm>
            <a:off x="6492240" y="2057400"/>
            <a:ext cx="2011680" cy="502920"/>
          </a:xfrm>
          <a:prstGeom prst="rect">
            <a:avLst/>
          </a:prstGeom>
          <a:noFill/>
          <a:ln/>
        </p:spPr>
        <p:txBody>
          <a:bodyPr wrap="square" lIns="0" tIns="0" rIns="0" bIns="0" rtlCol="0" anchor="t"/>
          <a:lstStyle/>
          <a:p>
            <a:pPr marL="0" indent="0" algn="ctr">
              <a:buNone/>
            </a:pPr>
            <a:r>
              <a:rPr lang="en-US" sz="1200" dirty="0">
                <a:solidFill>
                  <a:schemeClr val="tx1"/>
                </a:solidFill>
              </a:rPr>
              <a:t>mg GAE/g total phenolic content (DMU)</a:t>
            </a:r>
            <a:endParaRPr lang="en-US" sz="1200" dirty="0"/>
          </a:p>
        </p:txBody>
      </p:sp>
      <p:sp>
        <p:nvSpPr>
          <p:cNvPr id="8" name="Stat card 2"/>
          <p:cNvSpPr/>
          <p:nvPr/>
        </p:nvSpPr>
        <p:spPr>
          <a:xfrm>
            <a:off x="6355080" y="2834640"/>
            <a:ext cx="2286000" cy="1371600"/>
          </a:xfrm>
          <a:prstGeom prst="roundRect">
            <a:avLst>
              <a:gd name="adj" fmla="val 8000"/>
            </a:avLst>
          </a:prstGeom>
          <a:solidFill>
            <a:schemeClr val="bg2"/>
          </a:solidFill>
          <a:ln w="12700">
            <a:solidFill>
              <a:schemeClr val="bg2"/>
            </a:solidFill>
            <a:prstDash val="solid"/>
          </a:ln>
        </p:spPr>
      </p:sp>
      <p:sp>
        <p:nvSpPr>
          <p:cNvPr id="9" name="Text 6"/>
          <p:cNvSpPr txBox="1"/>
          <p:nvPr/>
        </p:nvSpPr>
        <p:spPr>
          <a:xfrm>
            <a:off x="6446520" y="2944368"/>
            <a:ext cx="2103120" cy="640080"/>
          </a:xfrm>
          <a:prstGeom prst="rect">
            <a:avLst/>
          </a:prstGeom>
          <a:noFill/>
          <a:ln/>
        </p:spPr>
        <p:txBody>
          <a:bodyPr wrap="square" lIns="0" tIns="0" rIns="0" bIns="0" rtlCol="0" anchor="ctr"/>
          <a:lstStyle/>
          <a:p>
            <a:pPr marL="0" indent="0" algn="ctr">
              <a:buNone/>
            </a:pPr>
            <a:r>
              <a:rPr lang="en-US" sz="4000" b="1" dirty="0">
                <a:solidFill>
                  <a:schemeClr val="accent1"/>
                </a:solidFill>
                <a:latin typeface="Cambria" pitchFamily="34" charset="0"/>
                <a:ea typeface="Cambria" pitchFamily="34" charset="-122"/>
                <a:cs typeface="Cambria" pitchFamily="34" charset="-120"/>
              </a:rPr>
              <a:t>271.80</a:t>
            </a:r>
            <a:endParaRPr lang="en-US" sz="4000" dirty="0"/>
          </a:p>
        </p:txBody>
      </p:sp>
      <p:sp>
        <p:nvSpPr>
          <p:cNvPr id="10" name="Text 7"/>
          <p:cNvSpPr txBox="1"/>
          <p:nvPr/>
        </p:nvSpPr>
        <p:spPr>
          <a:xfrm>
            <a:off x="6492240" y="3611880"/>
            <a:ext cx="2011680" cy="502920"/>
          </a:xfrm>
          <a:prstGeom prst="rect">
            <a:avLst/>
          </a:prstGeom>
          <a:noFill/>
          <a:ln/>
        </p:spPr>
        <p:txBody>
          <a:bodyPr wrap="square" lIns="0" tIns="0" rIns="0" bIns="0" rtlCol="0" anchor="t"/>
          <a:lstStyle/>
          <a:p>
            <a:pPr marL="0" indent="0" algn="ctr">
              <a:buNone/>
            </a:pPr>
            <a:r>
              <a:rPr lang="en-US" sz="1200" dirty="0">
                <a:solidFill>
                  <a:schemeClr val="tx1"/>
                </a:solidFill>
              </a:rPr>
              <a:t>mg QE/g total flavonoid content (DMU)</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046720" cy="731520"/>
          </a:xfrm>
          <a:prstGeom prst="rect">
            <a:avLst/>
          </a:prstGeom>
          <a:noFill/>
          <a:ln/>
        </p:spPr>
        <p:txBody>
          <a:bodyPr wrap="square" lIns="0" tIns="0" rIns="0" bIns="0" rtlCol="0" anchor="ctr"/>
          <a:lstStyle/>
          <a:p>
            <a:pPr marL="0" indent="0" algn="l">
              <a:buNone/>
            </a:pPr>
            <a:r>
              <a:rPr lang="en-US" sz="2600" b="1" dirty="0">
                <a:solidFill>
                  <a:schemeClr val="tx2"/>
                </a:solidFill>
                <a:latin typeface="Cambria" pitchFamily="34" charset="0"/>
                <a:ea typeface="Cambria" pitchFamily="34" charset="-122"/>
                <a:cs typeface="Cambria" pitchFamily="34" charset="-120"/>
              </a:rPr>
              <a:t>Ethyl acetate stood out in MIC and enzyme inhibition</a:t>
            </a:r>
            <a:endParaRPr lang="en-US" sz="2600" dirty="0"/>
          </a:p>
        </p:txBody>
      </p:sp>
      <p:sp>
        <p:nvSpPr>
          <p:cNvPr id="3" name="Stat card 1"/>
          <p:cNvSpPr/>
          <p:nvPr/>
        </p:nvSpPr>
        <p:spPr>
          <a:xfrm>
            <a:off x="548640" y="1234440"/>
            <a:ext cx="3017520" cy="914400"/>
          </a:xfrm>
          <a:prstGeom prst="roundRect">
            <a:avLst>
              <a:gd name="adj" fmla="val 12000"/>
            </a:avLst>
          </a:prstGeom>
          <a:solidFill>
            <a:schemeClr val="bg2"/>
          </a:solidFill>
          <a:ln w="12700">
            <a:solidFill>
              <a:schemeClr val="bg2"/>
            </a:solidFill>
            <a:prstDash val="solid"/>
          </a:ln>
        </p:spPr>
      </p:sp>
      <p:sp>
        <p:nvSpPr>
          <p:cNvPr id="4" name="Text 2"/>
          <p:cNvSpPr txBox="1"/>
          <p:nvPr/>
        </p:nvSpPr>
        <p:spPr>
          <a:xfrm>
            <a:off x="640080" y="1325880"/>
            <a:ext cx="1280160" cy="731520"/>
          </a:xfrm>
          <a:prstGeom prst="rect">
            <a:avLst/>
          </a:prstGeom>
          <a:noFill/>
          <a:ln/>
        </p:spPr>
        <p:txBody>
          <a:bodyPr wrap="square" lIns="0" tIns="0" rIns="0" bIns="0" rtlCol="0" anchor="ctr"/>
          <a:lstStyle/>
          <a:p>
            <a:pPr marL="0" indent="0" algn="ctr">
              <a:buNone/>
            </a:pPr>
            <a:r>
              <a:rPr lang="en-US" sz="2600" b="1" dirty="0">
                <a:solidFill>
                  <a:schemeClr val="accent1"/>
                </a:solidFill>
                <a:latin typeface="Cambria" pitchFamily="34" charset="0"/>
                <a:ea typeface="Cambria" pitchFamily="34" charset="-122"/>
                <a:cs typeface="Cambria" pitchFamily="34" charset="-120"/>
              </a:rPr>
              <a:t>76.25</a:t>
            </a:r>
            <a:endParaRPr lang="en-US" sz="2600" dirty="0"/>
          </a:p>
        </p:txBody>
      </p:sp>
      <p:sp>
        <p:nvSpPr>
          <p:cNvPr id="5" name="Text 3"/>
          <p:cNvSpPr txBox="1"/>
          <p:nvPr/>
        </p:nvSpPr>
        <p:spPr>
          <a:xfrm>
            <a:off x="1965960" y="1325880"/>
            <a:ext cx="1508760" cy="731520"/>
          </a:xfrm>
          <a:prstGeom prst="rect">
            <a:avLst/>
          </a:prstGeom>
          <a:noFill/>
          <a:ln/>
        </p:spPr>
        <p:txBody>
          <a:bodyPr wrap="square" lIns="0" tIns="0" rIns="0" bIns="0" rtlCol="0" anchor="ctr"/>
          <a:lstStyle/>
          <a:p>
            <a:pPr marL="0" indent="0">
              <a:buNone/>
            </a:pPr>
            <a:r>
              <a:rPr lang="en-US" sz="1200" dirty="0">
                <a:solidFill>
                  <a:schemeClr val="tx1"/>
                </a:solidFill>
              </a:rPr>
              <a:t>µg/mL lowest MIC (EAU, B. cereus)</a:t>
            </a:r>
            <a:endParaRPr lang="en-US" sz="1200" dirty="0"/>
          </a:p>
        </p:txBody>
      </p:sp>
      <p:sp>
        <p:nvSpPr>
          <p:cNvPr id="6" name="Stat card 2"/>
          <p:cNvSpPr/>
          <p:nvPr/>
        </p:nvSpPr>
        <p:spPr>
          <a:xfrm>
            <a:off x="548640" y="2286000"/>
            <a:ext cx="3017520" cy="914400"/>
          </a:xfrm>
          <a:prstGeom prst="roundRect">
            <a:avLst>
              <a:gd name="adj" fmla="val 12000"/>
            </a:avLst>
          </a:prstGeom>
          <a:solidFill>
            <a:schemeClr val="bg2"/>
          </a:solidFill>
          <a:ln w="12700">
            <a:solidFill>
              <a:schemeClr val="bg2"/>
            </a:solidFill>
            <a:prstDash val="solid"/>
          </a:ln>
        </p:spPr>
      </p:sp>
      <p:sp>
        <p:nvSpPr>
          <p:cNvPr id="7" name="Text 5"/>
          <p:cNvSpPr txBox="1"/>
          <p:nvPr/>
        </p:nvSpPr>
        <p:spPr>
          <a:xfrm>
            <a:off x="640080" y="2377440"/>
            <a:ext cx="1280160" cy="731520"/>
          </a:xfrm>
          <a:prstGeom prst="rect">
            <a:avLst/>
          </a:prstGeom>
          <a:noFill/>
          <a:ln/>
        </p:spPr>
        <p:txBody>
          <a:bodyPr wrap="square" lIns="0" tIns="0" rIns="0" bIns="0" rtlCol="0" anchor="ctr"/>
          <a:lstStyle/>
          <a:p>
            <a:pPr marL="0" indent="0" algn="ctr">
              <a:buNone/>
            </a:pPr>
            <a:r>
              <a:rPr lang="en-US" sz="2600" b="1" dirty="0">
                <a:solidFill>
                  <a:schemeClr val="accent1"/>
                </a:solidFill>
                <a:latin typeface="Cambria" pitchFamily="34" charset="0"/>
                <a:ea typeface="Cambria" pitchFamily="34" charset="-122"/>
                <a:cs typeface="Cambria" pitchFamily="34" charset="-120"/>
              </a:rPr>
              <a:t>22 mm</a:t>
            </a:r>
            <a:endParaRPr lang="en-US" sz="2600" dirty="0"/>
          </a:p>
        </p:txBody>
      </p:sp>
      <p:sp>
        <p:nvSpPr>
          <p:cNvPr id="8" name="Text 6"/>
          <p:cNvSpPr txBox="1"/>
          <p:nvPr/>
        </p:nvSpPr>
        <p:spPr>
          <a:xfrm>
            <a:off x="1965960" y="2377440"/>
            <a:ext cx="1508760" cy="731520"/>
          </a:xfrm>
          <a:prstGeom prst="rect">
            <a:avLst/>
          </a:prstGeom>
          <a:noFill/>
          <a:ln/>
        </p:spPr>
        <p:txBody>
          <a:bodyPr wrap="square" lIns="0" tIns="0" rIns="0" bIns="0" rtlCol="0" anchor="ctr"/>
          <a:lstStyle/>
          <a:p>
            <a:pPr marL="0" indent="0">
              <a:buNone/>
            </a:pPr>
            <a:r>
              <a:rPr lang="en-US" sz="1200" dirty="0">
                <a:solidFill>
                  <a:schemeClr val="tx1"/>
                </a:solidFill>
              </a:rPr>
              <a:t>largest zone, DMU – C. albicans</a:t>
            </a:r>
            <a:endParaRPr lang="en-US" sz="1200" dirty="0"/>
          </a:p>
        </p:txBody>
      </p:sp>
      <p:sp>
        <p:nvSpPr>
          <p:cNvPr id="9" name="Stat card 3"/>
          <p:cNvSpPr/>
          <p:nvPr/>
        </p:nvSpPr>
        <p:spPr>
          <a:xfrm>
            <a:off x="548640" y="3337560"/>
            <a:ext cx="3017520" cy="914400"/>
          </a:xfrm>
          <a:prstGeom prst="roundRect">
            <a:avLst>
              <a:gd name="adj" fmla="val 12000"/>
            </a:avLst>
          </a:prstGeom>
          <a:solidFill>
            <a:schemeClr val="bg2"/>
          </a:solidFill>
          <a:ln w="12700">
            <a:solidFill>
              <a:schemeClr val="bg2"/>
            </a:solidFill>
            <a:prstDash val="solid"/>
          </a:ln>
        </p:spPr>
      </p:sp>
      <p:sp>
        <p:nvSpPr>
          <p:cNvPr id="10" name="Text 8"/>
          <p:cNvSpPr txBox="1"/>
          <p:nvPr/>
        </p:nvSpPr>
        <p:spPr>
          <a:xfrm>
            <a:off x="640080" y="3429000"/>
            <a:ext cx="1280160" cy="731520"/>
          </a:xfrm>
          <a:prstGeom prst="rect">
            <a:avLst/>
          </a:prstGeom>
          <a:noFill/>
          <a:ln/>
        </p:spPr>
        <p:txBody>
          <a:bodyPr wrap="square" lIns="0" tIns="0" rIns="0" bIns="0" rtlCol="0" anchor="ctr"/>
          <a:lstStyle/>
          <a:p>
            <a:pPr marL="0" indent="0" algn="ctr">
              <a:buNone/>
            </a:pPr>
            <a:r>
              <a:rPr lang="en-US" sz="2600" b="1" dirty="0">
                <a:solidFill>
                  <a:schemeClr val="accent1"/>
                </a:solidFill>
                <a:latin typeface="Cambria" pitchFamily="34" charset="0"/>
                <a:ea typeface="Cambria" pitchFamily="34" charset="-122"/>
                <a:cs typeface="Cambria" pitchFamily="34" charset="-120"/>
              </a:rPr>
              <a:t>0.079</a:t>
            </a:r>
            <a:endParaRPr lang="en-US" sz="2600" dirty="0"/>
          </a:p>
        </p:txBody>
      </p:sp>
      <p:sp>
        <p:nvSpPr>
          <p:cNvPr id="11" name="Text 9"/>
          <p:cNvSpPr txBox="1"/>
          <p:nvPr/>
        </p:nvSpPr>
        <p:spPr>
          <a:xfrm>
            <a:off x="1965960" y="3429000"/>
            <a:ext cx="1508760" cy="731520"/>
          </a:xfrm>
          <a:prstGeom prst="rect">
            <a:avLst/>
          </a:prstGeom>
          <a:noFill/>
          <a:ln/>
        </p:spPr>
        <p:txBody>
          <a:bodyPr wrap="square" lIns="0" tIns="0" rIns="0" bIns="0" rtlCol="0" anchor="ctr"/>
          <a:lstStyle/>
          <a:p>
            <a:pPr marL="0" indent="0">
              <a:buNone/>
            </a:pPr>
            <a:r>
              <a:rPr lang="en-US" sz="1200" dirty="0">
                <a:solidFill>
                  <a:schemeClr val="tx1"/>
                </a:solidFill>
              </a:rPr>
              <a:t>mg/mL AChE IC50 (EAU, strongest)</a:t>
            </a:r>
            <a:endParaRPr lang="en-US" sz="1200" dirty="0"/>
          </a:p>
        </p:txBody>
      </p:sp>
      <p:sp>
        <p:nvSpPr>
          <p:cNvPr id="12" name="Text 10"/>
          <p:cNvSpPr txBox="1"/>
          <p:nvPr/>
        </p:nvSpPr>
        <p:spPr>
          <a:xfrm>
            <a:off x="548640" y="4434840"/>
            <a:ext cx="3108960" cy="365760"/>
          </a:xfrm>
          <a:prstGeom prst="rect">
            <a:avLst/>
          </a:prstGeom>
          <a:noFill/>
          <a:ln/>
        </p:spPr>
        <p:txBody>
          <a:bodyPr wrap="square" lIns="0" tIns="0" rIns="0" bIns="0" rtlCol="0" anchor="ctr"/>
          <a:lstStyle/>
          <a:p>
            <a:pPr marL="0" indent="0">
              <a:buNone/>
            </a:pPr>
            <a:r>
              <a:rPr lang="en-US" sz="1200" i="1" dirty="0">
                <a:solidFill>
                  <a:schemeClr val="tx2"/>
                </a:solidFill>
              </a:rPr>
              <a:t>All extracts inhibited C. albicans and B. cereus.</a:t>
            </a:r>
            <a:endParaRPr lang="en-US" sz="1200" dirty="0"/>
          </a:p>
        </p:txBody>
      </p:sp>
      <p:graphicFrame>
        <p:nvGraphicFramePr>
          <p:cNvPr id="13" name="Chart 0"/>
          <p:cNvGraphicFramePr/>
          <p:nvPr/>
        </p:nvGraphicFramePr>
        <p:xfrm>
          <a:off x="3931920" y="1188720"/>
          <a:ext cx="4754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Motif large"/>
          <p:cNvSpPr/>
          <p:nvPr/>
        </p:nvSpPr>
        <p:spPr>
          <a:xfrm>
            <a:off x="6766560" y="2560320"/>
            <a:ext cx="2377440" cy="2377440"/>
          </a:xfrm>
          <a:prstGeom prst="ellipse">
            <a:avLst/>
          </a:prstGeom>
          <a:solidFill>
            <a:schemeClr val="accent1"/>
          </a:solidFill>
          <a:ln w="12700">
            <a:solidFill>
              <a:schemeClr val="accent1"/>
            </a:solidFill>
            <a:prstDash val="solid"/>
          </a:ln>
        </p:spPr>
        <p:txBody>
          <a:bodyPr/>
          <a:lstStyle/>
          <a:p>
            <a:endParaRPr lang="en-US" dirty="0"/>
          </a:p>
        </p:txBody>
      </p:sp>
      <p:sp>
        <p:nvSpPr>
          <p:cNvPr id="3" name="Text 1"/>
          <p:cNvSpPr txBox="1"/>
          <p:nvPr/>
        </p:nvSpPr>
        <p:spPr>
          <a:xfrm>
            <a:off x="548640" y="457200"/>
            <a:ext cx="7863840" cy="1005840"/>
          </a:xfrm>
          <a:prstGeom prst="rect">
            <a:avLst/>
          </a:prstGeom>
          <a:noFill/>
          <a:ln/>
        </p:spPr>
        <p:txBody>
          <a:bodyPr wrap="square" lIns="0" tIns="0" rIns="0" bIns="0" rtlCol="0" anchor="ctr"/>
          <a:lstStyle/>
          <a:p>
            <a:pPr marL="0" indent="0" algn="l">
              <a:buNone/>
            </a:pPr>
            <a:r>
              <a:rPr lang="en-US" sz="3400" b="1" dirty="0">
                <a:solidFill>
                  <a:schemeClr val="bg1"/>
                </a:solidFill>
                <a:latin typeface="Cambria" pitchFamily="34" charset="0"/>
                <a:ea typeface="Cambria" pitchFamily="34" charset="-122"/>
                <a:cs typeface="Cambria" pitchFamily="34" charset="-120"/>
              </a:rPr>
              <a:t>Solvent and technique should be chosen by target activity</a:t>
            </a:r>
            <a:endParaRPr lang="en-US" sz="3400" dirty="0"/>
          </a:p>
        </p:txBody>
      </p:sp>
      <p:sp>
        <p:nvSpPr>
          <p:cNvPr id="4" name="Badge 1"/>
          <p:cNvSpPr/>
          <p:nvPr/>
        </p:nvSpPr>
        <p:spPr>
          <a:xfrm>
            <a:off x="548640" y="1901952"/>
            <a:ext cx="502920" cy="502920"/>
          </a:xfrm>
          <a:prstGeom prst="ellipse">
            <a:avLst/>
          </a:prstGeom>
          <a:solidFill>
            <a:schemeClr val="accent2"/>
          </a:solidFill>
          <a:ln w="12700">
            <a:solidFill>
              <a:schemeClr val="accent2"/>
            </a:solidFill>
            <a:prstDash val="solid"/>
          </a:ln>
        </p:spPr>
      </p:sp>
      <p:sp>
        <p:nvSpPr>
          <p:cNvPr id="5" name="Text 3"/>
          <p:cNvSpPr txBox="1"/>
          <p:nvPr/>
        </p:nvSpPr>
        <p:spPr>
          <a:xfrm>
            <a:off x="548640" y="1901952"/>
            <a:ext cx="502920" cy="502920"/>
          </a:xfrm>
          <a:prstGeom prst="rect">
            <a:avLst/>
          </a:prstGeom>
          <a:noFill/>
          <a:ln/>
        </p:spPr>
        <p:txBody>
          <a:bodyPr wrap="square" lIns="0" tIns="0" rIns="0" bIns="0" rtlCol="0" anchor="ctr"/>
          <a:lstStyle/>
          <a:p>
            <a:pPr marL="0" indent="0" algn="ctr">
              <a:buNone/>
            </a:pPr>
            <a:r>
              <a:rPr lang="en-US" sz="1800" b="1" dirty="0">
                <a:solidFill>
                  <a:schemeClr val="tx1"/>
                </a:solidFill>
              </a:rPr>
              <a:t>1</a:t>
            </a:r>
            <a:endParaRPr lang="en-US" sz="1800" dirty="0"/>
          </a:p>
        </p:txBody>
      </p:sp>
      <p:sp>
        <p:nvSpPr>
          <p:cNvPr id="6" name="Text 4"/>
          <p:cNvSpPr txBox="1"/>
          <p:nvPr/>
        </p:nvSpPr>
        <p:spPr>
          <a:xfrm>
            <a:off x="1280160" y="1828800"/>
            <a:ext cx="5943600" cy="320040"/>
          </a:xfrm>
          <a:prstGeom prst="rect">
            <a:avLst/>
          </a:prstGeom>
          <a:noFill/>
          <a:ln/>
        </p:spPr>
        <p:txBody>
          <a:bodyPr wrap="square" lIns="0" tIns="0" rIns="0" bIns="0" rtlCol="0" anchor="ctr"/>
          <a:lstStyle/>
          <a:p>
            <a:pPr marL="0" indent="0">
              <a:buNone/>
            </a:pPr>
            <a:r>
              <a:rPr lang="en-US" sz="1800" b="1" dirty="0">
                <a:solidFill>
                  <a:schemeClr val="bg1"/>
                </a:solidFill>
              </a:rPr>
              <a:t>Antioxidant</a:t>
            </a:r>
            <a:endParaRPr lang="en-US" sz="1800" dirty="0"/>
          </a:p>
        </p:txBody>
      </p:sp>
      <p:sp>
        <p:nvSpPr>
          <p:cNvPr id="7" name="Text 5"/>
          <p:cNvSpPr txBox="1"/>
          <p:nvPr/>
        </p:nvSpPr>
        <p:spPr>
          <a:xfrm>
            <a:off x="1280160" y="2167128"/>
            <a:ext cx="5943600" cy="292608"/>
          </a:xfrm>
          <a:prstGeom prst="rect">
            <a:avLst/>
          </a:prstGeom>
          <a:noFill/>
          <a:ln/>
        </p:spPr>
        <p:txBody>
          <a:bodyPr wrap="square" lIns="0" tIns="0" rIns="0" bIns="0" rtlCol="0" anchor="t"/>
          <a:lstStyle/>
          <a:p>
            <a:pPr marL="0" indent="0">
              <a:buNone/>
            </a:pPr>
            <a:r>
              <a:rPr lang="en-US" sz="1400" dirty="0">
                <a:solidFill>
                  <a:schemeClr val="bg2"/>
                </a:solidFill>
              </a:rPr>
              <a:t>DMSO or methanol–water + ultrasound</a:t>
            </a:r>
            <a:endParaRPr lang="en-US" sz="1400" dirty="0"/>
          </a:p>
        </p:txBody>
      </p:sp>
      <p:sp>
        <p:nvSpPr>
          <p:cNvPr id="8" name="Badge 2"/>
          <p:cNvSpPr/>
          <p:nvPr/>
        </p:nvSpPr>
        <p:spPr>
          <a:xfrm>
            <a:off x="548640" y="2706624"/>
            <a:ext cx="502920" cy="502920"/>
          </a:xfrm>
          <a:prstGeom prst="ellipse">
            <a:avLst/>
          </a:prstGeom>
          <a:solidFill>
            <a:schemeClr val="accent2"/>
          </a:solidFill>
          <a:ln w="12700">
            <a:solidFill>
              <a:schemeClr val="accent2"/>
            </a:solidFill>
            <a:prstDash val="solid"/>
          </a:ln>
        </p:spPr>
      </p:sp>
      <p:sp>
        <p:nvSpPr>
          <p:cNvPr id="9" name="Text 7"/>
          <p:cNvSpPr txBox="1"/>
          <p:nvPr/>
        </p:nvSpPr>
        <p:spPr>
          <a:xfrm>
            <a:off x="548640" y="2706624"/>
            <a:ext cx="502920" cy="502920"/>
          </a:xfrm>
          <a:prstGeom prst="rect">
            <a:avLst/>
          </a:prstGeom>
          <a:noFill/>
          <a:ln/>
        </p:spPr>
        <p:txBody>
          <a:bodyPr wrap="square" lIns="0" tIns="0" rIns="0" bIns="0" rtlCol="0" anchor="ctr"/>
          <a:lstStyle/>
          <a:p>
            <a:pPr marL="0" indent="0" algn="ctr">
              <a:buNone/>
            </a:pPr>
            <a:r>
              <a:rPr lang="en-US" sz="1800" b="1" dirty="0">
                <a:solidFill>
                  <a:schemeClr val="tx1"/>
                </a:solidFill>
              </a:rPr>
              <a:t>2</a:t>
            </a:r>
            <a:endParaRPr lang="en-US" sz="1800" dirty="0"/>
          </a:p>
        </p:txBody>
      </p:sp>
      <p:sp>
        <p:nvSpPr>
          <p:cNvPr id="10" name="Text 8"/>
          <p:cNvSpPr txBox="1"/>
          <p:nvPr/>
        </p:nvSpPr>
        <p:spPr>
          <a:xfrm>
            <a:off x="1280160" y="2633472"/>
            <a:ext cx="5943600" cy="320040"/>
          </a:xfrm>
          <a:prstGeom prst="rect">
            <a:avLst/>
          </a:prstGeom>
          <a:noFill/>
          <a:ln/>
        </p:spPr>
        <p:txBody>
          <a:bodyPr wrap="square" lIns="0" tIns="0" rIns="0" bIns="0" rtlCol="0" anchor="ctr"/>
          <a:lstStyle/>
          <a:p>
            <a:pPr marL="0" indent="0">
              <a:buNone/>
            </a:pPr>
            <a:r>
              <a:rPr lang="en-US" sz="1800" b="1" dirty="0">
                <a:solidFill>
                  <a:schemeClr val="bg1"/>
                </a:solidFill>
              </a:rPr>
              <a:t>Antimicrobial and anticholinesterase</a:t>
            </a:r>
            <a:endParaRPr lang="en-US" sz="1800" dirty="0"/>
          </a:p>
        </p:txBody>
      </p:sp>
      <p:sp>
        <p:nvSpPr>
          <p:cNvPr id="11" name="Text 9"/>
          <p:cNvSpPr txBox="1"/>
          <p:nvPr/>
        </p:nvSpPr>
        <p:spPr>
          <a:xfrm>
            <a:off x="1280160" y="2971800"/>
            <a:ext cx="5943600" cy="292608"/>
          </a:xfrm>
          <a:prstGeom prst="rect">
            <a:avLst/>
          </a:prstGeom>
          <a:noFill/>
          <a:ln/>
        </p:spPr>
        <p:txBody>
          <a:bodyPr wrap="square" lIns="0" tIns="0" rIns="0" bIns="0" rtlCol="0" anchor="t"/>
          <a:lstStyle/>
          <a:p>
            <a:pPr marL="0" indent="0">
              <a:buNone/>
            </a:pPr>
            <a:r>
              <a:rPr lang="en-US" sz="1400" dirty="0">
                <a:solidFill>
                  <a:schemeClr val="bg2"/>
                </a:solidFill>
              </a:rPr>
              <a:t>Ethyl acetate extracts (with ultrasound)</a:t>
            </a:r>
            <a:endParaRPr lang="en-US" sz="1400" dirty="0"/>
          </a:p>
        </p:txBody>
      </p:sp>
      <p:sp>
        <p:nvSpPr>
          <p:cNvPr id="12" name="Badge 3"/>
          <p:cNvSpPr/>
          <p:nvPr/>
        </p:nvSpPr>
        <p:spPr>
          <a:xfrm>
            <a:off x="548640" y="3511296"/>
            <a:ext cx="502920" cy="502920"/>
          </a:xfrm>
          <a:prstGeom prst="ellipse">
            <a:avLst/>
          </a:prstGeom>
          <a:solidFill>
            <a:schemeClr val="accent2"/>
          </a:solidFill>
          <a:ln w="12700">
            <a:solidFill>
              <a:schemeClr val="accent2"/>
            </a:solidFill>
            <a:prstDash val="solid"/>
          </a:ln>
        </p:spPr>
      </p:sp>
      <p:sp>
        <p:nvSpPr>
          <p:cNvPr id="13" name="Text 11"/>
          <p:cNvSpPr txBox="1"/>
          <p:nvPr/>
        </p:nvSpPr>
        <p:spPr>
          <a:xfrm>
            <a:off x="548640" y="3511296"/>
            <a:ext cx="502920" cy="502920"/>
          </a:xfrm>
          <a:prstGeom prst="rect">
            <a:avLst/>
          </a:prstGeom>
          <a:noFill/>
          <a:ln/>
        </p:spPr>
        <p:txBody>
          <a:bodyPr wrap="square" lIns="0" tIns="0" rIns="0" bIns="0" rtlCol="0" anchor="ctr"/>
          <a:lstStyle/>
          <a:p>
            <a:pPr marL="0" indent="0" algn="ctr">
              <a:buNone/>
            </a:pPr>
            <a:r>
              <a:rPr lang="en-US" sz="1800" b="1" dirty="0">
                <a:solidFill>
                  <a:schemeClr val="tx1"/>
                </a:solidFill>
              </a:rPr>
              <a:t>3</a:t>
            </a:r>
            <a:endParaRPr lang="en-US" sz="1800" dirty="0"/>
          </a:p>
        </p:txBody>
      </p:sp>
      <p:sp>
        <p:nvSpPr>
          <p:cNvPr id="14" name="Text 12"/>
          <p:cNvSpPr txBox="1"/>
          <p:nvPr/>
        </p:nvSpPr>
        <p:spPr>
          <a:xfrm>
            <a:off x="1280160" y="3418599"/>
            <a:ext cx="5943600" cy="320040"/>
          </a:xfrm>
          <a:prstGeom prst="rect">
            <a:avLst/>
          </a:prstGeom>
          <a:noFill/>
          <a:ln/>
        </p:spPr>
        <p:txBody>
          <a:bodyPr wrap="square" lIns="0" tIns="0" rIns="0" bIns="0" rtlCol="0" anchor="ctr"/>
          <a:lstStyle/>
          <a:p>
            <a:pPr marL="0" indent="0">
              <a:buNone/>
            </a:pPr>
            <a:r>
              <a:rPr lang="en-US" sz="1800" b="1" dirty="0">
                <a:solidFill>
                  <a:schemeClr val="bg1"/>
                </a:solidFill>
              </a:rPr>
              <a:t>Next step</a:t>
            </a:r>
            <a:endParaRPr lang="en-US" sz="1800" dirty="0"/>
          </a:p>
        </p:txBody>
      </p:sp>
      <p:sp>
        <p:nvSpPr>
          <p:cNvPr id="15" name="Text 13"/>
          <p:cNvSpPr txBox="1"/>
          <p:nvPr/>
        </p:nvSpPr>
        <p:spPr>
          <a:xfrm>
            <a:off x="1280160" y="3776472"/>
            <a:ext cx="5943600" cy="292608"/>
          </a:xfrm>
          <a:prstGeom prst="rect">
            <a:avLst/>
          </a:prstGeom>
          <a:noFill/>
          <a:ln/>
        </p:spPr>
        <p:txBody>
          <a:bodyPr wrap="square" lIns="0" tIns="0" rIns="0" bIns="0" rtlCol="0" anchor="t"/>
          <a:lstStyle/>
          <a:p>
            <a:pPr marL="0" indent="0">
              <a:buNone/>
            </a:pPr>
            <a:r>
              <a:rPr lang="en-US" sz="1400" dirty="0">
                <a:solidFill>
                  <a:schemeClr val="bg2"/>
                </a:solidFill>
              </a:rPr>
              <a:t>HPLC profiling to identify the active compounds</a:t>
            </a:r>
            <a:endParaRPr lang="en-US" sz="1400" dirty="0"/>
          </a:p>
        </p:txBody>
      </p:sp>
      <p:sp>
        <p:nvSpPr>
          <p:cNvPr id="16" name="Text 14"/>
          <p:cNvSpPr txBox="1"/>
          <p:nvPr/>
        </p:nvSpPr>
        <p:spPr>
          <a:xfrm>
            <a:off x="0" y="4509370"/>
            <a:ext cx="9144000" cy="633279"/>
          </a:xfrm>
          <a:prstGeom prst="rect">
            <a:avLst/>
          </a:prstGeom>
          <a:solidFill>
            <a:schemeClr val="bg2">
              <a:lumMod val="90000"/>
            </a:schemeClr>
          </a:solidFill>
          <a:ln/>
        </p:spPr>
        <p:txBody>
          <a:bodyPr wrap="square" lIns="0" tIns="0" rIns="0" bIns="0" rtlCol="0" anchor="ctr"/>
          <a:lstStyle/>
          <a:p>
            <a:pPr marL="0" indent="0" algn="ctr">
              <a:buNone/>
            </a:pPr>
            <a:r>
              <a:rPr lang="en-US" sz="2800" b="1" dirty="0"/>
              <a:t>Thank you</a:t>
            </a:r>
            <a:endParaRPr lang="en-US" sz="3600" b="1" dirty="0">
              <a:solidFill>
                <a:srgbClr val="FF0000"/>
              </a:solidFill>
            </a:endParaRPr>
          </a:p>
          <a:p>
            <a:pPr marL="0" indent="0" algn="ctr">
              <a:buNone/>
            </a:pPr>
            <a:r>
              <a:rPr lang="en-US" sz="1400" dirty="0" err="1"/>
              <a:t>All</a:t>
            </a:r>
            <a:r>
              <a:rPr lang="en-US" sz="1400" dirty="0"/>
              <a:t> </a:t>
            </a:r>
            <a:r>
              <a:rPr lang="en-US" sz="1400" dirty="0" err="1"/>
              <a:t>questions</a:t>
            </a:r>
            <a:r>
              <a:rPr lang="en-US" sz="1400" dirty="0"/>
              <a:t> and </a:t>
            </a:r>
            <a:r>
              <a:rPr lang="en-US" sz="1400" dirty="0" err="1"/>
              <a:t>requests</a:t>
            </a:r>
            <a:r>
              <a:rPr lang="en-US" sz="1400" dirty="0"/>
              <a:t> </a:t>
            </a:r>
            <a:r>
              <a:rPr lang="en-US" sz="1400" dirty="0" err="1"/>
              <a:t>will</a:t>
            </a:r>
            <a:r>
              <a:rPr lang="en-US" sz="1400" dirty="0"/>
              <a:t> </a:t>
            </a:r>
            <a:r>
              <a:rPr lang="en-US" sz="1400" dirty="0" err="1"/>
              <a:t>be answered</a:t>
            </a:r>
            <a:r>
              <a:rPr lang="en-US" sz="1400" dirty="0"/>
              <a:t> by e-</a:t>
            </a:r>
            <a:r>
              <a:rPr lang="en-US" sz="1400" dirty="0" err="1"/>
              <a:t>mail</a:t>
            </a:r>
            <a:r>
              <a:rPr lang="en-US" sz="1400" dirty="0"/>
              <a:t> (muh.almaker@gmail.com) </a:t>
            </a:r>
            <a:r>
              <a:rPr lang="en-US" sz="1400" dirty="0" err="1"/>
              <a:t>with explanatory replies</a:t>
            </a:r>
            <a:r>
              <a:rPr lang="en-US" sz="1400" dirty="0"/>
              <a:t>.</a:t>
            </a:r>
          </a:p>
        </p:txBody>
      </p:sp>
    </p:spTree>
  </p:cSld>
  <p:clrMapOvr>
    <a:masterClrMapping/>
  </p:clrMapOvr>
</p:sld>
</file>

<file path=ppt/theme/theme1.xml><?xml version="1.0" encoding="utf-8"?>
<a:theme xmlns:a="http://schemas.openxmlformats.org/drawingml/2006/main" name="Office Theme">
  <a:themeElements>
    <a:clrScheme name="نسق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نسق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نسق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TotalTime>
  <Words>687</Words>
  <Application>Microsoft Office PowerPoint</Application>
  <PresentationFormat>عرض على الشاشة (16:9)</PresentationFormat>
  <Paragraphs>61</Paragraphs>
  <Slides>5</Slides>
  <Notes>5</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5</vt:i4>
      </vt:variant>
    </vt:vector>
  </HeadingPairs>
  <TitlesOfParts>
    <vt:vector size="12" baseType="lpstr">
      <vt:lpstr>Arial</vt:lpstr>
      <vt:lpstr>Calibri</vt:lpstr>
      <vt:lpstr>Calibri Light</vt:lpstr>
      <vt:lpstr>Cambria</vt:lpstr>
      <vt:lpstr>EB Garamond</vt:lpstr>
      <vt:lpstr>IBM Plex Sans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Rosehip extracts: solvent and ultrasound effects</dc:title>
  <dc:subject>PptxGenJS Presentation</dc:subject>
  <dc:creator>Mohammed Abdulsamad Hafedh Hafedh</dc:creator>
  <cp:lastModifiedBy>muh almulla</cp:lastModifiedBy>
  <cp:revision>23</cp:revision>
  <dcterms:created xsi:type="dcterms:W3CDTF">2026-10-06T09:48:43Z</dcterms:created>
  <dcterms:modified xsi:type="dcterms:W3CDTF">2026-10-12T19:35:58Z</dcterms:modified>
</cp:coreProperties>
</file>