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973" r:id="rId1"/>
  </p:sldMasterIdLst>
  <p:notesMasterIdLst>
    <p:notesMasterId r:id="rId19"/>
  </p:notesMasterIdLst>
  <p:handoutMasterIdLst>
    <p:handoutMasterId r:id="rId20"/>
  </p:handoutMasterIdLst>
  <p:sldIdLst>
    <p:sldId id="344" r:id="rId2"/>
    <p:sldId id="321" r:id="rId3"/>
    <p:sldId id="257" r:id="rId4"/>
    <p:sldId id="345" r:id="rId5"/>
    <p:sldId id="346" r:id="rId6"/>
    <p:sldId id="347" r:id="rId7"/>
    <p:sldId id="348" r:id="rId8"/>
    <p:sldId id="335" r:id="rId9"/>
    <p:sldId id="349" r:id="rId10"/>
    <p:sldId id="310" r:id="rId11"/>
    <p:sldId id="350" r:id="rId12"/>
    <p:sldId id="351" r:id="rId13"/>
    <p:sldId id="352" r:id="rId14"/>
    <p:sldId id="353" r:id="rId15"/>
    <p:sldId id="326" r:id="rId16"/>
    <p:sldId id="354" r:id="rId17"/>
    <p:sldId id="340" r:id="rId18"/>
  </p:sldIdLst>
  <p:sldSz cx="12192000" cy="6858000"/>
  <p:notesSz cx="6858000" cy="9144000"/>
  <p:embeddedFontLst>
    <p:embeddedFont>
      <p:font typeface="Algerian" panose="04020705040A02060702" pitchFamily="82" charset="0"/>
      <p:regular r:id="rId21"/>
    </p:embeddedFont>
    <p:embeddedFont>
      <p:font typeface="Andalus" panose="020B0604020202020204" charset="-78"/>
      <p:regular r:id="rId22"/>
    </p:embeddedFont>
    <p:embeddedFont>
      <p:font typeface="Arial Rounded MT Bold" panose="020F0704030504030204" pitchFamily="34" charset="0"/>
      <p:regular r:id="rId23"/>
    </p:embeddedFont>
    <p:embeddedFont>
      <p:font typeface="Cambria Math" panose="02040503050406030204" pitchFamily="18" charset="0"/>
      <p:regular r:id="rId24"/>
    </p:embeddedFont>
    <p:embeddedFont>
      <p:font typeface="Constantia" panose="02030602050306030303" pitchFamily="18" charset="0"/>
      <p:regular r:id="rId25"/>
      <p:bold r:id="rId26"/>
      <p:italic r:id="rId27"/>
      <p:boldItalic r:id="rId28"/>
    </p:embeddedFont>
    <p:embeddedFont>
      <p:font typeface="Gabriola" panose="04040605051002020D02" pitchFamily="82" charset="0"/>
      <p:regular r:id="rId29"/>
    </p:embeddedFont>
    <p:embeddedFont>
      <p:font typeface="Maiandra GD" panose="020E0502030308020204" pitchFamily="34" charset="0"/>
      <p:regular r:id="rId30"/>
    </p:embeddedFont>
    <p:embeddedFont>
      <p:font typeface="Malgun Gothic" panose="020B0503020000020004" pitchFamily="34" charset="-127"/>
      <p:regular r:id="rId31"/>
      <p:bold r:id="rId32"/>
    </p:embeddedFont>
    <p:embeddedFont>
      <p:font typeface="Matura MT Script Capitals" panose="03020802060602070202" pitchFamily="66" charset="0"/>
      <p:regular r:id="rId33"/>
    </p:embeddedFont>
    <p:embeddedFont>
      <p:font typeface="Open Sans" panose="020B0606030504020204" pitchFamily="34" charset="0"/>
      <p:regular r:id="rId34"/>
      <p:bold r:id="rId35"/>
      <p:italic r:id="rId36"/>
      <p:boldItalic r:id="rId37"/>
    </p:embeddedFont>
  </p:embeddedFontLst>
  <p:defaultTextStyle>
    <a:defPPr>
      <a:defRPr lang="ko-KR"/>
    </a:defPPr>
    <a:lvl1pPr algn="l" rtl="0" eaLnBrk="0" fontAlgn="base" hangingPunct="0">
      <a:spcBef>
        <a:spcPct val="0"/>
      </a:spcBef>
      <a:spcAft>
        <a:spcPct val="0"/>
      </a:spcAft>
      <a:defRPr kumimoji="1" sz="2400" kern="1200">
        <a:solidFill>
          <a:schemeClr val="tx1"/>
        </a:solidFill>
        <a:latin typeface="Arial Rounded MT Bold" pitchFamily="34" charset="0"/>
        <a:ea typeface="굴림" panose="020B0600000101010101" pitchFamily="34" charset="-127"/>
        <a:cs typeface="+mn-cs"/>
      </a:defRPr>
    </a:lvl1pPr>
    <a:lvl2pPr marL="457200" algn="l" rtl="0" eaLnBrk="0" fontAlgn="base" hangingPunct="0">
      <a:spcBef>
        <a:spcPct val="0"/>
      </a:spcBef>
      <a:spcAft>
        <a:spcPct val="0"/>
      </a:spcAft>
      <a:defRPr kumimoji="1" sz="2400" kern="1200">
        <a:solidFill>
          <a:schemeClr val="tx1"/>
        </a:solidFill>
        <a:latin typeface="Arial Rounded MT Bold" pitchFamily="34" charset="0"/>
        <a:ea typeface="굴림" panose="020B0600000101010101" pitchFamily="34" charset="-127"/>
        <a:cs typeface="+mn-cs"/>
      </a:defRPr>
    </a:lvl2pPr>
    <a:lvl3pPr marL="914400" algn="l" rtl="0" eaLnBrk="0" fontAlgn="base" hangingPunct="0">
      <a:spcBef>
        <a:spcPct val="0"/>
      </a:spcBef>
      <a:spcAft>
        <a:spcPct val="0"/>
      </a:spcAft>
      <a:defRPr kumimoji="1" sz="2400" kern="1200">
        <a:solidFill>
          <a:schemeClr val="tx1"/>
        </a:solidFill>
        <a:latin typeface="Arial Rounded MT Bold" pitchFamily="34" charset="0"/>
        <a:ea typeface="굴림" panose="020B0600000101010101" pitchFamily="34" charset="-127"/>
        <a:cs typeface="+mn-cs"/>
      </a:defRPr>
    </a:lvl3pPr>
    <a:lvl4pPr marL="1371600" algn="l" rtl="0" eaLnBrk="0" fontAlgn="base" hangingPunct="0">
      <a:spcBef>
        <a:spcPct val="0"/>
      </a:spcBef>
      <a:spcAft>
        <a:spcPct val="0"/>
      </a:spcAft>
      <a:defRPr kumimoji="1" sz="2400" kern="1200">
        <a:solidFill>
          <a:schemeClr val="tx1"/>
        </a:solidFill>
        <a:latin typeface="Arial Rounded MT Bold" pitchFamily="34" charset="0"/>
        <a:ea typeface="굴림" panose="020B0600000101010101" pitchFamily="34" charset="-127"/>
        <a:cs typeface="+mn-cs"/>
      </a:defRPr>
    </a:lvl4pPr>
    <a:lvl5pPr marL="1828800" algn="l" rtl="0" eaLnBrk="0" fontAlgn="base" hangingPunct="0">
      <a:spcBef>
        <a:spcPct val="0"/>
      </a:spcBef>
      <a:spcAft>
        <a:spcPct val="0"/>
      </a:spcAft>
      <a:defRPr kumimoji="1" sz="2400" kern="1200">
        <a:solidFill>
          <a:schemeClr val="tx1"/>
        </a:solidFill>
        <a:latin typeface="Arial Rounded MT Bold" pitchFamily="34" charset="0"/>
        <a:ea typeface="굴림" panose="020B0600000101010101" pitchFamily="34" charset="-127"/>
        <a:cs typeface="+mn-cs"/>
      </a:defRPr>
    </a:lvl5pPr>
    <a:lvl6pPr marL="2286000" algn="l" defTabSz="914400" rtl="0" eaLnBrk="1" latinLnBrk="0" hangingPunct="1">
      <a:defRPr kumimoji="1" sz="2400" kern="1200">
        <a:solidFill>
          <a:schemeClr val="tx1"/>
        </a:solidFill>
        <a:latin typeface="Arial Rounded MT Bold" pitchFamily="34" charset="0"/>
        <a:ea typeface="굴림" panose="020B0600000101010101" pitchFamily="34" charset="-127"/>
        <a:cs typeface="+mn-cs"/>
      </a:defRPr>
    </a:lvl6pPr>
    <a:lvl7pPr marL="2743200" algn="l" defTabSz="914400" rtl="0" eaLnBrk="1" latinLnBrk="0" hangingPunct="1">
      <a:defRPr kumimoji="1" sz="2400" kern="1200">
        <a:solidFill>
          <a:schemeClr val="tx1"/>
        </a:solidFill>
        <a:latin typeface="Arial Rounded MT Bold" pitchFamily="34" charset="0"/>
        <a:ea typeface="굴림" panose="020B0600000101010101" pitchFamily="34" charset="-127"/>
        <a:cs typeface="+mn-cs"/>
      </a:defRPr>
    </a:lvl7pPr>
    <a:lvl8pPr marL="3200400" algn="l" defTabSz="914400" rtl="0" eaLnBrk="1" latinLnBrk="0" hangingPunct="1">
      <a:defRPr kumimoji="1" sz="2400" kern="1200">
        <a:solidFill>
          <a:schemeClr val="tx1"/>
        </a:solidFill>
        <a:latin typeface="Arial Rounded MT Bold" pitchFamily="34" charset="0"/>
        <a:ea typeface="굴림" panose="020B0600000101010101" pitchFamily="34" charset="-127"/>
        <a:cs typeface="+mn-cs"/>
      </a:defRPr>
    </a:lvl8pPr>
    <a:lvl9pPr marL="3657600" algn="l" defTabSz="914400" rtl="0" eaLnBrk="1" latinLnBrk="0" hangingPunct="1">
      <a:defRPr kumimoji="1" sz="2400" kern="1200">
        <a:solidFill>
          <a:schemeClr val="tx1"/>
        </a:solidFill>
        <a:latin typeface="Arial Rounded MT Bold" pitchFamily="34" charset="0"/>
        <a:ea typeface="굴림" panose="020B0600000101010101" pitchFamily="34" charset="-127"/>
        <a:cs typeface="+mn-cs"/>
      </a:defRPr>
    </a:lvl9pPr>
  </p:defaultTextStyle>
  <p:extLst>
    <p:ext uri="{521415D9-36F7-43E2-AB2F-B90AF26B5E84}">
      <p14:sectionLst xmlns:p14="http://schemas.microsoft.com/office/powerpoint/2010/main">
        <p14:section name="Varsayılan Bölüm" id="{34700378-8EAB-49C6-B5E6-9FCE8C9E091B}">
          <p14:sldIdLst>
            <p14:sldId id="344"/>
          </p14:sldIdLst>
        </p14:section>
        <p14:section name="Outline" id="{2042A3C6-272B-4E96-9498-CB742F389AC6}">
          <p14:sldIdLst>
            <p14:sldId id="321"/>
          </p14:sldIdLst>
        </p14:section>
        <p14:section name="Introduction" id="{BC6D2D5A-7582-4E64-A56C-97E8E7C9EE10}">
          <p14:sldIdLst>
            <p14:sldId id="257"/>
            <p14:sldId id="345"/>
            <p14:sldId id="346"/>
            <p14:sldId id="347"/>
          </p14:sldIdLst>
        </p14:section>
        <p14:section name="Materials and Method" id="{5F894204-BC61-49D3-B6C9-5B55F2E613E7}">
          <p14:sldIdLst>
            <p14:sldId id="348"/>
            <p14:sldId id="335"/>
            <p14:sldId id="349"/>
          </p14:sldIdLst>
        </p14:section>
        <p14:section name="Results and Conclusion" id="{FE4855C3-3A86-40D2-9F18-02E265035639}">
          <p14:sldIdLst>
            <p14:sldId id="310"/>
            <p14:sldId id="350"/>
            <p14:sldId id="351"/>
            <p14:sldId id="352"/>
            <p14:sldId id="353"/>
            <p14:sldId id="326"/>
            <p14:sldId id="354"/>
            <p14:sldId id="340"/>
          </p14:sldIdLst>
        </p14:section>
      </p14:sectionLst>
    </p:ext>
    <p:ext uri="{EFAFB233-063F-42B5-8137-9DF3F51BA10A}">
      <p15:sldGuideLst xmlns:p15="http://schemas.microsoft.com/office/powerpoint/2012/main">
        <p15:guide id="1" orient="horz" pos="2115"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7072"/>
    <a:srgbClr val="8734CC"/>
    <a:srgbClr val="B6CBCC"/>
    <a:srgbClr val="FF6600"/>
    <a:srgbClr val="FF0000"/>
    <a:srgbClr val="7AAFC9"/>
    <a:srgbClr val="8FCAEB"/>
    <a:srgbClr val="713737"/>
    <a:srgbClr val="AD6853"/>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C1FA87-27B2-4E86-BE1A-C0B51685ED0A}" v="114" dt="2025-04-25T02:47:12.714"/>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Orta Stil 3 - Vurgu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Açık Stil 1 - Vurgu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Açık Stil 2 - Vurgu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07" autoAdjust="0"/>
    <p:restoredTop sz="94364" autoAdjust="0"/>
  </p:normalViewPr>
  <p:slideViewPr>
    <p:cSldViewPr>
      <p:cViewPr varScale="1">
        <p:scale>
          <a:sx n="59" d="100"/>
          <a:sy n="59" d="100"/>
        </p:scale>
        <p:origin x="954" y="282"/>
      </p:cViewPr>
      <p:guideLst>
        <p:guide orient="horz" pos="2115"/>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53" d="100"/>
          <a:sy n="53" d="100"/>
        </p:scale>
        <p:origin x="284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viewProps" Target="viewProps.xml"/><Relationship Id="rId21" Type="http://schemas.openxmlformats.org/officeDocument/2006/relationships/font" Target="fonts/font1.fntdata"/><Relationship Id="rId34" Type="http://schemas.openxmlformats.org/officeDocument/2006/relationships/font" Target="fonts/font14.fntdata"/><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font" Target="fonts/font9.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image" Target="../media/image1.jpeg"/><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image" Target="../media/image1.jpeg"/><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image" Target="../media/image1.jpeg"/><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image" Target="../media/image1.jpeg"/><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dbetu\Desktop\gilaburu_%20kinetik_de&#287;i&#351;mi&#35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440" b="1" i="0" u="none" strike="noStrike" kern="1200" baseline="0">
                <a:solidFill>
                  <a:schemeClr val="tx1">
                    <a:lumMod val="65000"/>
                    <a:lumOff val="35000"/>
                  </a:schemeClr>
                </a:solidFill>
                <a:latin typeface="Maiandra GD" panose="020E0502030308020204" pitchFamily="34" charset="0"/>
                <a:ea typeface="+mn-ea"/>
                <a:cs typeface="+mn-cs"/>
              </a:defRPr>
            </a:pPr>
            <a:r>
              <a:rPr lang="tr-TR"/>
              <a:t>Kurutma Süresi- Nem Grafiği</a:t>
            </a:r>
          </a:p>
        </c:rich>
      </c:tx>
      <c:layout>
        <c:manualLayout>
          <c:xMode val="edge"/>
          <c:yMode val="edge"/>
          <c:x val="0.23911189860327281"/>
          <c:y val="2.4937753795643943E-2"/>
        </c:manualLayout>
      </c:layout>
      <c:overlay val="0"/>
      <c:spPr>
        <a:noFill/>
        <a:ln>
          <a:noFill/>
        </a:ln>
        <a:effectLst/>
      </c:spPr>
      <c:txPr>
        <a:bodyPr rot="0" spcFirstLastPara="1" vertOverflow="ellipsis" vert="horz" wrap="square" anchor="ctr" anchorCtr="1"/>
        <a:lstStyle/>
        <a:p>
          <a:pPr>
            <a:defRPr sz="1440" b="1" i="0" u="none" strike="noStrike" kern="1200" baseline="0">
              <a:solidFill>
                <a:schemeClr val="tx1">
                  <a:lumMod val="65000"/>
                  <a:lumOff val="35000"/>
                </a:schemeClr>
              </a:solidFill>
              <a:latin typeface="Maiandra GD" panose="020E0502030308020204" pitchFamily="34" charset="0"/>
              <a:ea typeface="+mn-ea"/>
              <a:cs typeface="+mn-cs"/>
            </a:defRPr>
          </a:pPr>
          <a:endParaRPr lang="tr-TR"/>
        </a:p>
      </c:txPr>
    </c:title>
    <c:autoTitleDeleted val="0"/>
    <c:plotArea>
      <c:layout>
        <c:manualLayout>
          <c:layoutTarget val="inner"/>
          <c:xMode val="edge"/>
          <c:yMode val="edge"/>
          <c:x val="0.11498298823758141"/>
          <c:y val="0.14435186529871077"/>
          <c:w val="0.82395620686303106"/>
          <c:h val="0.63553199315994602"/>
        </c:manualLayout>
      </c:layout>
      <c:scatterChart>
        <c:scatterStyle val="lineMarker"/>
        <c:varyColors val="0"/>
        <c:ser>
          <c:idx val="0"/>
          <c:order val="0"/>
          <c:tx>
            <c:v>Kurutma Süresi- Nem Grafiği</c:v>
          </c:tx>
          <c:spPr>
            <a:ln w="25400" cap="rnd">
              <a:noFill/>
              <a:round/>
            </a:ln>
            <a:effectLst>
              <a:outerShdw blurRad="50800" dist="19050" dir="5400000" algn="tl" rotWithShape="0">
                <a:srgbClr val="000000">
                  <a:alpha val="60000"/>
                </a:srgbClr>
              </a:outerShdw>
              <a:softEdge rad="12700"/>
            </a:effectLst>
          </c:spPr>
          <c:marker>
            <c:symbol val="circle"/>
            <c:size val="6"/>
            <c:spPr>
              <a:blipFill rotWithShape="1">
                <a:blip xmlns:r="http://schemas.openxmlformats.org/officeDocument/2006/relationships" r:embed="rId3">
                  <a:duotone>
                    <a:schemeClr val="accent4">
                      <a:shade val="30000"/>
                      <a:satMod val="115000"/>
                    </a:schemeClr>
                    <a:schemeClr val="accent4">
                      <a:tint val="34000"/>
                    </a:schemeClr>
                  </a:duotone>
                </a:blip>
                <a:tile tx="0" ty="0" sx="60000" sy="59000" flip="none" algn="b"/>
              </a:blipFill>
              <a:ln w="9525" cap="rnd">
                <a:solidFill>
                  <a:schemeClr val="accent4"/>
                </a:solidFill>
                <a:round/>
              </a:ln>
              <a:effectLst>
                <a:outerShdw blurRad="50800" dist="19050" dir="5400000" algn="tl" rotWithShape="0">
                  <a:srgbClr val="000000">
                    <a:alpha val="60000"/>
                  </a:srgbClr>
                </a:outerShdw>
                <a:softEdge rad="12700"/>
              </a:effectLst>
            </c:spPr>
          </c:marker>
          <c:xVal>
            <c:numRef>
              <c:f>Liyo_Ortalama!$D$4:$D$29</c:f>
              <c:numCache>
                <c:formatCode>0</c:formatCode>
                <c:ptCount val="26"/>
                <c:pt idx="0">
                  <c:v>0</c:v>
                </c:pt>
                <c:pt idx="1">
                  <c:v>30</c:v>
                </c:pt>
                <c:pt idx="2">
                  <c:v>60</c:v>
                </c:pt>
                <c:pt idx="3">
                  <c:v>90</c:v>
                </c:pt>
                <c:pt idx="4">
                  <c:v>120</c:v>
                </c:pt>
                <c:pt idx="5">
                  <c:v>150</c:v>
                </c:pt>
                <c:pt idx="6">
                  <c:v>180</c:v>
                </c:pt>
                <c:pt idx="7">
                  <c:v>210</c:v>
                </c:pt>
                <c:pt idx="8">
                  <c:v>240</c:v>
                </c:pt>
                <c:pt idx="9">
                  <c:v>270</c:v>
                </c:pt>
                <c:pt idx="10">
                  <c:v>300</c:v>
                </c:pt>
                <c:pt idx="11">
                  <c:v>330</c:v>
                </c:pt>
                <c:pt idx="12">
                  <c:v>360</c:v>
                </c:pt>
                <c:pt idx="13">
                  <c:v>390</c:v>
                </c:pt>
                <c:pt idx="14">
                  <c:v>420</c:v>
                </c:pt>
                <c:pt idx="15">
                  <c:v>450</c:v>
                </c:pt>
                <c:pt idx="16">
                  <c:v>480</c:v>
                </c:pt>
                <c:pt idx="17">
                  <c:v>510</c:v>
                </c:pt>
                <c:pt idx="18">
                  <c:v>540</c:v>
                </c:pt>
                <c:pt idx="19">
                  <c:v>570</c:v>
                </c:pt>
                <c:pt idx="20">
                  <c:v>600</c:v>
                </c:pt>
                <c:pt idx="21">
                  <c:v>630</c:v>
                </c:pt>
                <c:pt idx="22">
                  <c:v>660</c:v>
                </c:pt>
                <c:pt idx="23">
                  <c:v>690</c:v>
                </c:pt>
                <c:pt idx="24">
                  <c:v>720</c:v>
                </c:pt>
                <c:pt idx="25">
                  <c:v>750</c:v>
                </c:pt>
              </c:numCache>
            </c:numRef>
          </c:xVal>
          <c:yVal>
            <c:numRef>
              <c:f>Liyo_Ortalama!$E$4:$E$29</c:f>
              <c:numCache>
                <c:formatCode>0.00</c:formatCode>
                <c:ptCount val="26"/>
                <c:pt idx="0">
                  <c:v>84.670399473283126</c:v>
                </c:pt>
                <c:pt idx="1">
                  <c:v>82.552884250315699</c:v>
                </c:pt>
                <c:pt idx="2">
                  <c:v>80.745729134675912</c:v>
                </c:pt>
                <c:pt idx="3">
                  <c:v>78.65163972619176</c:v>
                </c:pt>
                <c:pt idx="4">
                  <c:v>76.091507039243595</c:v>
                </c:pt>
                <c:pt idx="5">
                  <c:v>72.991078815674243</c:v>
                </c:pt>
                <c:pt idx="6">
                  <c:v>69.191574408222294</c:v>
                </c:pt>
                <c:pt idx="7">
                  <c:v>64.270966694964642</c:v>
                </c:pt>
                <c:pt idx="8">
                  <c:v>57.782692201625785</c:v>
                </c:pt>
                <c:pt idx="9">
                  <c:v>49.501197260990551</c:v>
                </c:pt>
                <c:pt idx="10">
                  <c:v>38.164083807963692</c:v>
                </c:pt>
                <c:pt idx="11">
                  <c:v>26.890294905104213</c:v>
                </c:pt>
                <c:pt idx="12">
                  <c:v>18.064015026148848</c:v>
                </c:pt>
                <c:pt idx="13">
                  <c:v>12.438683546305336</c:v>
                </c:pt>
                <c:pt idx="14">
                  <c:v>10.189438010335811</c:v>
                </c:pt>
                <c:pt idx="15">
                  <c:v>9.2951411652000075</c:v>
                </c:pt>
                <c:pt idx="16">
                  <c:v>8.7918228277386632</c:v>
                </c:pt>
                <c:pt idx="17">
                  <c:v>8.3095984685739026</c:v>
                </c:pt>
                <c:pt idx="18">
                  <c:v>7.9717672880477695</c:v>
                </c:pt>
                <c:pt idx="19">
                  <c:v>7.7860427763806106</c:v>
                </c:pt>
                <c:pt idx="20">
                  <c:v>7.667077525537163</c:v>
                </c:pt>
                <c:pt idx="21">
                  <c:v>7.3912425084707838</c:v>
                </c:pt>
                <c:pt idx="22">
                  <c:v>7.2733762019642221</c:v>
                </c:pt>
                <c:pt idx="23">
                  <c:v>7.1555985431908127</c:v>
                </c:pt>
                <c:pt idx="24">
                  <c:v>7.0371301020407913</c:v>
                </c:pt>
                <c:pt idx="25">
                  <c:v>6.9187499999999984</c:v>
                </c:pt>
              </c:numCache>
            </c:numRef>
          </c:yVal>
          <c:smooth val="0"/>
          <c:extLst>
            <c:ext xmlns:c16="http://schemas.microsoft.com/office/drawing/2014/chart" uri="{C3380CC4-5D6E-409C-BE32-E72D297353CC}">
              <c16:uniqueId val="{00000000-44E7-4827-BDDD-99279B164215}"/>
            </c:ext>
          </c:extLst>
        </c:ser>
        <c:dLbls>
          <c:showLegendKey val="0"/>
          <c:showVal val="0"/>
          <c:showCatName val="0"/>
          <c:showSerName val="0"/>
          <c:showPercent val="0"/>
          <c:showBubbleSize val="0"/>
        </c:dLbls>
        <c:axId val="178134335"/>
        <c:axId val="178133919"/>
      </c:scatterChart>
      <c:valAx>
        <c:axId val="178134335"/>
        <c:scaling>
          <c:orientation val="minMax"/>
          <c:max val="750"/>
          <c:min val="-6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aiandra GD" panose="020E0502030308020204" pitchFamily="34" charset="0"/>
                    <a:ea typeface="+mn-ea"/>
                    <a:cs typeface="+mn-cs"/>
                  </a:defRPr>
                </a:pPr>
                <a:r>
                  <a:rPr lang="tr-TR"/>
                  <a:t>Süre (dk)</a:t>
                </a:r>
              </a:p>
            </c:rich>
          </c:tx>
          <c:layout>
            <c:manualLayout>
              <c:xMode val="edge"/>
              <c:yMode val="edge"/>
              <c:x val="0.43762329419779866"/>
              <c:y val="0.9128111328416472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aiandra GD" panose="020E0502030308020204" pitchFamily="34" charset="0"/>
                  <a:ea typeface="+mn-ea"/>
                  <a:cs typeface="+mn-cs"/>
                </a:defRPr>
              </a:pPr>
              <a:endParaRPr lang="tr-TR"/>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aiandra GD" panose="020E0502030308020204" pitchFamily="34" charset="0"/>
                <a:ea typeface="+mn-ea"/>
                <a:cs typeface="+mn-cs"/>
              </a:defRPr>
            </a:pPr>
            <a:endParaRPr lang="tr-TR"/>
          </a:p>
        </c:txPr>
        <c:crossAx val="178133919"/>
        <c:crosses val="autoZero"/>
        <c:crossBetween val="midCat"/>
        <c:majorUnit val="90"/>
      </c:valAx>
      <c:valAx>
        <c:axId val="17813391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aiandra GD" panose="020E0502030308020204" pitchFamily="34" charset="0"/>
                    <a:ea typeface="+mn-ea"/>
                    <a:cs typeface="+mn-cs"/>
                  </a:defRPr>
                </a:pPr>
                <a:r>
                  <a:rPr lang="tr-TR"/>
                  <a:t>Nem (%)</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aiandra GD" panose="020E0502030308020204" pitchFamily="34" charset="0"/>
                  <a:ea typeface="+mn-ea"/>
                  <a:cs typeface="+mn-cs"/>
                </a:defRPr>
              </a:pPr>
              <a:endParaRPr lang="tr-TR"/>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aiandra GD" panose="020E0502030308020204" pitchFamily="34" charset="0"/>
                <a:ea typeface="+mn-ea"/>
                <a:cs typeface="+mn-cs"/>
              </a:defRPr>
            </a:pPr>
            <a:endParaRPr lang="tr-TR"/>
          </a:p>
        </c:txPr>
        <c:crossAx val="178134335"/>
        <c:crossesAt val="0"/>
        <c:crossBetween val="midCat"/>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Maiandra GD" panose="020E0502030308020204" pitchFamily="34" charset="0"/>
        </a:defRPr>
      </a:pPr>
      <a:endParaRPr lang="tr-T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440" b="1" i="0" u="none" strike="noStrike" kern="1200" baseline="0">
                <a:solidFill>
                  <a:schemeClr val="tx1">
                    <a:lumMod val="65000"/>
                    <a:lumOff val="35000"/>
                  </a:schemeClr>
                </a:solidFill>
                <a:latin typeface="Maiandra GD" panose="020E0502030308020204" pitchFamily="34" charset="0"/>
                <a:ea typeface="+mn-ea"/>
                <a:cs typeface="+mn-cs"/>
              </a:defRPr>
            </a:pPr>
            <a:r>
              <a:rPr lang="tr-TR" dirty="0"/>
              <a:t>Serbest</a:t>
            </a:r>
            <a:r>
              <a:rPr lang="tr-TR" baseline="0" dirty="0"/>
              <a:t> Nem İçeriği-</a:t>
            </a:r>
            <a:r>
              <a:rPr lang="tr-TR" dirty="0"/>
              <a:t>Süre Grafiği</a:t>
            </a:r>
          </a:p>
        </c:rich>
      </c:tx>
      <c:layout>
        <c:manualLayout>
          <c:xMode val="edge"/>
          <c:yMode val="edge"/>
          <c:x val="0.253470132960884"/>
          <c:y val="6.2344384489109858E-3"/>
        </c:manualLayout>
      </c:layout>
      <c:overlay val="0"/>
      <c:spPr>
        <a:noFill/>
        <a:ln>
          <a:noFill/>
        </a:ln>
        <a:effectLst/>
      </c:spPr>
      <c:txPr>
        <a:bodyPr rot="0" spcFirstLastPara="1" vertOverflow="ellipsis" vert="horz" wrap="square" anchor="ctr" anchorCtr="1"/>
        <a:lstStyle/>
        <a:p>
          <a:pPr>
            <a:defRPr sz="1440" b="1" i="0" u="none" strike="noStrike" kern="1200" baseline="0">
              <a:solidFill>
                <a:schemeClr val="tx1">
                  <a:lumMod val="65000"/>
                  <a:lumOff val="35000"/>
                </a:schemeClr>
              </a:solidFill>
              <a:latin typeface="Maiandra GD" panose="020E0502030308020204" pitchFamily="34" charset="0"/>
              <a:ea typeface="+mn-ea"/>
              <a:cs typeface="+mn-cs"/>
            </a:defRPr>
          </a:pPr>
          <a:endParaRPr lang="tr-TR"/>
        </a:p>
      </c:txPr>
    </c:title>
    <c:autoTitleDeleted val="0"/>
    <c:plotArea>
      <c:layout>
        <c:manualLayout>
          <c:layoutTarget val="inner"/>
          <c:xMode val="edge"/>
          <c:yMode val="edge"/>
          <c:x val="0.14083673568581706"/>
          <c:y val="0.17171296296296296"/>
          <c:w val="0.80119130941965599"/>
          <c:h val="0.56187813171080891"/>
        </c:manualLayout>
      </c:layout>
      <c:scatterChart>
        <c:scatterStyle val="lineMarker"/>
        <c:varyColors val="0"/>
        <c:ser>
          <c:idx val="0"/>
          <c:order val="0"/>
          <c:tx>
            <c:v>kg su/kg km- Süre Grafiği</c:v>
          </c:tx>
          <c:spPr>
            <a:ln w="25400" cap="rnd">
              <a:noFill/>
              <a:round/>
            </a:ln>
            <a:effectLst>
              <a:outerShdw blurRad="50800" dist="19050" dir="5400000" algn="tl" rotWithShape="0">
                <a:srgbClr val="000000">
                  <a:alpha val="60000"/>
                </a:srgbClr>
              </a:outerShdw>
              <a:softEdge rad="12700"/>
            </a:effectLst>
          </c:spPr>
          <c:marker>
            <c:symbol val="circle"/>
            <c:size val="6"/>
            <c:spPr>
              <a:blipFill rotWithShape="1">
                <a:blip xmlns:r="http://schemas.openxmlformats.org/officeDocument/2006/relationships" r:embed="rId3">
                  <a:duotone>
                    <a:schemeClr val="accent4">
                      <a:shade val="30000"/>
                      <a:satMod val="115000"/>
                    </a:schemeClr>
                    <a:schemeClr val="accent4">
                      <a:tint val="34000"/>
                    </a:schemeClr>
                  </a:duotone>
                </a:blip>
                <a:tile tx="0" ty="0" sx="60000" sy="59000" flip="none" algn="b"/>
              </a:blipFill>
              <a:ln w="9525" cap="rnd">
                <a:solidFill>
                  <a:schemeClr val="accent4"/>
                </a:solidFill>
                <a:round/>
              </a:ln>
              <a:effectLst>
                <a:outerShdw blurRad="50800" dist="19050" dir="5400000" algn="tl" rotWithShape="0">
                  <a:srgbClr val="000000">
                    <a:alpha val="60000"/>
                  </a:srgbClr>
                </a:outerShdw>
                <a:softEdge rad="12700"/>
              </a:effectLst>
            </c:spPr>
          </c:marker>
          <c:xVal>
            <c:numRef>
              <c:f>Liyo_Ortalama!$D$4:$D$29</c:f>
              <c:numCache>
                <c:formatCode>0</c:formatCode>
                <c:ptCount val="26"/>
                <c:pt idx="0">
                  <c:v>0</c:v>
                </c:pt>
                <c:pt idx="1">
                  <c:v>30</c:v>
                </c:pt>
                <c:pt idx="2">
                  <c:v>60</c:v>
                </c:pt>
                <c:pt idx="3">
                  <c:v>90</c:v>
                </c:pt>
                <c:pt idx="4">
                  <c:v>120</c:v>
                </c:pt>
                <c:pt idx="5">
                  <c:v>150</c:v>
                </c:pt>
                <c:pt idx="6">
                  <c:v>180</c:v>
                </c:pt>
                <c:pt idx="7">
                  <c:v>210</c:v>
                </c:pt>
                <c:pt idx="8">
                  <c:v>240</c:v>
                </c:pt>
                <c:pt idx="9">
                  <c:v>270</c:v>
                </c:pt>
                <c:pt idx="10">
                  <c:v>300</c:v>
                </c:pt>
                <c:pt idx="11">
                  <c:v>330</c:v>
                </c:pt>
                <c:pt idx="12">
                  <c:v>360</c:v>
                </c:pt>
                <c:pt idx="13">
                  <c:v>390</c:v>
                </c:pt>
                <c:pt idx="14">
                  <c:v>420</c:v>
                </c:pt>
                <c:pt idx="15">
                  <c:v>450</c:v>
                </c:pt>
                <c:pt idx="16">
                  <c:v>480</c:v>
                </c:pt>
                <c:pt idx="17">
                  <c:v>510</c:v>
                </c:pt>
                <c:pt idx="18">
                  <c:v>540</c:v>
                </c:pt>
                <c:pt idx="19">
                  <c:v>570</c:v>
                </c:pt>
                <c:pt idx="20">
                  <c:v>600</c:v>
                </c:pt>
                <c:pt idx="21">
                  <c:v>630</c:v>
                </c:pt>
                <c:pt idx="22">
                  <c:v>660</c:v>
                </c:pt>
                <c:pt idx="23">
                  <c:v>690</c:v>
                </c:pt>
                <c:pt idx="24">
                  <c:v>720</c:v>
                </c:pt>
                <c:pt idx="25">
                  <c:v>750</c:v>
                </c:pt>
              </c:numCache>
            </c:numRef>
          </c:xVal>
          <c:yVal>
            <c:numRef>
              <c:f>Liyo_Ortalama!$G$4:$G$29</c:f>
              <c:numCache>
                <c:formatCode>0.00</c:formatCode>
                <c:ptCount val="26"/>
                <c:pt idx="0">
                  <c:v>5.5277729018605273</c:v>
                </c:pt>
                <c:pt idx="1">
                  <c:v>4.7399508120569083</c:v>
                </c:pt>
                <c:pt idx="2">
                  <c:v>4.1978480703714691</c:v>
                </c:pt>
                <c:pt idx="3">
                  <c:v>3.686577886618513</c:v>
                </c:pt>
                <c:pt idx="4">
                  <c:v>3.1857517568678291</c:v>
                </c:pt>
                <c:pt idx="5">
                  <c:v>2.7093864549432021</c:v>
                </c:pt>
                <c:pt idx="6">
                  <c:v>2.2593029288132418</c:v>
                </c:pt>
                <c:pt idx="7">
                  <c:v>1.8208897866584428</c:v>
                </c:pt>
                <c:pt idx="8">
                  <c:v>1.3985045404037784</c:v>
                </c:pt>
                <c:pt idx="9">
                  <c:v>1.0189131876673025</c:v>
                </c:pt>
                <c:pt idx="10">
                  <c:v>0.64524694400222793</c:v>
                </c:pt>
                <c:pt idx="11">
                  <c:v>0.3838499644683247</c:v>
                </c:pt>
                <c:pt idx="12">
                  <c:v>0.2247525842891942</c:v>
                </c:pt>
                <c:pt idx="13">
                  <c:v>0.14269884578034167</c:v>
                </c:pt>
                <c:pt idx="14">
                  <c:v>0.11364285123675305</c:v>
                </c:pt>
                <c:pt idx="15">
                  <c:v>0.10257641184295374</c:v>
                </c:pt>
                <c:pt idx="16">
                  <c:v>9.6435710799977384E-2</c:v>
                </c:pt>
                <c:pt idx="17">
                  <c:v>9.0663716689820359E-2</c:v>
                </c:pt>
                <c:pt idx="18">
                  <c:v>8.6646637124939099E-2</c:v>
                </c:pt>
                <c:pt idx="19">
                  <c:v>8.445598702970171E-2</c:v>
                </c:pt>
                <c:pt idx="20">
                  <c:v>8.305460390923719E-2</c:v>
                </c:pt>
                <c:pt idx="21">
                  <c:v>7.9821203214283112E-2</c:v>
                </c:pt>
                <c:pt idx="22">
                  <c:v>7.8458215035370621E-2</c:v>
                </c:pt>
                <c:pt idx="23">
                  <c:v>7.7080376032551551E-2</c:v>
                </c:pt>
                <c:pt idx="24">
                  <c:v>7.5717387853639045E-2</c:v>
                </c:pt>
                <c:pt idx="25">
                  <c:v>7.4339548850819989E-2</c:v>
                </c:pt>
              </c:numCache>
            </c:numRef>
          </c:yVal>
          <c:smooth val="0"/>
          <c:extLst>
            <c:ext xmlns:c16="http://schemas.microsoft.com/office/drawing/2014/chart" uri="{C3380CC4-5D6E-409C-BE32-E72D297353CC}">
              <c16:uniqueId val="{00000000-FE0C-4BD4-A847-AC54FE723D81}"/>
            </c:ext>
          </c:extLst>
        </c:ser>
        <c:dLbls>
          <c:showLegendKey val="0"/>
          <c:showVal val="0"/>
          <c:showCatName val="0"/>
          <c:showSerName val="0"/>
          <c:showPercent val="0"/>
          <c:showBubbleSize val="0"/>
        </c:dLbls>
        <c:axId val="171641455"/>
        <c:axId val="171644783"/>
      </c:scatterChart>
      <c:valAx>
        <c:axId val="171641455"/>
        <c:scaling>
          <c:orientation val="minMax"/>
          <c:max val="75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aiandra GD" panose="020E0502030308020204" pitchFamily="34" charset="0"/>
                    <a:ea typeface="+mn-ea"/>
                    <a:cs typeface="+mn-cs"/>
                  </a:defRPr>
                </a:pPr>
                <a:r>
                  <a:rPr lang="en-US"/>
                  <a:t>Süre</a:t>
                </a:r>
                <a:r>
                  <a:rPr lang="tr-TR"/>
                  <a:t> (dk)</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aiandra GD" panose="020E0502030308020204" pitchFamily="34" charset="0"/>
                  <a:ea typeface="+mn-ea"/>
                  <a:cs typeface="+mn-cs"/>
                </a:defRPr>
              </a:pPr>
              <a:endParaRPr lang="tr-TR"/>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aiandra GD" panose="020E0502030308020204" pitchFamily="34" charset="0"/>
                <a:ea typeface="+mn-ea"/>
                <a:cs typeface="+mn-cs"/>
              </a:defRPr>
            </a:pPr>
            <a:endParaRPr lang="tr-TR"/>
          </a:p>
        </c:txPr>
        <c:crossAx val="171644783"/>
        <c:crosses val="autoZero"/>
        <c:crossBetween val="midCat"/>
        <c:majorUnit val="90"/>
      </c:valAx>
      <c:valAx>
        <c:axId val="17164478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aiandra GD" panose="020E0502030308020204" pitchFamily="34" charset="0"/>
                    <a:ea typeface="+mn-ea"/>
                    <a:cs typeface="+mn-cs"/>
                  </a:defRPr>
                </a:pPr>
                <a:r>
                  <a:rPr lang="tr-TR"/>
                  <a:t>kg su/kg km</a:t>
                </a:r>
              </a:p>
            </c:rich>
          </c:tx>
          <c:layout>
            <c:manualLayout>
              <c:xMode val="edge"/>
              <c:yMode val="edge"/>
              <c:x val="1.3087817147856519E-2"/>
              <c:y val="0.30671876242742385"/>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aiandra GD" panose="020E0502030308020204" pitchFamily="34" charset="0"/>
                  <a:ea typeface="+mn-ea"/>
                  <a:cs typeface="+mn-cs"/>
                </a:defRPr>
              </a:pPr>
              <a:endParaRPr lang="tr-TR"/>
            </a:p>
          </c:tx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aiandra GD" panose="020E0502030308020204" pitchFamily="34" charset="0"/>
                <a:ea typeface="+mn-ea"/>
                <a:cs typeface="+mn-cs"/>
              </a:defRPr>
            </a:pPr>
            <a:endParaRPr lang="tr-TR"/>
          </a:p>
        </c:txPr>
        <c:crossAx val="171641455"/>
        <c:crosses val="autoZero"/>
        <c:crossBetween val="midCat"/>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Maiandra GD" panose="020E0502030308020204" pitchFamily="34" charset="0"/>
        </a:defRPr>
      </a:pPr>
      <a:endParaRPr lang="tr-TR"/>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440" b="1" i="0" u="none" strike="noStrike" kern="1200" baseline="0">
                <a:solidFill>
                  <a:schemeClr val="tx1">
                    <a:lumMod val="65000"/>
                    <a:lumOff val="35000"/>
                  </a:schemeClr>
                </a:solidFill>
                <a:latin typeface="Maiandra GD" panose="020E0502030308020204" pitchFamily="34" charset="0"/>
                <a:ea typeface="+mn-ea"/>
                <a:cs typeface="+mn-cs"/>
              </a:defRPr>
            </a:pPr>
            <a:r>
              <a:rPr lang="en-US"/>
              <a:t>MR-Süre Grafiği</a:t>
            </a:r>
          </a:p>
        </c:rich>
      </c:tx>
      <c:overlay val="0"/>
      <c:spPr>
        <a:noFill/>
        <a:ln>
          <a:noFill/>
        </a:ln>
        <a:effectLst/>
      </c:spPr>
      <c:txPr>
        <a:bodyPr rot="0" spcFirstLastPara="1" vertOverflow="ellipsis" vert="horz" wrap="square" anchor="ctr" anchorCtr="1"/>
        <a:lstStyle/>
        <a:p>
          <a:pPr>
            <a:defRPr sz="1440" b="1" i="0" u="none" strike="noStrike" kern="1200" baseline="0">
              <a:solidFill>
                <a:schemeClr val="tx1">
                  <a:lumMod val="65000"/>
                  <a:lumOff val="35000"/>
                </a:schemeClr>
              </a:solidFill>
              <a:latin typeface="Maiandra GD" panose="020E0502030308020204" pitchFamily="34" charset="0"/>
              <a:ea typeface="+mn-ea"/>
              <a:cs typeface="+mn-cs"/>
            </a:defRPr>
          </a:pPr>
          <a:endParaRPr lang="tr-TR"/>
        </a:p>
      </c:txPr>
    </c:title>
    <c:autoTitleDeleted val="0"/>
    <c:plotArea>
      <c:layout>
        <c:manualLayout>
          <c:layoutTarget val="inner"/>
          <c:xMode val="edge"/>
          <c:yMode val="edge"/>
          <c:x val="0.11391577354913969"/>
          <c:y val="0.17171296296296296"/>
          <c:w val="0.80745229111986005"/>
          <c:h val="0.60792422254036416"/>
        </c:manualLayout>
      </c:layout>
      <c:scatterChart>
        <c:scatterStyle val="lineMarker"/>
        <c:varyColors val="0"/>
        <c:ser>
          <c:idx val="0"/>
          <c:order val="0"/>
          <c:tx>
            <c:v>MR-Süre Grafiği</c:v>
          </c:tx>
          <c:spPr>
            <a:ln w="25400" cap="rnd">
              <a:noFill/>
              <a:round/>
            </a:ln>
            <a:effectLst>
              <a:outerShdw blurRad="50800" dist="19050" dir="5400000" algn="tl" rotWithShape="0">
                <a:srgbClr val="000000">
                  <a:alpha val="60000"/>
                </a:srgbClr>
              </a:outerShdw>
              <a:softEdge rad="12700"/>
            </a:effectLst>
          </c:spPr>
          <c:marker>
            <c:symbol val="circle"/>
            <c:size val="6"/>
            <c:spPr>
              <a:blipFill rotWithShape="1">
                <a:blip xmlns:r="http://schemas.openxmlformats.org/officeDocument/2006/relationships" r:embed="rId3">
                  <a:duotone>
                    <a:schemeClr val="accent4">
                      <a:shade val="30000"/>
                      <a:satMod val="115000"/>
                    </a:schemeClr>
                    <a:schemeClr val="accent4">
                      <a:tint val="34000"/>
                    </a:schemeClr>
                  </a:duotone>
                </a:blip>
                <a:tile tx="0" ty="0" sx="60000" sy="59000" flip="none" algn="b"/>
              </a:blipFill>
              <a:ln w="9525" cap="rnd">
                <a:solidFill>
                  <a:schemeClr val="accent4"/>
                </a:solidFill>
                <a:round/>
              </a:ln>
              <a:effectLst>
                <a:outerShdw blurRad="50800" dist="19050" dir="5400000" algn="tl" rotWithShape="0">
                  <a:srgbClr val="000000">
                    <a:alpha val="60000"/>
                  </a:srgbClr>
                </a:outerShdw>
                <a:softEdge rad="12700"/>
              </a:effectLst>
            </c:spPr>
          </c:marker>
          <c:xVal>
            <c:numRef>
              <c:f>Liyo_Ortalama!$D$4:$D$29</c:f>
              <c:numCache>
                <c:formatCode>0</c:formatCode>
                <c:ptCount val="26"/>
                <c:pt idx="0">
                  <c:v>0</c:v>
                </c:pt>
                <c:pt idx="1">
                  <c:v>30</c:v>
                </c:pt>
                <c:pt idx="2">
                  <c:v>60</c:v>
                </c:pt>
                <c:pt idx="3">
                  <c:v>90</c:v>
                </c:pt>
                <c:pt idx="4">
                  <c:v>120</c:v>
                </c:pt>
                <c:pt idx="5">
                  <c:v>150</c:v>
                </c:pt>
                <c:pt idx="6">
                  <c:v>180</c:v>
                </c:pt>
                <c:pt idx="7">
                  <c:v>210</c:v>
                </c:pt>
                <c:pt idx="8">
                  <c:v>240</c:v>
                </c:pt>
                <c:pt idx="9">
                  <c:v>270</c:v>
                </c:pt>
                <c:pt idx="10">
                  <c:v>300</c:v>
                </c:pt>
                <c:pt idx="11">
                  <c:v>330</c:v>
                </c:pt>
                <c:pt idx="12">
                  <c:v>360</c:v>
                </c:pt>
                <c:pt idx="13">
                  <c:v>390</c:v>
                </c:pt>
                <c:pt idx="14">
                  <c:v>420</c:v>
                </c:pt>
                <c:pt idx="15">
                  <c:v>450</c:v>
                </c:pt>
                <c:pt idx="16">
                  <c:v>480</c:v>
                </c:pt>
                <c:pt idx="17">
                  <c:v>510</c:v>
                </c:pt>
                <c:pt idx="18">
                  <c:v>540</c:v>
                </c:pt>
                <c:pt idx="19">
                  <c:v>570</c:v>
                </c:pt>
                <c:pt idx="20">
                  <c:v>600</c:v>
                </c:pt>
                <c:pt idx="21">
                  <c:v>630</c:v>
                </c:pt>
                <c:pt idx="22">
                  <c:v>660</c:v>
                </c:pt>
                <c:pt idx="23">
                  <c:v>690</c:v>
                </c:pt>
                <c:pt idx="24">
                  <c:v>720</c:v>
                </c:pt>
                <c:pt idx="25">
                  <c:v>750</c:v>
                </c:pt>
              </c:numCache>
            </c:numRef>
          </c:xVal>
          <c:yVal>
            <c:numRef>
              <c:f>Liyo_Ortalama!$I$4:$I$29</c:f>
              <c:numCache>
                <c:formatCode>0.000000000</c:formatCode>
                <c:ptCount val="26"/>
                <c:pt idx="0">
                  <c:v>1</c:v>
                </c:pt>
                <c:pt idx="1">
                  <c:v>0.8550731820117502</c:v>
                </c:pt>
                <c:pt idx="2">
                  <c:v>0.75587232275600724</c:v>
                </c:pt>
                <c:pt idx="3">
                  <c:v>0.66229588657807792</c:v>
                </c:pt>
                <c:pt idx="4">
                  <c:v>0.57063688056594009</c:v>
                </c:pt>
                <c:pt idx="5">
                  <c:v>0.48344174582874483</c:v>
                </c:pt>
                <c:pt idx="6">
                  <c:v>0.40102115944471645</c:v>
                </c:pt>
                <c:pt idx="7">
                  <c:v>0.32069996284718344</c:v>
                </c:pt>
                <c:pt idx="8">
                  <c:v>0.24323417707958531</c:v>
                </c:pt>
                <c:pt idx="9">
                  <c:v>0.17357709066780505</c:v>
                </c:pt>
                <c:pt idx="10">
                  <c:v>0.10279350469374038</c:v>
                </c:pt>
                <c:pt idx="11">
                  <c:v>5.5447086073402756E-2</c:v>
                </c:pt>
                <c:pt idx="12">
                  <c:v>2.6560000801314303E-2</c:v>
                </c:pt>
                <c:pt idx="13">
                  <c:v>1.1704763432748075E-2</c:v>
                </c:pt>
                <c:pt idx="14">
                  <c:v>6.4270584526157568E-3</c:v>
                </c:pt>
                <c:pt idx="15">
                  <c:v>4.4242954370939773E-3</c:v>
                </c:pt>
                <c:pt idx="16">
                  <c:v>3.3090344831846297E-3</c:v>
                </c:pt>
                <c:pt idx="17">
                  <c:v>2.2633153500027764E-3</c:v>
                </c:pt>
                <c:pt idx="18">
                  <c:v>1.5397285038483398E-3</c:v>
                </c:pt>
                <c:pt idx="19">
                  <c:v>1.1425766674628584E-3</c:v>
                </c:pt>
                <c:pt idx="20">
                  <c:v>8.9600110506656624E-4</c:v>
                </c:pt>
                <c:pt idx="21">
                  <c:v>9.7413831400533545E-4</c:v>
                </c:pt>
                <c:pt idx="22">
                  <c:v>7.2826549081834654E-4</c:v>
                </c:pt>
                <c:pt idx="23">
                  <c:v>4.8706915700266653E-4</c:v>
                </c:pt>
                <c:pt idx="24">
                  <c:v>2.4119633381567765E-4</c:v>
                </c:pt>
                <c:pt idx="25">
                  <c:v>0</c:v>
                </c:pt>
              </c:numCache>
            </c:numRef>
          </c:yVal>
          <c:smooth val="0"/>
          <c:extLst>
            <c:ext xmlns:c16="http://schemas.microsoft.com/office/drawing/2014/chart" uri="{C3380CC4-5D6E-409C-BE32-E72D297353CC}">
              <c16:uniqueId val="{00000000-1F2C-4B09-BD5C-281C173F2C49}"/>
            </c:ext>
          </c:extLst>
        </c:ser>
        <c:dLbls>
          <c:showLegendKey val="0"/>
          <c:showVal val="0"/>
          <c:showCatName val="0"/>
          <c:showSerName val="0"/>
          <c:showPercent val="0"/>
          <c:showBubbleSize val="0"/>
        </c:dLbls>
        <c:axId val="165845167"/>
        <c:axId val="165845999"/>
      </c:scatterChart>
      <c:valAx>
        <c:axId val="165845167"/>
        <c:scaling>
          <c:orientation val="minMax"/>
          <c:max val="75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aiandra GD" panose="020E0502030308020204" pitchFamily="34" charset="0"/>
                    <a:ea typeface="+mn-ea"/>
                    <a:cs typeface="+mn-cs"/>
                  </a:defRPr>
                </a:pPr>
                <a:r>
                  <a:rPr lang="en-US"/>
                  <a:t>Süre (dk)</a:t>
                </a:r>
              </a:p>
            </c:rich>
          </c:tx>
          <c:layout>
            <c:manualLayout>
              <c:xMode val="edge"/>
              <c:yMode val="edge"/>
              <c:x val="0.43520783322645207"/>
              <c:y val="0.9168011734489501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aiandra GD" panose="020E0502030308020204" pitchFamily="34" charset="0"/>
                  <a:ea typeface="+mn-ea"/>
                  <a:cs typeface="+mn-cs"/>
                </a:defRPr>
              </a:pPr>
              <a:endParaRPr lang="tr-TR"/>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aiandra GD" panose="020E0502030308020204" pitchFamily="34" charset="0"/>
                <a:ea typeface="+mn-ea"/>
                <a:cs typeface="+mn-cs"/>
              </a:defRPr>
            </a:pPr>
            <a:endParaRPr lang="tr-TR"/>
          </a:p>
        </c:txPr>
        <c:crossAx val="165845999"/>
        <c:crosses val="autoZero"/>
        <c:crossBetween val="midCat"/>
        <c:majorUnit val="90"/>
      </c:valAx>
      <c:valAx>
        <c:axId val="165845999"/>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aiandra GD" panose="020E0502030308020204" pitchFamily="34" charset="0"/>
                    <a:ea typeface="+mn-ea"/>
                    <a:cs typeface="+mn-cs"/>
                  </a:defRPr>
                </a:pPr>
                <a:r>
                  <a:rPr lang="en-US"/>
                  <a:t>MR</a:t>
                </a:r>
              </a:p>
            </c:rich>
          </c:tx>
          <c:layout>
            <c:manualLayout>
              <c:xMode val="edge"/>
              <c:yMode val="edge"/>
              <c:x val="1.8830616246769877E-2"/>
              <c:y val="0.4354028723579727"/>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aiandra GD" panose="020E0502030308020204" pitchFamily="34" charset="0"/>
                  <a:ea typeface="+mn-ea"/>
                  <a:cs typeface="+mn-cs"/>
                </a:defRPr>
              </a:pPr>
              <a:endParaRPr lang="tr-TR"/>
            </a:p>
          </c:tx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aiandra GD" panose="020E0502030308020204" pitchFamily="34" charset="0"/>
                <a:ea typeface="+mn-ea"/>
                <a:cs typeface="+mn-cs"/>
              </a:defRPr>
            </a:pPr>
            <a:endParaRPr lang="tr-TR"/>
          </a:p>
        </c:txPr>
        <c:crossAx val="165845167"/>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Maiandra GD" panose="020E0502030308020204" pitchFamily="34" charset="0"/>
        </a:defRPr>
      </a:pPr>
      <a:endParaRPr lang="tr-TR"/>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440" b="1" i="0" u="none" strike="noStrike" kern="1200" baseline="0">
                <a:solidFill>
                  <a:schemeClr val="tx1">
                    <a:lumMod val="65000"/>
                    <a:lumOff val="35000"/>
                  </a:schemeClr>
                </a:solidFill>
                <a:latin typeface="Maiandra GD" panose="020E0502030308020204" pitchFamily="34" charset="0"/>
                <a:ea typeface="+mn-ea"/>
                <a:cs typeface="+mn-cs"/>
              </a:defRPr>
            </a:pPr>
            <a:r>
              <a:rPr lang="tr-TR" dirty="0"/>
              <a:t>Kuruma Hızı-Serbest Nem İçeriği Grafiği</a:t>
            </a:r>
          </a:p>
        </c:rich>
      </c:tx>
      <c:layout>
        <c:manualLayout>
          <c:xMode val="edge"/>
          <c:yMode val="edge"/>
          <c:x val="0.17012722368037328"/>
          <c:y val="0"/>
        </c:manualLayout>
      </c:layout>
      <c:overlay val="0"/>
      <c:spPr>
        <a:noFill/>
        <a:ln>
          <a:noFill/>
        </a:ln>
        <a:effectLst/>
      </c:spPr>
      <c:txPr>
        <a:bodyPr rot="0" spcFirstLastPara="1" vertOverflow="ellipsis" vert="horz" wrap="square" anchor="ctr" anchorCtr="1"/>
        <a:lstStyle/>
        <a:p>
          <a:pPr>
            <a:defRPr sz="1440" b="1" i="0" u="none" strike="noStrike" kern="1200" baseline="0">
              <a:solidFill>
                <a:schemeClr val="tx1">
                  <a:lumMod val="65000"/>
                  <a:lumOff val="35000"/>
                </a:schemeClr>
              </a:solidFill>
              <a:latin typeface="Maiandra GD" panose="020E0502030308020204" pitchFamily="34" charset="0"/>
              <a:ea typeface="+mn-ea"/>
              <a:cs typeface="+mn-cs"/>
            </a:defRPr>
          </a:pPr>
          <a:endParaRPr lang="tr-TR"/>
        </a:p>
      </c:txPr>
    </c:title>
    <c:autoTitleDeleted val="0"/>
    <c:plotArea>
      <c:layout>
        <c:manualLayout>
          <c:layoutTarget val="inner"/>
          <c:xMode val="edge"/>
          <c:yMode val="edge"/>
          <c:x val="0.19674946230679499"/>
          <c:y val="0.17171296296296296"/>
          <c:w val="0.72554224992709249"/>
          <c:h val="0.60211614173228345"/>
        </c:manualLayout>
      </c:layout>
      <c:scatterChart>
        <c:scatterStyle val="lineMarker"/>
        <c:varyColors val="0"/>
        <c:ser>
          <c:idx val="0"/>
          <c:order val="0"/>
          <c:tx>
            <c:v>Kurutma Hızı- kg su/kg km Grafiği</c:v>
          </c:tx>
          <c:spPr>
            <a:ln w="25400" cap="rnd">
              <a:noFill/>
              <a:round/>
            </a:ln>
            <a:effectLst>
              <a:outerShdw blurRad="50800" dist="19050" dir="5400000" algn="tl" rotWithShape="0">
                <a:srgbClr val="000000">
                  <a:alpha val="60000"/>
                </a:srgbClr>
              </a:outerShdw>
              <a:softEdge rad="12700"/>
            </a:effectLst>
          </c:spPr>
          <c:marker>
            <c:symbol val="circle"/>
            <c:size val="6"/>
            <c:spPr>
              <a:blipFill rotWithShape="1">
                <a:blip xmlns:r="http://schemas.openxmlformats.org/officeDocument/2006/relationships" r:embed="rId3">
                  <a:duotone>
                    <a:schemeClr val="accent4">
                      <a:shade val="30000"/>
                      <a:satMod val="115000"/>
                    </a:schemeClr>
                    <a:schemeClr val="accent4">
                      <a:tint val="34000"/>
                    </a:schemeClr>
                  </a:duotone>
                </a:blip>
                <a:tile tx="0" ty="0" sx="60000" sy="59000" flip="none" algn="b"/>
              </a:blipFill>
              <a:ln w="9525" cap="rnd">
                <a:solidFill>
                  <a:schemeClr val="accent4"/>
                </a:solidFill>
                <a:round/>
              </a:ln>
              <a:effectLst>
                <a:outerShdw blurRad="50800" dist="19050" dir="5400000" algn="tl" rotWithShape="0">
                  <a:srgbClr val="000000">
                    <a:alpha val="60000"/>
                  </a:srgbClr>
                </a:outerShdw>
                <a:softEdge rad="12700"/>
              </a:effectLst>
            </c:spPr>
          </c:marker>
          <c:xVal>
            <c:numRef>
              <c:f>Liyo_Ortalama!$G$4:$G$29</c:f>
              <c:numCache>
                <c:formatCode>0.00</c:formatCode>
                <c:ptCount val="26"/>
                <c:pt idx="0">
                  <c:v>5.5277729018605273</c:v>
                </c:pt>
                <c:pt idx="1">
                  <c:v>4.7399508120569083</c:v>
                </c:pt>
                <c:pt idx="2">
                  <c:v>4.1978480703714691</c:v>
                </c:pt>
                <c:pt idx="3">
                  <c:v>3.686577886618513</c:v>
                </c:pt>
                <c:pt idx="4">
                  <c:v>3.1857517568678291</c:v>
                </c:pt>
                <c:pt idx="5">
                  <c:v>2.7093864549432021</c:v>
                </c:pt>
                <c:pt idx="6">
                  <c:v>2.2593029288132418</c:v>
                </c:pt>
                <c:pt idx="7">
                  <c:v>1.8208897866584428</c:v>
                </c:pt>
                <c:pt idx="8">
                  <c:v>1.3985045404037784</c:v>
                </c:pt>
                <c:pt idx="9">
                  <c:v>1.0189131876673025</c:v>
                </c:pt>
                <c:pt idx="10">
                  <c:v>0.64524694400222793</c:v>
                </c:pt>
                <c:pt idx="11">
                  <c:v>0.3838499644683247</c:v>
                </c:pt>
                <c:pt idx="12">
                  <c:v>0.2247525842891942</c:v>
                </c:pt>
                <c:pt idx="13">
                  <c:v>0.14269884578034167</c:v>
                </c:pt>
                <c:pt idx="14">
                  <c:v>0.11364285123675305</c:v>
                </c:pt>
                <c:pt idx="15">
                  <c:v>0.10257641184295374</c:v>
                </c:pt>
                <c:pt idx="16">
                  <c:v>9.6435710799977384E-2</c:v>
                </c:pt>
                <c:pt idx="17">
                  <c:v>9.0663716689820359E-2</c:v>
                </c:pt>
                <c:pt idx="18">
                  <c:v>8.6646637124939099E-2</c:v>
                </c:pt>
                <c:pt idx="19">
                  <c:v>8.445598702970171E-2</c:v>
                </c:pt>
                <c:pt idx="20">
                  <c:v>8.305460390923719E-2</c:v>
                </c:pt>
                <c:pt idx="21">
                  <c:v>7.9821203214283112E-2</c:v>
                </c:pt>
                <c:pt idx="22">
                  <c:v>7.8458215035370621E-2</c:v>
                </c:pt>
                <c:pt idx="23">
                  <c:v>7.7080376032551551E-2</c:v>
                </c:pt>
                <c:pt idx="24">
                  <c:v>7.5717387853639045E-2</c:v>
                </c:pt>
                <c:pt idx="25">
                  <c:v>7.4339548850819989E-2</c:v>
                </c:pt>
              </c:numCache>
            </c:numRef>
          </c:xVal>
          <c:yVal>
            <c:numRef>
              <c:f>Liyo_Ortalama!$J$5:$J$29</c:f>
              <c:numCache>
                <c:formatCode>0.0000000</c:formatCode>
                <c:ptCount val="25"/>
                <c:pt idx="0">
                  <c:v>2.6260736326787274E-2</c:v>
                </c:pt>
                <c:pt idx="1">
                  <c:v>1.8070091389514657E-2</c:v>
                </c:pt>
                <c:pt idx="2">
                  <c:v>1.7042339458431876E-2</c:v>
                </c:pt>
                <c:pt idx="3">
                  <c:v>1.6694204325022794E-2</c:v>
                </c:pt>
                <c:pt idx="4">
                  <c:v>1.5878843397487564E-2</c:v>
                </c:pt>
                <c:pt idx="5">
                  <c:v>1.5002784204332022E-2</c:v>
                </c:pt>
                <c:pt idx="6">
                  <c:v>1.4613771405159959E-2</c:v>
                </c:pt>
                <c:pt idx="7">
                  <c:v>1.4079508208488814E-2</c:v>
                </c:pt>
                <c:pt idx="8">
                  <c:v>1.2653045091215868E-2</c:v>
                </c:pt>
                <c:pt idx="9">
                  <c:v>1.1455285167572563E-2</c:v>
                </c:pt>
                <c:pt idx="10">
                  <c:v>8.7132326511301077E-3</c:v>
                </c:pt>
                <c:pt idx="11">
                  <c:v>5.3032460059710173E-3</c:v>
                </c:pt>
                <c:pt idx="12">
                  <c:v>2.735124616961751E-3</c:v>
                </c:pt>
                <c:pt idx="13">
                  <c:v>9.6853315145295363E-4</c:v>
                </c:pt>
                <c:pt idx="14">
                  <c:v>3.6888131312664369E-4</c:v>
                </c:pt>
                <c:pt idx="15">
                  <c:v>2.046900347658784E-4</c:v>
                </c:pt>
                <c:pt idx="16">
                  <c:v>1.9239980367190168E-4</c:v>
                </c:pt>
                <c:pt idx="17">
                  <c:v>1.3390265216270872E-4</c:v>
                </c:pt>
                <c:pt idx="18">
                  <c:v>7.3021669841245545E-5</c:v>
                </c:pt>
                <c:pt idx="19">
                  <c:v>4.6712770682150878E-5</c:v>
                </c:pt>
                <c:pt idx="20">
                  <c:v>7.0069156023241008E-5</c:v>
                </c:pt>
                <c:pt idx="21">
                  <c:v>4.5432939297083277E-5</c:v>
                </c:pt>
                <c:pt idx="22">
                  <c:v>4.5927966760635673E-5</c:v>
                </c:pt>
                <c:pt idx="23">
                  <c:v>4.5432939297083277E-5</c:v>
                </c:pt>
                <c:pt idx="24">
                  <c:v>4.5927966760635206E-5</c:v>
                </c:pt>
              </c:numCache>
            </c:numRef>
          </c:yVal>
          <c:smooth val="0"/>
          <c:extLst>
            <c:ext xmlns:c16="http://schemas.microsoft.com/office/drawing/2014/chart" uri="{C3380CC4-5D6E-409C-BE32-E72D297353CC}">
              <c16:uniqueId val="{00000000-D8BD-4DAE-A0C7-CA258B30678F}"/>
            </c:ext>
          </c:extLst>
        </c:ser>
        <c:dLbls>
          <c:showLegendKey val="0"/>
          <c:showVal val="0"/>
          <c:showCatName val="0"/>
          <c:showSerName val="0"/>
          <c:showPercent val="0"/>
          <c:showBubbleSize val="0"/>
        </c:dLbls>
        <c:axId val="170771823"/>
        <c:axId val="170778063"/>
      </c:scatterChart>
      <c:valAx>
        <c:axId val="170771823"/>
        <c:scaling>
          <c:orientation val="minMax"/>
          <c:max val="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aiandra GD" panose="020E0502030308020204" pitchFamily="34" charset="0"/>
                    <a:ea typeface="+mn-ea"/>
                    <a:cs typeface="+mn-cs"/>
                  </a:defRPr>
                </a:pPr>
                <a:r>
                  <a:rPr lang="tr-TR" dirty="0" err="1"/>
                  <a:t>Free</a:t>
                </a:r>
                <a:r>
                  <a:rPr lang="tr-TR" dirty="0"/>
                  <a:t> </a:t>
                </a:r>
                <a:r>
                  <a:rPr lang="tr-TR" dirty="0" err="1"/>
                  <a:t>Moisture</a:t>
                </a:r>
                <a:r>
                  <a:rPr lang="tr-TR" dirty="0"/>
                  <a:t> Content </a:t>
                </a:r>
              </a:p>
            </c:rich>
          </c:tx>
          <c:layout>
            <c:manualLayout>
              <c:xMode val="edge"/>
              <c:yMode val="edge"/>
              <c:x val="0.37557688101487308"/>
              <c:y val="0.871306569633341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aiandra GD" panose="020E0502030308020204" pitchFamily="34" charset="0"/>
                  <a:ea typeface="+mn-ea"/>
                  <a:cs typeface="+mn-cs"/>
                </a:defRPr>
              </a:pPr>
              <a:endParaRPr lang="tr-TR"/>
            </a:p>
          </c:tx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aiandra GD" panose="020E0502030308020204" pitchFamily="34" charset="0"/>
                <a:ea typeface="+mn-ea"/>
                <a:cs typeface="+mn-cs"/>
              </a:defRPr>
            </a:pPr>
            <a:endParaRPr lang="tr-TR"/>
          </a:p>
        </c:txPr>
        <c:crossAx val="170778063"/>
        <c:crosses val="autoZero"/>
        <c:crossBetween val="midCat"/>
        <c:majorUnit val="1"/>
      </c:valAx>
      <c:valAx>
        <c:axId val="170778063"/>
        <c:scaling>
          <c:orientation val="minMax"/>
          <c:max val="2.5000000000000005E-2"/>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aiandra GD" panose="020E0502030308020204" pitchFamily="34" charset="0"/>
                    <a:ea typeface="+mn-ea"/>
                    <a:cs typeface="+mn-cs"/>
                  </a:defRPr>
                </a:pPr>
                <a:r>
                  <a:rPr lang="tr-TR"/>
                  <a:t>DR</a:t>
                </a:r>
              </a:p>
            </c:rich>
          </c:tx>
          <c:layout>
            <c:manualLayout>
              <c:xMode val="edge"/>
              <c:yMode val="edge"/>
              <c:x val="2.7628074268494215E-2"/>
              <c:y val="0.43893263342082239"/>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aiandra GD" panose="020E0502030308020204" pitchFamily="34" charset="0"/>
                  <a:ea typeface="+mn-ea"/>
                  <a:cs typeface="+mn-cs"/>
                </a:defRPr>
              </a:pPr>
              <a:endParaRPr lang="tr-TR"/>
            </a:p>
          </c:txPr>
        </c:title>
        <c:numFmt formatCode="0.0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aiandra GD" panose="020E0502030308020204" pitchFamily="34" charset="0"/>
                <a:ea typeface="+mn-ea"/>
                <a:cs typeface="+mn-cs"/>
              </a:defRPr>
            </a:pPr>
            <a:endParaRPr lang="tr-TR"/>
          </a:p>
        </c:txPr>
        <c:crossAx val="170771823"/>
        <c:crosses val="autoZero"/>
        <c:crossBetween val="midCat"/>
        <c:majorUnit val="5.000000000000001E-3"/>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Maiandra GD" panose="020E0502030308020204" pitchFamily="34" charset="0"/>
        </a:defRPr>
      </a:pPr>
      <a:endParaRPr lang="tr-TR"/>
    </a:p>
  </c:txPr>
  <c:externalData r:id="rId4">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2.xml><?xml version="1.0" encoding="utf-8"?>
<cs:colorStyle xmlns:cs="http://schemas.microsoft.com/office/drawing/2012/chartStyle" xmlns:a="http://schemas.openxmlformats.org/drawingml/2006/main" meth="withinLinear" id="17">
  <a:schemeClr val="accent4"/>
</cs:colorStyle>
</file>

<file path=ppt/charts/colors3.xml><?xml version="1.0" encoding="utf-8"?>
<cs:colorStyle xmlns:cs="http://schemas.microsoft.com/office/drawing/2012/chartStyle" xmlns:a="http://schemas.openxmlformats.org/drawingml/2006/main" meth="withinLinear" id="17">
  <a:schemeClr val="accent4"/>
</cs:colorStyle>
</file>

<file path=ppt/charts/colors4.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34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306C8C-7977-4BCA-88EA-4EF347AC53A0}" type="doc">
      <dgm:prSet loTypeId="urn:microsoft.com/office/officeart/2005/8/layout/process4" loCatId="list" qsTypeId="urn:microsoft.com/office/officeart/2005/8/quickstyle/simple4" qsCatId="simple" csTypeId="urn:microsoft.com/office/officeart/2005/8/colors/accent4_4" csCatId="accent4" phldr="1"/>
      <dgm:spPr/>
      <dgm:t>
        <a:bodyPr/>
        <a:lstStyle/>
        <a:p>
          <a:endParaRPr lang="tr-TR"/>
        </a:p>
      </dgm:t>
    </dgm:pt>
    <dgm:pt modelId="{5EA09781-276D-4EF5-9F86-521580AEBD35}">
      <dgm:prSet phldrT="[Metin]"/>
      <dgm:spPr/>
      <dgm:t>
        <a:bodyPr/>
        <a:lstStyle/>
        <a:p>
          <a:r>
            <a:rPr lang="tr-TR" b="1" dirty="0">
              <a:latin typeface="Maiandra GD" panose="020E0502030308020204" pitchFamily="34" charset="0"/>
              <a:cs typeface="Times New Roman" panose="02020603050405020304" pitchFamily="18" charset="0"/>
            </a:rPr>
            <a:t>Gilaburu Suyu</a:t>
          </a:r>
        </a:p>
      </dgm:t>
    </dgm:pt>
    <dgm:pt modelId="{29A3066E-7135-4EC6-BCE6-CE61E16FE919}" type="parTrans" cxnId="{009C4CC2-620D-4C55-9DD8-DFB4BF2EBD86}">
      <dgm:prSet/>
      <dgm:spPr/>
      <dgm:t>
        <a:bodyPr/>
        <a:lstStyle/>
        <a:p>
          <a:endParaRPr lang="tr-TR"/>
        </a:p>
      </dgm:t>
    </dgm:pt>
    <dgm:pt modelId="{30806E1A-E92D-425E-8D28-6ECC02CA9C89}" type="sibTrans" cxnId="{009C4CC2-620D-4C55-9DD8-DFB4BF2EBD86}">
      <dgm:prSet/>
      <dgm:spPr/>
      <dgm:t>
        <a:bodyPr/>
        <a:lstStyle/>
        <a:p>
          <a:endParaRPr lang="tr-TR"/>
        </a:p>
      </dgm:t>
    </dgm:pt>
    <dgm:pt modelId="{C7E9B60B-BD31-49C8-96DD-6EA871619E0D}">
      <dgm:prSet phldrT="[Metin]"/>
      <dgm:spPr/>
      <dgm:t>
        <a:bodyPr/>
        <a:lstStyle/>
        <a:p>
          <a:r>
            <a:rPr lang="tr-TR" b="1" dirty="0">
              <a:latin typeface="Maiandra GD" panose="020E0502030308020204" pitchFamily="34" charset="0"/>
              <a:cs typeface="Times New Roman" panose="02020603050405020304" pitchFamily="18" charset="0"/>
            </a:rPr>
            <a:t>Petrilere Yayma (2mm)</a:t>
          </a:r>
        </a:p>
      </dgm:t>
    </dgm:pt>
    <dgm:pt modelId="{DF22D110-F665-47E2-9F96-2DE72C858458}" type="parTrans" cxnId="{75EA65C2-1E81-4549-9A69-9D65943B0ABC}">
      <dgm:prSet/>
      <dgm:spPr/>
      <dgm:t>
        <a:bodyPr/>
        <a:lstStyle/>
        <a:p>
          <a:endParaRPr lang="tr-TR"/>
        </a:p>
      </dgm:t>
    </dgm:pt>
    <dgm:pt modelId="{270A712A-ADBE-4215-ADE6-C489654A4B8E}" type="sibTrans" cxnId="{75EA65C2-1E81-4549-9A69-9D65943B0ABC}">
      <dgm:prSet/>
      <dgm:spPr/>
      <dgm:t>
        <a:bodyPr/>
        <a:lstStyle/>
        <a:p>
          <a:endParaRPr lang="tr-TR"/>
        </a:p>
      </dgm:t>
    </dgm:pt>
    <dgm:pt modelId="{886656D1-BD16-4D11-AF3B-F324F097974C}">
      <dgm:prSet phldrT="[Metin]"/>
      <dgm:spPr/>
      <dgm:t>
        <a:bodyPr/>
        <a:lstStyle/>
        <a:p>
          <a:r>
            <a:rPr lang="tr-TR" b="1" dirty="0">
              <a:latin typeface="Maiandra GD" panose="020E0502030308020204" pitchFamily="34" charset="0"/>
              <a:cs typeface="Times New Roman" panose="02020603050405020304" pitchFamily="18" charset="0"/>
            </a:rPr>
            <a:t>Dondurarak Kurutma</a:t>
          </a:r>
        </a:p>
      </dgm:t>
    </dgm:pt>
    <dgm:pt modelId="{23042F0E-34F3-44B2-BA90-62B3A7553B94}" type="parTrans" cxnId="{7028240F-CF4B-462C-8924-D78B014F08FD}">
      <dgm:prSet/>
      <dgm:spPr/>
      <dgm:t>
        <a:bodyPr/>
        <a:lstStyle/>
        <a:p>
          <a:endParaRPr lang="tr-TR"/>
        </a:p>
      </dgm:t>
    </dgm:pt>
    <dgm:pt modelId="{51D3DD9D-55D3-4CB6-8310-895DCE405DDC}" type="sibTrans" cxnId="{7028240F-CF4B-462C-8924-D78B014F08FD}">
      <dgm:prSet/>
      <dgm:spPr/>
      <dgm:t>
        <a:bodyPr/>
        <a:lstStyle/>
        <a:p>
          <a:endParaRPr lang="tr-TR"/>
        </a:p>
      </dgm:t>
    </dgm:pt>
    <dgm:pt modelId="{E022E89F-FBC5-4F9C-9F44-705BFCCDBB67}">
      <dgm:prSet/>
      <dgm:spPr/>
      <dgm:t>
        <a:bodyPr/>
        <a:lstStyle/>
        <a:p>
          <a:r>
            <a:rPr lang="tr-TR" b="1" dirty="0">
              <a:latin typeface="Maiandra GD" panose="020E0502030308020204" pitchFamily="34" charset="0"/>
              <a:cs typeface="Times New Roman" panose="02020603050405020304" pitchFamily="18" charset="0"/>
            </a:rPr>
            <a:t>Tozların Kazınması</a:t>
          </a:r>
        </a:p>
      </dgm:t>
    </dgm:pt>
    <dgm:pt modelId="{E15D8264-795A-4354-9B74-68A8550DCE2A}" type="parTrans" cxnId="{3D88B0D3-469E-43E5-8151-0FBF074E24F4}">
      <dgm:prSet/>
      <dgm:spPr/>
      <dgm:t>
        <a:bodyPr/>
        <a:lstStyle/>
        <a:p>
          <a:endParaRPr lang="tr-TR"/>
        </a:p>
      </dgm:t>
    </dgm:pt>
    <dgm:pt modelId="{51217A97-F8A8-464F-BCAF-43A0906199F8}" type="sibTrans" cxnId="{3D88B0D3-469E-43E5-8151-0FBF074E24F4}">
      <dgm:prSet/>
      <dgm:spPr/>
      <dgm:t>
        <a:bodyPr/>
        <a:lstStyle/>
        <a:p>
          <a:endParaRPr lang="tr-TR"/>
        </a:p>
      </dgm:t>
    </dgm:pt>
    <dgm:pt modelId="{FEF16333-1CE1-42FA-A560-E0A92AC70C9F}">
      <dgm:prSet phldrT="[Metin]"/>
      <dgm:spPr/>
      <dgm:t>
        <a:bodyPr/>
        <a:lstStyle/>
        <a:p>
          <a:r>
            <a:rPr lang="tr-TR" b="1" dirty="0">
              <a:latin typeface="Maiandra GD" panose="020E0502030308020204" pitchFamily="34" charset="0"/>
              <a:cs typeface="Times New Roman" panose="02020603050405020304" pitchFamily="18" charset="0"/>
            </a:rPr>
            <a:t>İstatistiksel Analiz</a:t>
          </a:r>
          <a:endParaRPr lang="en-US" b="1" dirty="0">
            <a:latin typeface="Maiandra GD" panose="020E0502030308020204" pitchFamily="34" charset="0"/>
            <a:cs typeface="Times New Roman" panose="02020603050405020304" pitchFamily="18" charset="0"/>
          </a:endParaRPr>
        </a:p>
      </dgm:t>
    </dgm:pt>
    <dgm:pt modelId="{2B92A96B-608F-4501-9F03-B5D968527D38}" type="parTrans" cxnId="{E71B9F85-F95C-45A9-A049-352851BD973C}">
      <dgm:prSet/>
      <dgm:spPr/>
      <dgm:t>
        <a:bodyPr/>
        <a:lstStyle/>
        <a:p>
          <a:endParaRPr lang="tr-TR"/>
        </a:p>
      </dgm:t>
    </dgm:pt>
    <dgm:pt modelId="{ACE4DF04-1E4B-4D6C-BB0D-2348908C4090}" type="sibTrans" cxnId="{E71B9F85-F95C-45A9-A049-352851BD973C}">
      <dgm:prSet/>
      <dgm:spPr/>
      <dgm:t>
        <a:bodyPr/>
        <a:lstStyle/>
        <a:p>
          <a:endParaRPr lang="tr-TR"/>
        </a:p>
      </dgm:t>
    </dgm:pt>
    <dgm:pt modelId="{76C8D835-15F6-4516-BB9F-09FA360F3D38}">
      <dgm:prSet phldrT="[Metin]"/>
      <dgm:spPr/>
      <dgm:t>
        <a:bodyPr/>
        <a:lstStyle/>
        <a:p>
          <a:r>
            <a:rPr lang="tr-TR" b="1" dirty="0">
              <a:latin typeface="Maiandra GD" panose="020E0502030308020204" pitchFamily="34" charset="0"/>
              <a:cs typeface="Times New Roman" panose="02020603050405020304" pitchFamily="18" charset="0"/>
            </a:rPr>
            <a:t>Sonuçların Değerlendirilmesi</a:t>
          </a:r>
          <a:endParaRPr lang="en-US" b="1" dirty="0">
            <a:latin typeface="Maiandra GD" panose="020E0502030308020204" pitchFamily="34" charset="0"/>
            <a:cs typeface="Times New Roman" panose="02020603050405020304" pitchFamily="18" charset="0"/>
          </a:endParaRPr>
        </a:p>
      </dgm:t>
    </dgm:pt>
    <dgm:pt modelId="{E29F20AA-BD17-4E91-BFB2-4239CB96F665}" type="parTrans" cxnId="{483026AE-B4C9-47E5-A06E-A94C05738E29}">
      <dgm:prSet/>
      <dgm:spPr/>
      <dgm:t>
        <a:bodyPr/>
        <a:lstStyle/>
        <a:p>
          <a:endParaRPr lang="tr-TR"/>
        </a:p>
      </dgm:t>
    </dgm:pt>
    <dgm:pt modelId="{2B72C977-AFDD-4EEF-BCCB-DA987CE39BC0}" type="sibTrans" cxnId="{483026AE-B4C9-47E5-A06E-A94C05738E29}">
      <dgm:prSet/>
      <dgm:spPr/>
      <dgm:t>
        <a:bodyPr/>
        <a:lstStyle/>
        <a:p>
          <a:endParaRPr lang="tr-TR"/>
        </a:p>
      </dgm:t>
    </dgm:pt>
    <dgm:pt modelId="{638EC199-1B84-4773-968A-BB40C166B4B8}">
      <dgm:prSet phldrT="[Metin]"/>
      <dgm:spPr/>
      <dgm:t>
        <a:bodyPr/>
        <a:lstStyle/>
        <a:p>
          <a:r>
            <a:rPr lang="tr-TR" b="1" dirty="0">
              <a:latin typeface="Maiandra GD" panose="020E0502030308020204" pitchFamily="34" charset="0"/>
              <a:cs typeface="Times New Roman" panose="02020603050405020304" pitchFamily="18" charset="0"/>
            </a:rPr>
            <a:t>Toz Analizlerinin Gerçekleştirilmesi</a:t>
          </a:r>
          <a:endParaRPr lang="en-US" b="1" dirty="0">
            <a:latin typeface="Maiandra GD" panose="020E0502030308020204" pitchFamily="34" charset="0"/>
            <a:cs typeface="Times New Roman" panose="02020603050405020304" pitchFamily="18" charset="0"/>
          </a:endParaRPr>
        </a:p>
      </dgm:t>
    </dgm:pt>
    <dgm:pt modelId="{F8602F3A-8B6B-4AB7-9692-1572FFB6B7F9}" type="sibTrans" cxnId="{37ACF86A-14A4-4BA7-94E8-E3E30310695B}">
      <dgm:prSet/>
      <dgm:spPr/>
      <dgm:t>
        <a:bodyPr/>
        <a:lstStyle/>
        <a:p>
          <a:endParaRPr lang="tr-TR"/>
        </a:p>
      </dgm:t>
    </dgm:pt>
    <dgm:pt modelId="{B88106F2-1A26-46DB-B8F2-61EFAF10868F}" type="parTrans" cxnId="{37ACF86A-14A4-4BA7-94E8-E3E30310695B}">
      <dgm:prSet/>
      <dgm:spPr/>
      <dgm:t>
        <a:bodyPr/>
        <a:lstStyle/>
        <a:p>
          <a:endParaRPr lang="tr-TR"/>
        </a:p>
      </dgm:t>
    </dgm:pt>
    <dgm:pt modelId="{E9A21D52-27B2-4483-95EC-617A24CB8966}" type="pres">
      <dgm:prSet presAssocID="{9B306C8C-7977-4BCA-88EA-4EF347AC53A0}" presName="Name0" presStyleCnt="0">
        <dgm:presLayoutVars>
          <dgm:dir/>
          <dgm:animLvl val="lvl"/>
          <dgm:resizeHandles val="exact"/>
        </dgm:presLayoutVars>
      </dgm:prSet>
      <dgm:spPr/>
    </dgm:pt>
    <dgm:pt modelId="{37B0CDFD-9A23-4F83-B4F2-EF273C247F80}" type="pres">
      <dgm:prSet presAssocID="{76C8D835-15F6-4516-BB9F-09FA360F3D38}" presName="boxAndChildren" presStyleCnt="0"/>
      <dgm:spPr/>
    </dgm:pt>
    <dgm:pt modelId="{D367E53A-C747-4263-8A1B-F12A207F17DC}" type="pres">
      <dgm:prSet presAssocID="{76C8D835-15F6-4516-BB9F-09FA360F3D38}" presName="parentTextBox" presStyleLbl="node1" presStyleIdx="0" presStyleCnt="7"/>
      <dgm:spPr/>
    </dgm:pt>
    <dgm:pt modelId="{1FC14681-082A-4699-A36A-D9CA938D298D}" type="pres">
      <dgm:prSet presAssocID="{ACE4DF04-1E4B-4D6C-BB0D-2348908C4090}" presName="sp" presStyleCnt="0"/>
      <dgm:spPr/>
    </dgm:pt>
    <dgm:pt modelId="{1BC0AD96-A377-4DF3-A64F-C3ED812447D4}" type="pres">
      <dgm:prSet presAssocID="{FEF16333-1CE1-42FA-A560-E0A92AC70C9F}" presName="arrowAndChildren" presStyleCnt="0"/>
      <dgm:spPr/>
    </dgm:pt>
    <dgm:pt modelId="{94445B22-709B-4430-BAB1-3B92E2E68887}" type="pres">
      <dgm:prSet presAssocID="{FEF16333-1CE1-42FA-A560-E0A92AC70C9F}" presName="parentTextArrow" presStyleLbl="node1" presStyleIdx="1" presStyleCnt="7"/>
      <dgm:spPr/>
    </dgm:pt>
    <dgm:pt modelId="{CC6C69B6-179E-449E-9DED-C7B90DD9F2C6}" type="pres">
      <dgm:prSet presAssocID="{F8602F3A-8B6B-4AB7-9692-1572FFB6B7F9}" presName="sp" presStyleCnt="0"/>
      <dgm:spPr/>
    </dgm:pt>
    <dgm:pt modelId="{13542278-41EB-47A5-93CE-7229580F9746}" type="pres">
      <dgm:prSet presAssocID="{638EC199-1B84-4773-968A-BB40C166B4B8}" presName="arrowAndChildren" presStyleCnt="0"/>
      <dgm:spPr/>
    </dgm:pt>
    <dgm:pt modelId="{8964C94F-0CFE-4010-A1CD-CC69C37795BD}" type="pres">
      <dgm:prSet presAssocID="{638EC199-1B84-4773-968A-BB40C166B4B8}" presName="parentTextArrow" presStyleLbl="node1" presStyleIdx="2" presStyleCnt="7"/>
      <dgm:spPr/>
    </dgm:pt>
    <dgm:pt modelId="{6436C2C6-A82D-4344-8B87-353A965A64DC}" type="pres">
      <dgm:prSet presAssocID="{51217A97-F8A8-464F-BCAF-43A0906199F8}" presName="sp" presStyleCnt="0"/>
      <dgm:spPr/>
    </dgm:pt>
    <dgm:pt modelId="{942039BA-1E7F-4F49-AA43-8A3569CD2146}" type="pres">
      <dgm:prSet presAssocID="{E022E89F-FBC5-4F9C-9F44-705BFCCDBB67}" presName="arrowAndChildren" presStyleCnt="0"/>
      <dgm:spPr/>
    </dgm:pt>
    <dgm:pt modelId="{514CB219-F303-4C5F-858B-0C8187AEAB7A}" type="pres">
      <dgm:prSet presAssocID="{E022E89F-FBC5-4F9C-9F44-705BFCCDBB67}" presName="parentTextArrow" presStyleLbl="node1" presStyleIdx="3" presStyleCnt="7"/>
      <dgm:spPr/>
    </dgm:pt>
    <dgm:pt modelId="{08B09ABB-0427-48E3-BC2C-292F2817EE82}" type="pres">
      <dgm:prSet presAssocID="{51D3DD9D-55D3-4CB6-8310-895DCE405DDC}" presName="sp" presStyleCnt="0"/>
      <dgm:spPr/>
    </dgm:pt>
    <dgm:pt modelId="{F3BF898B-8F55-4A8F-B0E6-348A8EE7AFD0}" type="pres">
      <dgm:prSet presAssocID="{886656D1-BD16-4D11-AF3B-F324F097974C}" presName="arrowAndChildren" presStyleCnt="0"/>
      <dgm:spPr/>
    </dgm:pt>
    <dgm:pt modelId="{A9F30122-8548-4101-8E51-9D78644C86C6}" type="pres">
      <dgm:prSet presAssocID="{886656D1-BD16-4D11-AF3B-F324F097974C}" presName="parentTextArrow" presStyleLbl="node1" presStyleIdx="4" presStyleCnt="7"/>
      <dgm:spPr/>
    </dgm:pt>
    <dgm:pt modelId="{25D760A9-6762-4001-856C-41B0F7AB2BF9}" type="pres">
      <dgm:prSet presAssocID="{270A712A-ADBE-4215-ADE6-C489654A4B8E}" presName="sp" presStyleCnt="0"/>
      <dgm:spPr/>
    </dgm:pt>
    <dgm:pt modelId="{9FE1F14A-155F-468F-A48F-80409A07DBC9}" type="pres">
      <dgm:prSet presAssocID="{C7E9B60B-BD31-49C8-96DD-6EA871619E0D}" presName="arrowAndChildren" presStyleCnt="0"/>
      <dgm:spPr/>
    </dgm:pt>
    <dgm:pt modelId="{56609F1E-971C-4FFB-BF17-4AE914652DF7}" type="pres">
      <dgm:prSet presAssocID="{C7E9B60B-BD31-49C8-96DD-6EA871619E0D}" presName="parentTextArrow" presStyleLbl="node1" presStyleIdx="5" presStyleCnt="7"/>
      <dgm:spPr/>
    </dgm:pt>
    <dgm:pt modelId="{AE9F842A-E38E-4A66-86A7-394010D4B9F7}" type="pres">
      <dgm:prSet presAssocID="{30806E1A-E92D-425E-8D28-6ECC02CA9C89}" presName="sp" presStyleCnt="0"/>
      <dgm:spPr/>
    </dgm:pt>
    <dgm:pt modelId="{35E66F72-2F7B-4831-BF27-33FD89B91A9B}" type="pres">
      <dgm:prSet presAssocID="{5EA09781-276D-4EF5-9F86-521580AEBD35}" presName="arrowAndChildren" presStyleCnt="0"/>
      <dgm:spPr/>
    </dgm:pt>
    <dgm:pt modelId="{78D22624-DE6A-49A7-99E1-2678FBB3053B}" type="pres">
      <dgm:prSet presAssocID="{5EA09781-276D-4EF5-9F86-521580AEBD35}" presName="parentTextArrow" presStyleLbl="node1" presStyleIdx="6" presStyleCnt="7" custLinFactNeighborX="11280" custLinFactNeighborY="-13535"/>
      <dgm:spPr/>
    </dgm:pt>
  </dgm:ptLst>
  <dgm:cxnLst>
    <dgm:cxn modelId="{4B3BE603-6023-4651-A472-612EB54F8341}" type="presOf" srcId="{E022E89F-FBC5-4F9C-9F44-705BFCCDBB67}" destId="{514CB219-F303-4C5F-858B-0C8187AEAB7A}" srcOrd="0" destOrd="0" presId="urn:microsoft.com/office/officeart/2005/8/layout/process4"/>
    <dgm:cxn modelId="{7028240F-CF4B-462C-8924-D78B014F08FD}" srcId="{9B306C8C-7977-4BCA-88EA-4EF347AC53A0}" destId="{886656D1-BD16-4D11-AF3B-F324F097974C}" srcOrd="2" destOrd="0" parTransId="{23042F0E-34F3-44B2-BA90-62B3A7553B94}" sibTransId="{51D3DD9D-55D3-4CB6-8310-895DCE405DDC}"/>
    <dgm:cxn modelId="{41FEF81D-FBE8-45A4-97CD-391969D3B1D8}" type="presOf" srcId="{9B306C8C-7977-4BCA-88EA-4EF347AC53A0}" destId="{E9A21D52-27B2-4483-95EC-617A24CB8966}" srcOrd="0" destOrd="0" presId="urn:microsoft.com/office/officeart/2005/8/layout/process4"/>
    <dgm:cxn modelId="{37ACF86A-14A4-4BA7-94E8-E3E30310695B}" srcId="{9B306C8C-7977-4BCA-88EA-4EF347AC53A0}" destId="{638EC199-1B84-4773-968A-BB40C166B4B8}" srcOrd="4" destOrd="0" parTransId="{B88106F2-1A26-46DB-B8F2-61EFAF10868F}" sibTransId="{F8602F3A-8B6B-4AB7-9692-1572FFB6B7F9}"/>
    <dgm:cxn modelId="{1A051875-B1DE-4089-A1F6-8190898AEB9E}" type="presOf" srcId="{FEF16333-1CE1-42FA-A560-E0A92AC70C9F}" destId="{94445B22-709B-4430-BAB1-3B92E2E68887}" srcOrd="0" destOrd="0" presId="urn:microsoft.com/office/officeart/2005/8/layout/process4"/>
    <dgm:cxn modelId="{A2F15558-E0B0-4267-9560-45410D45105C}" type="presOf" srcId="{76C8D835-15F6-4516-BB9F-09FA360F3D38}" destId="{D367E53A-C747-4263-8A1B-F12A207F17DC}" srcOrd="0" destOrd="0" presId="urn:microsoft.com/office/officeart/2005/8/layout/process4"/>
    <dgm:cxn modelId="{F262C183-62C1-44F4-9F0E-74D781E19021}" type="presOf" srcId="{886656D1-BD16-4D11-AF3B-F324F097974C}" destId="{A9F30122-8548-4101-8E51-9D78644C86C6}" srcOrd="0" destOrd="0" presId="urn:microsoft.com/office/officeart/2005/8/layout/process4"/>
    <dgm:cxn modelId="{E71B9F85-F95C-45A9-A049-352851BD973C}" srcId="{9B306C8C-7977-4BCA-88EA-4EF347AC53A0}" destId="{FEF16333-1CE1-42FA-A560-E0A92AC70C9F}" srcOrd="5" destOrd="0" parTransId="{2B92A96B-608F-4501-9F03-B5D968527D38}" sibTransId="{ACE4DF04-1E4B-4D6C-BB0D-2348908C4090}"/>
    <dgm:cxn modelId="{B710B0A0-F456-4BF7-97D9-DB1BF90D7FFE}" type="presOf" srcId="{5EA09781-276D-4EF5-9F86-521580AEBD35}" destId="{78D22624-DE6A-49A7-99E1-2678FBB3053B}" srcOrd="0" destOrd="0" presId="urn:microsoft.com/office/officeart/2005/8/layout/process4"/>
    <dgm:cxn modelId="{5BDA06A4-7D39-4011-A2D2-3168C625A2FA}" type="presOf" srcId="{638EC199-1B84-4773-968A-BB40C166B4B8}" destId="{8964C94F-0CFE-4010-A1CD-CC69C37795BD}" srcOrd="0" destOrd="0" presId="urn:microsoft.com/office/officeart/2005/8/layout/process4"/>
    <dgm:cxn modelId="{483026AE-B4C9-47E5-A06E-A94C05738E29}" srcId="{9B306C8C-7977-4BCA-88EA-4EF347AC53A0}" destId="{76C8D835-15F6-4516-BB9F-09FA360F3D38}" srcOrd="6" destOrd="0" parTransId="{E29F20AA-BD17-4E91-BFB2-4239CB96F665}" sibTransId="{2B72C977-AFDD-4EEF-BCCB-DA987CE39BC0}"/>
    <dgm:cxn modelId="{75EA65C2-1E81-4549-9A69-9D65943B0ABC}" srcId="{9B306C8C-7977-4BCA-88EA-4EF347AC53A0}" destId="{C7E9B60B-BD31-49C8-96DD-6EA871619E0D}" srcOrd="1" destOrd="0" parTransId="{DF22D110-F665-47E2-9F96-2DE72C858458}" sibTransId="{270A712A-ADBE-4215-ADE6-C489654A4B8E}"/>
    <dgm:cxn modelId="{009C4CC2-620D-4C55-9DD8-DFB4BF2EBD86}" srcId="{9B306C8C-7977-4BCA-88EA-4EF347AC53A0}" destId="{5EA09781-276D-4EF5-9F86-521580AEBD35}" srcOrd="0" destOrd="0" parTransId="{29A3066E-7135-4EC6-BCE6-CE61E16FE919}" sibTransId="{30806E1A-E92D-425E-8D28-6ECC02CA9C89}"/>
    <dgm:cxn modelId="{40E2DDC5-C250-4D13-80F2-9E4BD20C1D61}" type="presOf" srcId="{C7E9B60B-BD31-49C8-96DD-6EA871619E0D}" destId="{56609F1E-971C-4FFB-BF17-4AE914652DF7}" srcOrd="0" destOrd="0" presId="urn:microsoft.com/office/officeart/2005/8/layout/process4"/>
    <dgm:cxn modelId="{3D88B0D3-469E-43E5-8151-0FBF074E24F4}" srcId="{9B306C8C-7977-4BCA-88EA-4EF347AC53A0}" destId="{E022E89F-FBC5-4F9C-9F44-705BFCCDBB67}" srcOrd="3" destOrd="0" parTransId="{E15D8264-795A-4354-9B74-68A8550DCE2A}" sibTransId="{51217A97-F8A8-464F-BCAF-43A0906199F8}"/>
    <dgm:cxn modelId="{F365020E-4B4D-47E4-8F5A-51A965179BCA}" type="presParOf" srcId="{E9A21D52-27B2-4483-95EC-617A24CB8966}" destId="{37B0CDFD-9A23-4F83-B4F2-EF273C247F80}" srcOrd="0" destOrd="0" presId="urn:microsoft.com/office/officeart/2005/8/layout/process4"/>
    <dgm:cxn modelId="{1E963494-AF02-41E4-A5C3-332117CEC051}" type="presParOf" srcId="{37B0CDFD-9A23-4F83-B4F2-EF273C247F80}" destId="{D367E53A-C747-4263-8A1B-F12A207F17DC}" srcOrd="0" destOrd="0" presId="urn:microsoft.com/office/officeart/2005/8/layout/process4"/>
    <dgm:cxn modelId="{1784FCC5-5C2E-4FD7-80EF-157C4CF1A306}" type="presParOf" srcId="{E9A21D52-27B2-4483-95EC-617A24CB8966}" destId="{1FC14681-082A-4699-A36A-D9CA938D298D}" srcOrd="1" destOrd="0" presId="urn:microsoft.com/office/officeart/2005/8/layout/process4"/>
    <dgm:cxn modelId="{4751C7FE-CBE5-44AD-A439-499C2C8427C1}" type="presParOf" srcId="{E9A21D52-27B2-4483-95EC-617A24CB8966}" destId="{1BC0AD96-A377-4DF3-A64F-C3ED812447D4}" srcOrd="2" destOrd="0" presId="urn:microsoft.com/office/officeart/2005/8/layout/process4"/>
    <dgm:cxn modelId="{36FCEA76-9DC7-4185-A4AA-3FD89FA37384}" type="presParOf" srcId="{1BC0AD96-A377-4DF3-A64F-C3ED812447D4}" destId="{94445B22-709B-4430-BAB1-3B92E2E68887}" srcOrd="0" destOrd="0" presId="urn:microsoft.com/office/officeart/2005/8/layout/process4"/>
    <dgm:cxn modelId="{E2AEA88D-B00B-403D-80CE-DAC321AD2E21}" type="presParOf" srcId="{E9A21D52-27B2-4483-95EC-617A24CB8966}" destId="{CC6C69B6-179E-449E-9DED-C7B90DD9F2C6}" srcOrd="3" destOrd="0" presId="urn:microsoft.com/office/officeart/2005/8/layout/process4"/>
    <dgm:cxn modelId="{9CCE72AF-1949-4D7A-B8BD-FC95592FB3CA}" type="presParOf" srcId="{E9A21D52-27B2-4483-95EC-617A24CB8966}" destId="{13542278-41EB-47A5-93CE-7229580F9746}" srcOrd="4" destOrd="0" presId="urn:microsoft.com/office/officeart/2005/8/layout/process4"/>
    <dgm:cxn modelId="{AB7D9844-A65A-406D-8CA3-735D27A23607}" type="presParOf" srcId="{13542278-41EB-47A5-93CE-7229580F9746}" destId="{8964C94F-0CFE-4010-A1CD-CC69C37795BD}" srcOrd="0" destOrd="0" presId="urn:microsoft.com/office/officeart/2005/8/layout/process4"/>
    <dgm:cxn modelId="{AA85C454-F801-4F81-A14F-173FEEC55757}" type="presParOf" srcId="{E9A21D52-27B2-4483-95EC-617A24CB8966}" destId="{6436C2C6-A82D-4344-8B87-353A965A64DC}" srcOrd="5" destOrd="0" presId="urn:microsoft.com/office/officeart/2005/8/layout/process4"/>
    <dgm:cxn modelId="{C7DA2EA1-1B6B-4F41-B180-9A8A9D149860}" type="presParOf" srcId="{E9A21D52-27B2-4483-95EC-617A24CB8966}" destId="{942039BA-1E7F-4F49-AA43-8A3569CD2146}" srcOrd="6" destOrd="0" presId="urn:microsoft.com/office/officeart/2005/8/layout/process4"/>
    <dgm:cxn modelId="{C7D39382-3078-4F4A-81DA-44D6D147829E}" type="presParOf" srcId="{942039BA-1E7F-4F49-AA43-8A3569CD2146}" destId="{514CB219-F303-4C5F-858B-0C8187AEAB7A}" srcOrd="0" destOrd="0" presId="urn:microsoft.com/office/officeart/2005/8/layout/process4"/>
    <dgm:cxn modelId="{336E88E2-5140-4078-9585-D9E3C823CABB}" type="presParOf" srcId="{E9A21D52-27B2-4483-95EC-617A24CB8966}" destId="{08B09ABB-0427-48E3-BC2C-292F2817EE82}" srcOrd="7" destOrd="0" presId="urn:microsoft.com/office/officeart/2005/8/layout/process4"/>
    <dgm:cxn modelId="{1FCBB214-7F7A-4CD8-8164-F5DC8C4FBB7E}" type="presParOf" srcId="{E9A21D52-27B2-4483-95EC-617A24CB8966}" destId="{F3BF898B-8F55-4A8F-B0E6-348A8EE7AFD0}" srcOrd="8" destOrd="0" presId="urn:microsoft.com/office/officeart/2005/8/layout/process4"/>
    <dgm:cxn modelId="{FD4890BB-12C6-45EE-B756-5304F506E6D0}" type="presParOf" srcId="{F3BF898B-8F55-4A8F-B0E6-348A8EE7AFD0}" destId="{A9F30122-8548-4101-8E51-9D78644C86C6}" srcOrd="0" destOrd="0" presId="urn:microsoft.com/office/officeart/2005/8/layout/process4"/>
    <dgm:cxn modelId="{3D6942AE-19D5-4E2C-8C19-5FC163F7883E}" type="presParOf" srcId="{E9A21D52-27B2-4483-95EC-617A24CB8966}" destId="{25D760A9-6762-4001-856C-41B0F7AB2BF9}" srcOrd="9" destOrd="0" presId="urn:microsoft.com/office/officeart/2005/8/layout/process4"/>
    <dgm:cxn modelId="{2C6BB20C-D805-481E-A068-5394B6AF15CE}" type="presParOf" srcId="{E9A21D52-27B2-4483-95EC-617A24CB8966}" destId="{9FE1F14A-155F-468F-A48F-80409A07DBC9}" srcOrd="10" destOrd="0" presId="urn:microsoft.com/office/officeart/2005/8/layout/process4"/>
    <dgm:cxn modelId="{47F38B0F-99F0-4154-B61B-7164BA5380D0}" type="presParOf" srcId="{9FE1F14A-155F-468F-A48F-80409A07DBC9}" destId="{56609F1E-971C-4FFB-BF17-4AE914652DF7}" srcOrd="0" destOrd="0" presId="urn:microsoft.com/office/officeart/2005/8/layout/process4"/>
    <dgm:cxn modelId="{01BE4F4B-E05B-488D-BC2C-F58E22B75ABB}" type="presParOf" srcId="{E9A21D52-27B2-4483-95EC-617A24CB8966}" destId="{AE9F842A-E38E-4A66-86A7-394010D4B9F7}" srcOrd="11" destOrd="0" presId="urn:microsoft.com/office/officeart/2005/8/layout/process4"/>
    <dgm:cxn modelId="{5B068FF5-0CF9-4B90-AC73-EE836B46DADB}" type="presParOf" srcId="{E9A21D52-27B2-4483-95EC-617A24CB8966}" destId="{35E66F72-2F7B-4831-BF27-33FD89B91A9B}" srcOrd="12" destOrd="0" presId="urn:microsoft.com/office/officeart/2005/8/layout/process4"/>
    <dgm:cxn modelId="{FA4A1CCD-997D-4E40-9A38-E8A98E216ED0}" type="presParOf" srcId="{35E66F72-2F7B-4831-BF27-33FD89B91A9B}" destId="{78D22624-DE6A-49A7-99E1-2678FBB3053B}" srcOrd="0" destOrd="0" presId="urn:microsoft.com/office/officeart/2005/8/layout/process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625621-11F3-4721-A669-D1C0710E3B1A}" type="doc">
      <dgm:prSet loTypeId="urn:microsoft.com/office/officeart/2005/8/layout/vList2" loCatId="list" qsTypeId="urn:microsoft.com/office/officeart/2005/8/quickstyle/simple5" qsCatId="simple" csTypeId="urn:microsoft.com/office/officeart/2005/8/colors/accent4_4" csCatId="accent4" phldr="1"/>
      <dgm:spPr/>
      <dgm:t>
        <a:bodyPr/>
        <a:lstStyle/>
        <a:p>
          <a:endParaRPr lang="tr-TR"/>
        </a:p>
      </dgm:t>
    </dgm:pt>
    <dgm:pt modelId="{D9B64B75-7550-4F01-97A5-67457D57E782}">
      <dgm:prSet phldrT="[Metin]"/>
      <dgm:spPr/>
      <dgm:t>
        <a:bodyPr/>
        <a:lstStyle/>
        <a:p>
          <a:r>
            <a:rPr lang="tr-TR" dirty="0">
              <a:latin typeface="Maiandra GD" panose="020E0502030308020204" pitchFamily="34" charset="0"/>
              <a:cs typeface="Times New Roman" panose="02020603050405020304" pitchFamily="18" charset="0"/>
            </a:rPr>
            <a:t>Hammadde Analizleri</a:t>
          </a:r>
        </a:p>
      </dgm:t>
    </dgm:pt>
    <dgm:pt modelId="{845EB903-524D-45A6-BE47-E3C27213BF5A}" type="parTrans" cxnId="{BA41624A-B9B1-4E6A-B128-93F70DA619E4}">
      <dgm:prSet/>
      <dgm:spPr/>
      <dgm:t>
        <a:bodyPr/>
        <a:lstStyle/>
        <a:p>
          <a:endParaRPr lang="tr-TR">
            <a:latin typeface="Maiandra GD" panose="020E0502030308020204" pitchFamily="34" charset="0"/>
          </a:endParaRPr>
        </a:p>
      </dgm:t>
    </dgm:pt>
    <dgm:pt modelId="{82E51ABD-D66E-4770-9C04-58C8DB9265A4}" type="sibTrans" cxnId="{BA41624A-B9B1-4E6A-B128-93F70DA619E4}">
      <dgm:prSet phldrT="01"/>
      <dgm:spPr/>
      <dgm:t>
        <a:bodyPr/>
        <a:lstStyle/>
        <a:p>
          <a:endParaRPr lang="tr-TR">
            <a:latin typeface="Maiandra GD" panose="020E0502030308020204" pitchFamily="34" charset="0"/>
          </a:endParaRPr>
        </a:p>
      </dgm:t>
    </dgm:pt>
    <dgm:pt modelId="{A688B00E-023A-4B76-914C-CD4FD7544C62}">
      <dgm:prSet phldrT="[Metin]" custT="1"/>
      <dgm:spPr/>
      <dgm:t>
        <a:bodyPr/>
        <a:lstStyle/>
        <a:p>
          <a:r>
            <a:rPr lang="tr-TR" sz="1400" dirty="0">
              <a:latin typeface="Maiandra GD" panose="020E0502030308020204" pitchFamily="34" charset="0"/>
              <a:cs typeface="Times New Roman" panose="02020603050405020304" pitchFamily="18" charset="0"/>
            </a:rPr>
            <a:t>Nem Tayini (</a:t>
          </a:r>
          <a:r>
            <a:rPr lang="en-GB" sz="1400" dirty="0">
              <a:latin typeface="Maiandra GD" panose="020E0502030308020204" pitchFamily="34" charset="0"/>
            </a:rPr>
            <a:t>AOAC, 1995</a:t>
          </a:r>
          <a:r>
            <a:rPr lang="tr-TR" sz="1400" dirty="0">
              <a:latin typeface="Maiandra GD" panose="020E0502030308020204" pitchFamily="34" charset="0"/>
            </a:rPr>
            <a:t>)</a:t>
          </a:r>
          <a:endParaRPr lang="tr-TR" sz="1400" dirty="0">
            <a:latin typeface="Maiandra GD" panose="020E0502030308020204" pitchFamily="34" charset="0"/>
            <a:cs typeface="Times New Roman" panose="02020603050405020304" pitchFamily="18" charset="0"/>
          </a:endParaRPr>
        </a:p>
      </dgm:t>
    </dgm:pt>
    <dgm:pt modelId="{9DF039A6-88CC-4444-BB87-D9D082672480}" type="parTrans" cxnId="{2824229E-BB4B-4BE4-9216-BC6AE9315626}">
      <dgm:prSet/>
      <dgm:spPr/>
      <dgm:t>
        <a:bodyPr/>
        <a:lstStyle/>
        <a:p>
          <a:endParaRPr lang="tr-TR">
            <a:latin typeface="Maiandra GD" panose="020E0502030308020204" pitchFamily="34" charset="0"/>
          </a:endParaRPr>
        </a:p>
      </dgm:t>
    </dgm:pt>
    <dgm:pt modelId="{1ACFC319-0BC4-4781-96D8-AEBBF8D7B625}" type="sibTrans" cxnId="{2824229E-BB4B-4BE4-9216-BC6AE9315626}">
      <dgm:prSet/>
      <dgm:spPr/>
      <dgm:t>
        <a:bodyPr/>
        <a:lstStyle/>
        <a:p>
          <a:endParaRPr lang="tr-TR">
            <a:latin typeface="Maiandra GD" panose="020E0502030308020204" pitchFamily="34" charset="0"/>
          </a:endParaRPr>
        </a:p>
      </dgm:t>
    </dgm:pt>
    <dgm:pt modelId="{A4D93D38-2772-4AE8-AB3D-CF54391A34BC}">
      <dgm:prSet phldrT="[Metin]"/>
      <dgm:spPr/>
      <dgm:t>
        <a:bodyPr/>
        <a:lstStyle/>
        <a:p>
          <a:r>
            <a:rPr lang="tr-TR" dirty="0">
              <a:latin typeface="Maiandra GD" panose="020E0502030308020204" pitchFamily="34" charset="0"/>
              <a:cs typeface="Times New Roman" panose="02020603050405020304" pitchFamily="18" charset="0"/>
            </a:rPr>
            <a:t>Toz Ürün Analizleri</a:t>
          </a:r>
        </a:p>
      </dgm:t>
    </dgm:pt>
    <dgm:pt modelId="{CB7F9426-D917-4B8A-A068-39F706BAB81C}" type="parTrans" cxnId="{712AACD5-0E0F-45E8-8E1F-DF2FCB7A6C9D}">
      <dgm:prSet/>
      <dgm:spPr/>
      <dgm:t>
        <a:bodyPr/>
        <a:lstStyle/>
        <a:p>
          <a:endParaRPr lang="tr-TR">
            <a:latin typeface="Maiandra GD" panose="020E0502030308020204" pitchFamily="34" charset="0"/>
          </a:endParaRPr>
        </a:p>
      </dgm:t>
    </dgm:pt>
    <dgm:pt modelId="{01308C92-EA01-40FB-BCCF-2ED68B423064}" type="sibTrans" cxnId="{712AACD5-0E0F-45E8-8E1F-DF2FCB7A6C9D}">
      <dgm:prSet phldrT="02"/>
      <dgm:spPr/>
      <dgm:t>
        <a:bodyPr/>
        <a:lstStyle/>
        <a:p>
          <a:endParaRPr lang="tr-TR">
            <a:latin typeface="Maiandra GD" panose="020E0502030308020204" pitchFamily="34" charset="0"/>
          </a:endParaRPr>
        </a:p>
      </dgm:t>
    </dgm:pt>
    <dgm:pt modelId="{3108DBB7-F7F7-45A0-940F-36A1FF167F06}">
      <dgm:prSet phldrT="[Metin]"/>
      <dgm:spPr/>
      <dgm:t>
        <a:bodyPr/>
        <a:lstStyle/>
        <a:p>
          <a:r>
            <a:rPr lang="tr-TR" sz="1400" dirty="0">
              <a:latin typeface="Maiandra GD" panose="020E0502030308020204" pitchFamily="34" charset="0"/>
              <a:cs typeface="Times New Roman" panose="02020603050405020304" pitchFamily="18" charset="0"/>
            </a:rPr>
            <a:t>Nem Tayini (</a:t>
          </a:r>
          <a:r>
            <a:rPr lang="en-GB" sz="1400" dirty="0">
              <a:latin typeface="Maiandra GD" panose="020E0502030308020204" pitchFamily="34" charset="0"/>
            </a:rPr>
            <a:t>AOAC, 1995</a:t>
          </a:r>
          <a:r>
            <a:rPr lang="tr-TR" sz="1400" dirty="0">
              <a:latin typeface="Maiandra GD" panose="020E0502030308020204" pitchFamily="34" charset="0"/>
            </a:rPr>
            <a:t>)</a:t>
          </a:r>
          <a:endParaRPr lang="tr-TR" sz="1400" dirty="0">
            <a:latin typeface="Maiandra GD" panose="020E0502030308020204" pitchFamily="34" charset="0"/>
            <a:cs typeface="Times New Roman" panose="02020603050405020304" pitchFamily="18" charset="0"/>
          </a:endParaRPr>
        </a:p>
      </dgm:t>
    </dgm:pt>
    <dgm:pt modelId="{7A1E0320-5471-48D0-B720-CB9C6A0708DC}" type="parTrans" cxnId="{B0077D36-036E-4145-815D-8D31656E86F3}">
      <dgm:prSet/>
      <dgm:spPr/>
      <dgm:t>
        <a:bodyPr/>
        <a:lstStyle/>
        <a:p>
          <a:endParaRPr lang="tr-TR">
            <a:latin typeface="Maiandra GD" panose="020E0502030308020204" pitchFamily="34" charset="0"/>
          </a:endParaRPr>
        </a:p>
      </dgm:t>
    </dgm:pt>
    <dgm:pt modelId="{9F7BB7F8-5B65-4AB0-ACC0-FE2E02E891A9}" type="sibTrans" cxnId="{B0077D36-036E-4145-815D-8D31656E86F3}">
      <dgm:prSet/>
      <dgm:spPr/>
      <dgm:t>
        <a:bodyPr/>
        <a:lstStyle/>
        <a:p>
          <a:endParaRPr lang="tr-TR">
            <a:latin typeface="Maiandra GD" panose="020E0502030308020204" pitchFamily="34" charset="0"/>
          </a:endParaRPr>
        </a:p>
      </dgm:t>
    </dgm:pt>
    <dgm:pt modelId="{82CD5F97-41E1-4CE3-BEBB-9DF205A4A08E}">
      <dgm:prSet phldrT="[Metin]"/>
      <dgm:spPr/>
      <dgm:t>
        <a:bodyPr/>
        <a:lstStyle/>
        <a:p>
          <a:r>
            <a:rPr lang="tr-TR" sz="1400" dirty="0">
              <a:latin typeface="Maiandra GD" panose="020E0502030308020204" pitchFamily="34" charset="0"/>
              <a:cs typeface="Times New Roman" panose="02020603050405020304" pitchFamily="18" charset="0"/>
            </a:rPr>
            <a:t>C Vitamini (Ötleş ve Nakilcioğlu Taş, 2020)</a:t>
          </a:r>
        </a:p>
      </dgm:t>
    </dgm:pt>
    <dgm:pt modelId="{E65CE35C-10B3-485A-8A2B-796B6D5925B4}" type="parTrans" cxnId="{AED652D5-7F60-42A6-B795-F7B70138915B}">
      <dgm:prSet/>
      <dgm:spPr/>
      <dgm:t>
        <a:bodyPr/>
        <a:lstStyle/>
        <a:p>
          <a:endParaRPr lang="tr-TR">
            <a:latin typeface="Maiandra GD" panose="020E0502030308020204" pitchFamily="34" charset="0"/>
          </a:endParaRPr>
        </a:p>
      </dgm:t>
    </dgm:pt>
    <dgm:pt modelId="{4679A587-122F-4D99-98A1-85D8CB646F62}" type="sibTrans" cxnId="{AED652D5-7F60-42A6-B795-F7B70138915B}">
      <dgm:prSet/>
      <dgm:spPr/>
      <dgm:t>
        <a:bodyPr/>
        <a:lstStyle/>
        <a:p>
          <a:endParaRPr lang="tr-TR">
            <a:latin typeface="Maiandra GD" panose="020E0502030308020204" pitchFamily="34" charset="0"/>
          </a:endParaRPr>
        </a:p>
      </dgm:t>
    </dgm:pt>
    <dgm:pt modelId="{32E9CFDC-35F7-4DE6-B9C9-A75163BA7491}">
      <dgm:prSet phldrT="[Metin]"/>
      <dgm:spPr/>
      <dgm:t>
        <a:bodyPr/>
        <a:lstStyle/>
        <a:p>
          <a:r>
            <a:rPr lang="tr-TR" sz="1400" dirty="0">
              <a:latin typeface="Maiandra GD" panose="020E0502030308020204" pitchFamily="34" charset="0"/>
              <a:cs typeface="Times New Roman" panose="02020603050405020304" pitchFamily="18" charset="0"/>
            </a:rPr>
            <a:t>Briks (</a:t>
          </a:r>
          <a:r>
            <a:rPr lang="en-GB" sz="1400" dirty="0">
              <a:latin typeface="Maiandra GD" panose="020E0502030308020204" pitchFamily="34" charset="0"/>
            </a:rPr>
            <a:t>Cemeroğlu</a:t>
          </a:r>
          <a:r>
            <a:rPr lang="tr-TR" sz="1400" dirty="0">
              <a:latin typeface="Maiandra GD" panose="020E0502030308020204" pitchFamily="34" charset="0"/>
            </a:rPr>
            <a:t>, </a:t>
          </a:r>
          <a:r>
            <a:rPr lang="en-GB" sz="1400" dirty="0">
              <a:latin typeface="Maiandra GD" panose="020E0502030308020204" pitchFamily="34" charset="0"/>
            </a:rPr>
            <a:t>2018</a:t>
          </a:r>
          <a:r>
            <a:rPr lang="tr-TR" sz="1400" dirty="0">
              <a:latin typeface="Maiandra GD" panose="020E0502030308020204" pitchFamily="34" charset="0"/>
            </a:rPr>
            <a:t>)</a:t>
          </a:r>
          <a:endParaRPr lang="tr-TR" sz="1400" dirty="0">
            <a:latin typeface="Maiandra GD" panose="020E0502030308020204" pitchFamily="34" charset="0"/>
            <a:cs typeface="Times New Roman" panose="02020603050405020304" pitchFamily="18" charset="0"/>
          </a:endParaRPr>
        </a:p>
      </dgm:t>
    </dgm:pt>
    <dgm:pt modelId="{644CC145-0D6F-4447-B0FE-5314EBA15CFF}" type="parTrans" cxnId="{20A1A0FA-0C3B-42A4-BCC1-194F8A3D6E2D}">
      <dgm:prSet/>
      <dgm:spPr/>
      <dgm:t>
        <a:bodyPr/>
        <a:lstStyle/>
        <a:p>
          <a:endParaRPr lang="tr-TR">
            <a:latin typeface="Maiandra GD" panose="020E0502030308020204" pitchFamily="34" charset="0"/>
          </a:endParaRPr>
        </a:p>
      </dgm:t>
    </dgm:pt>
    <dgm:pt modelId="{621B018A-65B0-4C87-BBE5-948B5C0CD8DC}" type="sibTrans" cxnId="{20A1A0FA-0C3B-42A4-BCC1-194F8A3D6E2D}">
      <dgm:prSet/>
      <dgm:spPr/>
      <dgm:t>
        <a:bodyPr/>
        <a:lstStyle/>
        <a:p>
          <a:endParaRPr lang="en-US">
            <a:latin typeface="Maiandra GD" panose="020E0502030308020204" pitchFamily="34" charset="0"/>
          </a:endParaRPr>
        </a:p>
      </dgm:t>
    </dgm:pt>
    <dgm:pt modelId="{479EF59B-8724-43D4-9DF6-50D361FC1BD2}">
      <dgm:prSet phldrT="[Metin]" custT="1"/>
      <dgm:spPr/>
      <dgm:t>
        <a:bodyPr/>
        <a:lstStyle/>
        <a:p>
          <a:r>
            <a:rPr lang="tr-TR" sz="1400" dirty="0">
              <a:latin typeface="Maiandra GD" panose="020E0502030308020204" pitchFamily="34" charset="0"/>
              <a:cs typeface="Times New Roman" panose="02020603050405020304" pitchFamily="18" charset="0"/>
            </a:rPr>
            <a:t>Toplam Fenolik Madde (</a:t>
          </a:r>
          <a:r>
            <a:rPr lang="en-GB" sz="1400" dirty="0">
              <a:latin typeface="Maiandra GD" panose="020E0502030308020204" pitchFamily="34" charset="0"/>
            </a:rPr>
            <a:t>Singh et al.</a:t>
          </a:r>
          <a:r>
            <a:rPr lang="tr-TR" sz="1400" dirty="0">
              <a:latin typeface="Maiandra GD" panose="020E0502030308020204" pitchFamily="34" charset="0"/>
            </a:rPr>
            <a:t>, 2021)</a:t>
          </a:r>
          <a:endParaRPr lang="tr-TR" sz="1600" dirty="0">
            <a:latin typeface="Maiandra GD" panose="020E0502030308020204" pitchFamily="34" charset="0"/>
            <a:cs typeface="Times New Roman" panose="02020603050405020304" pitchFamily="18" charset="0"/>
          </a:endParaRPr>
        </a:p>
      </dgm:t>
    </dgm:pt>
    <dgm:pt modelId="{8F20E427-2926-4419-9F6D-171DAD44F64C}" type="parTrans" cxnId="{516F42DE-1796-47C1-BF7F-FFA764E426EE}">
      <dgm:prSet/>
      <dgm:spPr/>
      <dgm:t>
        <a:bodyPr/>
        <a:lstStyle/>
        <a:p>
          <a:endParaRPr lang="tr-TR">
            <a:latin typeface="Maiandra GD" panose="020E0502030308020204" pitchFamily="34" charset="0"/>
          </a:endParaRPr>
        </a:p>
      </dgm:t>
    </dgm:pt>
    <dgm:pt modelId="{86D3D299-CCB7-43D9-AE2F-4259CE2B8F22}" type="sibTrans" cxnId="{516F42DE-1796-47C1-BF7F-FFA764E426EE}">
      <dgm:prSet/>
      <dgm:spPr/>
      <dgm:t>
        <a:bodyPr/>
        <a:lstStyle/>
        <a:p>
          <a:endParaRPr lang="en-US">
            <a:latin typeface="Maiandra GD" panose="020E0502030308020204" pitchFamily="34" charset="0"/>
          </a:endParaRPr>
        </a:p>
      </dgm:t>
    </dgm:pt>
    <dgm:pt modelId="{803441C6-87F4-4E26-BF9D-D1FC18E161CA}">
      <dgm:prSet phldrT="[Metin]"/>
      <dgm:spPr/>
      <dgm:t>
        <a:bodyPr/>
        <a:lstStyle/>
        <a:p>
          <a:r>
            <a:rPr lang="tr-TR" dirty="0">
              <a:latin typeface="Maiandra GD" panose="020E0502030308020204" pitchFamily="34" charset="0"/>
              <a:cs typeface="Times New Roman" panose="02020603050405020304" pitchFamily="18" charset="0"/>
            </a:rPr>
            <a:t>Kurutma Kinetiği ve Matematiksel Modelleme</a:t>
          </a:r>
        </a:p>
      </dgm:t>
    </dgm:pt>
    <dgm:pt modelId="{B29C4181-EADA-47BC-95F1-927B2F728549}" type="parTrans" cxnId="{E84C6FEC-D349-4482-A474-5843BC1D376D}">
      <dgm:prSet/>
      <dgm:spPr/>
      <dgm:t>
        <a:bodyPr/>
        <a:lstStyle/>
        <a:p>
          <a:endParaRPr lang="tr-TR">
            <a:latin typeface="Maiandra GD" panose="020E0502030308020204" pitchFamily="34" charset="0"/>
          </a:endParaRPr>
        </a:p>
      </dgm:t>
    </dgm:pt>
    <dgm:pt modelId="{546492EF-20E1-4B92-8BB6-CF328467C46A}" type="sibTrans" cxnId="{E84C6FEC-D349-4482-A474-5843BC1D376D}">
      <dgm:prSet phldrT="03"/>
      <dgm:spPr/>
      <dgm:t>
        <a:bodyPr/>
        <a:lstStyle/>
        <a:p>
          <a:endParaRPr lang="tr-TR">
            <a:latin typeface="Maiandra GD" panose="020E0502030308020204" pitchFamily="34" charset="0"/>
          </a:endParaRPr>
        </a:p>
      </dgm:t>
    </dgm:pt>
    <dgm:pt modelId="{400CDE77-6FAD-4D2F-B33C-3E50A5E5BE91}">
      <dgm:prSet phldrT="[Metin]"/>
      <dgm:spPr/>
      <dgm:t>
        <a:bodyPr/>
        <a:lstStyle/>
        <a:p>
          <a:endParaRPr lang="tr-TR" dirty="0">
            <a:latin typeface="Maiandra GD" panose="020E0502030308020204" pitchFamily="34" charset="0"/>
          </a:endParaRPr>
        </a:p>
      </dgm:t>
    </dgm:pt>
    <dgm:pt modelId="{1F2BA17C-4799-41DE-B7B3-3D7193CE76D1}" type="parTrans" cxnId="{8FB2B380-A624-40EA-8259-1DE276DFE83F}">
      <dgm:prSet/>
      <dgm:spPr/>
      <dgm:t>
        <a:bodyPr/>
        <a:lstStyle/>
        <a:p>
          <a:endParaRPr lang="tr-TR">
            <a:latin typeface="Maiandra GD" panose="020E0502030308020204" pitchFamily="34" charset="0"/>
          </a:endParaRPr>
        </a:p>
      </dgm:t>
    </dgm:pt>
    <dgm:pt modelId="{21EA9FE8-8883-4768-9E9E-1548F1166415}" type="sibTrans" cxnId="{8FB2B380-A624-40EA-8259-1DE276DFE83F}">
      <dgm:prSet/>
      <dgm:spPr/>
      <dgm:t>
        <a:bodyPr/>
        <a:lstStyle/>
        <a:p>
          <a:endParaRPr lang="tr-TR">
            <a:latin typeface="Maiandra GD" panose="020E0502030308020204" pitchFamily="34" charset="0"/>
          </a:endParaRPr>
        </a:p>
      </dgm:t>
    </dgm:pt>
    <dgm:pt modelId="{D526A210-AB17-4F71-835C-CECAAA89E3C5}">
      <dgm:prSet phldrT="[Metin]"/>
      <dgm:spPr/>
      <dgm:t>
        <a:bodyPr/>
        <a:lstStyle/>
        <a:p>
          <a:r>
            <a:rPr lang="tr-TR" sz="1400" dirty="0">
              <a:latin typeface="Maiandra GD" panose="020E0502030308020204" pitchFamily="34" charset="0"/>
              <a:cs typeface="Times New Roman" panose="02020603050405020304" pitchFamily="18" charset="0"/>
            </a:rPr>
            <a:t>Renk Analizi (</a:t>
          </a:r>
          <a:r>
            <a:rPr lang="en-US" sz="1400" dirty="0">
              <a:latin typeface="Maiandra GD" panose="020E0502030308020204" pitchFamily="34" charset="0"/>
            </a:rPr>
            <a:t>Falah et al., 2025</a:t>
          </a:r>
          <a:r>
            <a:rPr lang="tr-TR" sz="1400" dirty="0">
              <a:latin typeface="Maiandra GD" panose="020E0502030308020204" pitchFamily="34" charset="0"/>
            </a:rPr>
            <a:t>)</a:t>
          </a:r>
          <a:endParaRPr lang="tr-TR" sz="1400" dirty="0">
            <a:latin typeface="Maiandra GD" panose="020E0502030308020204" pitchFamily="34" charset="0"/>
            <a:cs typeface="Times New Roman" panose="02020603050405020304" pitchFamily="18" charset="0"/>
          </a:endParaRPr>
        </a:p>
      </dgm:t>
    </dgm:pt>
    <dgm:pt modelId="{1ED6A59F-CE0C-4723-BD80-3AFD3D9099BE}" type="parTrans" cxnId="{0650363E-45B9-483A-A259-757B472F3047}">
      <dgm:prSet/>
      <dgm:spPr/>
      <dgm:t>
        <a:bodyPr/>
        <a:lstStyle/>
        <a:p>
          <a:endParaRPr lang="tr-TR">
            <a:latin typeface="Maiandra GD" panose="020E0502030308020204" pitchFamily="34" charset="0"/>
          </a:endParaRPr>
        </a:p>
      </dgm:t>
    </dgm:pt>
    <dgm:pt modelId="{AA5CB308-AEA9-4354-AEC3-4E1FAFBC673B}" type="sibTrans" cxnId="{0650363E-45B9-483A-A259-757B472F3047}">
      <dgm:prSet/>
      <dgm:spPr/>
      <dgm:t>
        <a:bodyPr/>
        <a:lstStyle/>
        <a:p>
          <a:endParaRPr lang="tr-TR">
            <a:latin typeface="Maiandra GD" panose="020E0502030308020204" pitchFamily="34" charset="0"/>
          </a:endParaRPr>
        </a:p>
      </dgm:t>
    </dgm:pt>
    <dgm:pt modelId="{56F5B96D-6B67-4133-A90B-01119CA6C3AE}">
      <dgm:prSet phldrT="[Metin]" custT="1"/>
      <dgm:spPr/>
      <dgm:t>
        <a:bodyPr/>
        <a:lstStyle/>
        <a:p>
          <a:r>
            <a:rPr lang="tr-TR" sz="1400" dirty="0">
              <a:latin typeface="Maiandra GD" panose="020E0502030308020204" pitchFamily="34" charset="0"/>
              <a:cs typeface="Times New Roman" panose="02020603050405020304" pitchFamily="18" charset="0"/>
            </a:rPr>
            <a:t>Briks (</a:t>
          </a:r>
          <a:r>
            <a:rPr lang="en-GB" sz="1400" dirty="0">
              <a:latin typeface="Maiandra GD" panose="020E0502030308020204" pitchFamily="34" charset="0"/>
            </a:rPr>
            <a:t>Cemeroğlu</a:t>
          </a:r>
          <a:r>
            <a:rPr lang="tr-TR" sz="1400" dirty="0">
              <a:latin typeface="Maiandra GD" panose="020E0502030308020204" pitchFamily="34" charset="0"/>
            </a:rPr>
            <a:t>, </a:t>
          </a:r>
          <a:r>
            <a:rPr lang="en-GB" sz="1400" dirty="0">
              <a:latin typeface="Maiandra GD" panose="020E0502030308020204" pitchFamily="34" charset="0"/>
            </a:rPr>
            <a:t>2018</a:t>
          </a:r>
          <a:r>
            <a:rPr lang="tr-TR" sz="1400" dirty="0">
              <a:latin typeface="Maiandra GD" panose="020E0502030308020204" pitchFamily="34" charset="0"/>
            </a:rPr>
            <a:t>)</a:t>
          </a:r>
          <a:endParaRPr lang="tr-TR" sz="1400" dirty="0">
            <a:latin typeface="Maiandra GD" panose="020E0502030308020204" pitchFamily="34" charset="0"/>
            <a:cs typeface="Times New Roman" panose="02020603050405020304" pitchFamily="18" charset="0"/>
          </a:endParaRPr>
        </a:p>
      </dgm:t>
    </dgm:pt>
    <dgm:pt modelId="{BAB81107-703A-41D9-B539-E219DA959AE3}" type="parTrans" cxnId="{598CD949-91E6-4A11-A29A-E1C38C1E55A3}">
      <dgm:prSet/>
      <dgm:spPr/>
      <dgm:t>
        <a:bodyPr/>
        <a:lstStyle/>
        <a:p>
          <a:endParaRPr lang="en-US">
            <a:latin typeface="Maiandra GD" panose="020E0502030308020204" pitchFamily="34" charset="0"/>
          </a:endParaRPr>
        </a:p>
      </dgm:t>
    </dgm:pt>
    <dgm:pt modelId="{82B8E180-0BDB-43FF-BC85-59AC957EA036}" type="sibTrans" cxnId="{598CD949-91E6-4A11-A29A-E1C38C1E55A3}">
      <dgm:prSet/>
      <dgm:spPr/>
      <dgm:t>
        <a:bodyPr/>
        <a:lstStyle/>
        <a:p>
          <a:endParaRPr lang="en-US">
            <a:latin typeface="Maiandra GD" panose="020E0502030308020204" pitchFamily="34" charset="0"/>
          </a:endParaRPr>
        </a:p>
      </dgm:t>
    </dgm:pt>
    <dgm:pt modelId="{E7FFB766-3EA3-4573-AF15-EB7503767877}">
      <dgm:prSet phldrT="[Metin]" custT="1"/>
      <dgm:spPr/>
      <dgm:t>
        <a:bodyPr/>
        <a:lstStyle/>
        <a:p>
          <a:r>
            <a:rPr lang="tr-TR" sz="1400" dirty="0">
              <a:latin typeface="Maiandra GD" panose="020E0502030308020204" pitchFamily="34" charset="0"/>
              <a:cs typeface="Times New Roman" panose="02020603050405020304" pitchFamily="18" charset="0"/>
            </a:rPr>
            <a:t>Titrasyon Asitliği (Dal ve Karacabey, 2021)</a:t>
          </a:r>
        </a:p>
      </dgm:t>
    </dgm:pt>
    <dgm:pt modelId="{77968324-95A8-484C-8365-7087A3A02D06}" type="parTrans" cxnId="{5A0159AE-198C-45DA-9CA9-27ADBB6B92BF}">
      <dgm:prSet/>
      <dgm:spPr/>
      <dgm:t>
        <a:bodyPr/>
        <a:lstStyle/>
        <a:p>
          <a:endParaRPr lang="en-US">
            <a:latin typeface="Maiandra GD" panose="020E0502030308020204" pitchFamily="34" charset="0"/>
          </a:endParaRPr>
        </a:p>
      </dgm:t>
    </dgm:pt>
    <dgm:pt modelId="{B7860D94-47D2-4E75-BC0E-124806C8D93F}" type="sibTrans" cxnId="{5A0159AE-198C-45DA-9CA9-27ADBB6B92BF}">
      <dgm:prSet/>
      <dgm:spPr/>
      <dgm:t>
        <a:bodyPr/>
        <a:lstStyle/>
        <a:p>
          <a:endParaRPr lang="en-US">
            <a:latin typeface="Maiandra GD" panose="020E0502030308020204" pitchFamily="34" charset="0"/>
          </a:endParaRPr>
        </a:p>
      </dgm:t>
    </dgm:pt>
    <dgm:pt modelId="{929FFD40-DE46-43B9-9B46-37444071DA0E}">
      <dgm:prSet phldrT="[Metin]" custT="1"/>
      <dgm:spPr/>
      <dgm:t>
        <a:bodyPr/>
        <a:lstStyle/>
        <a:p>
          <a:r>
            <a:rPr lang="tr-TR" sz="1400" dirty="0">
              <a:latin typeface="Maiandra GD" panose="020E0502030308020204" pitchFamily="34" charset="0"/>
              <a:cs typeface="Times New Roman" panose="02020603050405020304" pitchFamily="18" charset="0"/>
            </a:rPr>
            <a:t>Toplam Fenolik Madde (</a:t>
          </a:r>
          <a:r>
            <a:rPr lang="en-GB" sz="1400" dirty="0">
              <a:latin typeface="Maiandra GD" panose="020E0502030308020204" pitchFamily="34" charset="0"/>
            </a:rPr>
            <a:t>Singh et al.</a:t>
          </a:r>
          <a:r>
            <a:rPr lang="tr-TR" sz="1400" dirty="0">
              <a:latin typeface="Maiandra GD" panose="020E0502030308020204" pitchFamily="34" charset="0"/>
            </a:rPr>
            <a:t>, 2021)</a:t>
          </a:r>
          <a:endParaRPr lang="tr-TR" sz="1400" dirty="0">
            <a:latin typeface="Maiandra GD" panose="020E0502030308020204" pitchFamily="34" charset="0"/>
            <a:cs typeface="Times New Roman" panose="02020603050405020304" pitchFamily="18" charset="0"/>
          </a:endParaRPr>
        </a:p>
      </dgm:t>
    </dgm:pt>
    <dgm:pt modelId="{7A7B0736-2305-4462-AB49-78447A212735}" type="parTrans" cxnId="{0DB87019-FD24-423F-A1DF-37966B6B8C46}">
      <dgm:prSet/>
      <dgm:spPr/>
      <dgm:t>
        <a:bodyPr/>
        <a:lstStyle/>
        <a:p>
          <a:endParaRPr lang="en-US">
            <a:latin typeface="Maiandra GD" panose="020E0502030308020204" pitchFamily="34" charset="0"/>
          </a:endParaRPr>
        </a:p>
      </dgm:t>
    </dgm:pt>
    <dgm:pt modelId="{C83A87E9-A8AE-45F5-AE79-2D62F8886281}" type="sibTrans" cxnId="{0DB87019-FD24-423F-A1DF-37966B6B8C46}">
      <dgm:prSet/>
      <dgm:spPr/>
      <dgm:t>
        <a:bodyPr/>
        <a:lstStyle/>
        <a:p>
          <a:endParaRPr lang="en-US">
            <a:latin typeface="Maiandra GD" panose="020E0502030308020204" pitchFamily="34" charset="0"/>
          </a:endParaRPr>
        </a:p>
      </dgm:t>
    </dgm:pt>
    <dgm:pt modelId="{28F8AF6F-B235-4CD0-861E-EB5D2F509466}">
      <dgm:prSet phldrT="[Metin]" custT="1"/>
      <dgm:spPr/>
      <dgm:t>
        <a:bodyPr/>
        <a:lstStyle/>
        <a:p>
          <a:r>
            <a:rPr lang="tr-TR" sz="1400" dirty="0">
              <a:latin typeface="Maiandra GD" panose="020E0502030308020204" pitchFamily="34" charset="0"/>
              <a:cs typeface="Times New Roman" panose="02020603050405020304" pitchFamily="18" charset="0"/>
            </a:rPr>
            <a:t>C Vitamini (Ötleş ve Nakilcioğlu Taş, 2020)</a:t>
          </a:r>
        </a:p>
      </dgm:t>
    </dgm:pt>
    <dgm:pt modelId="{D8F8FE6F-32B7-4F3D-83E2-31E81AF282F4}" type="parTrans" cxnId="{45C84948-A28C-42DB-B594-2A68FCB05655}">
      <dgm:prSet/>
      <dgm:spPr/>
      <dgm:t>
        <a:bodyPr/>
        <a:lstStyle/>
        <a:p>
          <a:endParaRPr lang="en-US">
            <a:latin typeface="Maiandra GD" panose="020E0502030308020204" pitchFamily="34" charset="0"/>
          </a:endParaRPr>
        </a:p>
      </dgm:t>
    </dgm:pt>
    <dgm:pt modelId="{88B63B18-76F0-4F59-B1FD-3747A64F4D8F}" type="sibTrans" cxnId="{45C84948-A28C-42DB-B594-2A68FCB05655}">
      <dgm:prSet/>
      <dgm:spPr/>
      <dgm:t>
        <a:bodyPr/>
        <a:lstStyle/>
        <a:p>
          <a:endParaRPr lang="en-US">
            <a:latin typeface="Maiandra GD" panose="020E0502030308020204" pitchFamily="34" charset="0"/>
          </a:endParaRPr>
        </a:p>
      </dgm:t>
    </dgm:pt>
    <dgm:pt modelId="{1E2C2C4C-90AD-40F6-9A3D-2DD2D2331DCF}">
      <dgm:prSet phldrT="[Metin]" custT="1"/>
      <dgm:spPr/>
      <dgm:t>
        <a:bodyPr/>
        <a:lstStyle/>
        <a:p>
          <a:r>
            <a:rPr lang="tr-TR" sz="1400" dirty="0">
              <a:latin typeface="Maiandra GD" panose="020E0502030308020204" pitchFamily="34" charset="0"/>
              <a:cs typeface="Times New Roman" panose="02020603050405020304" pitchFamily="18" charset="0"/>
            </a:rPr>
            <a:t>Renk (</a:t>
          </a:r>
          <a:r>
            <a:rPr lang="en-US" sz="1400" dirty="0">
              <a:latin typeface="Maiandra GD" panose="020E0502030308020204" pitchFamily="34" charset="0"/>
            </a:rPr>
            <a:t>Falah et al., 2025</a:t>
          </a:r>
          <a:r>
            <a:rPr lang="tr-TR" sz="1400" dirty="0">
              <a:latin typeface="Maiandra GD" panose="020E0502030308020204" pitchFamily="34" charset="0"/>
            </a:rPr>
            <a:t>)</a:t>
          </a:r>
          <a:endParaRPr lang="tr-TR" sz="1400" dirty="0">
            <a:latin typeface="Maiandra GD" panose="020E0502030308020204" pitchFamily="34" charset="0"/>
            <a:cs typeface="Times New Roman" panose="02020603050405020304" pitchFamily="18" charset="0"/>
          </a:endParaRPr>
        </a:p>
      </dgm:t>
    </dgm:pt>
    <dgm:pt modelId="{6605B0C7-895A-485A-9B6F-2ACAF1F017BC}" type="parTrans" cxnId="{DA343BF1-32A9-439B-B8F9-3337192B3808}">
      <dgm:prSet/>
      <dgm:spPr/>
      <dgm:t>
        <a:bodyPr/>
        <a:lstStyle/>
        <a:p>
          <a:endParaRPr lang="en-US">
            <a:latin typeface="Maiandra GD" panose="020E0502030308020204" pitchFamily="34" charset="0"/>
          </a:endParaRPr>
        </a:p>
      </dgm:t>
    </dgm:pt>
    <dgm:pt modelId="{A195C0FB-64CA-4EA3-85D0-EEF3CAC06744}" type="sibTrans" cxnId="{DA343BF1-32A9-439B-B8F9-3337192B3808}">
      <dgm:prSet/>
      <dgm:spPr/>
      <dgm:t>
        <a:bodyPr/>
        <a:lstStyle/>
        <a:p>
          <a:endParaRPr lang="en-US">
            <a:latin typeface="Maiandra GD" panose="020E0502030308020204" pitchFamily="34" charset="0"/>
          </a:endParaRPr>
        </a:p>
      </dgm:t>
    </dgm:pt>
    <dgm:pt modelId="{10E71765-3B67-4744-AB3B-70A57EFBAD8F}">
      <dgm:prSet phldrT="[Metin]"/>
      <dgm:spPr/>
      <dgm:t>
        <a:bodyPr/>
        <a:lstStyle/>
        <a:p>
          <a:r>
            <a:rPr lang="tr-TR" sz="1400" dirty="0">
              <a:latin typeface="Maiandra GD" panose="020E0502030308020204" pitchFamily="34" charset="0"/>
              <a:cs typeface="Times New Roman" panose="02020603050405020304" pitchFamily="18" charset="0"/>
            </a:rPr>
            <a:t>Titrasyon Asitliği (Dal ve Karacabey, 2021)</a:t>
          </a:r>
        </a:p>
      </dgm:t>
    </dgm:pt>
    <dgm:pt modelId="{E4EF6A70-6517-4A3E-8140-EEC7C5DF6E19}" type="parTrans" cxnId="{CD9CF513-2C2B-48A8-AA56-B25FC30E309C}">
      <dgm:prSet/>
      <dgm:spPr/>
      <dgm:t>
        <a:bodyPr/>
        <a:lstStyle/>
        <a:p>
          <a:endParaRPr lang="en-US">
            <a:latin typeface="Maiandra GD" panose="020E0502030308020204" pitchFamily="34" charset="0"/>
          </a:endParaRPr>
        </a:p>
      </dgm:t>
    </dgm:pt>
    <dgm:pt modelId="{8F2DD1E0-7C8E-4B53-95D9-08F6E9ED4185}" type="sibTrans" cxnId="{CD9CF513-2C2B-48A8-AA56-B25FC30E309C}">
      <dgm:prSet/>
      <dgm:spPr/>
      <dgm:t>
        <a:bodyPr/>
        <a:lstStyle/>
        <a:p>
          <a:endParaRPr lang="en-US">
            <a:latin typeface="Maiandra GD" panose="020E0502030308020204" pitchFamily="34" charset="0"/>
          </a:endParaRPr>
        </a:p>
      </dgm:t>
    </dgm:pt>
    <dgm:pt modelId="{46A29526-D149-4F6E-B988-A4E5DCC92360}" type="pres">
      <dgm:prSet presAssocID="{DF625621-11F3-4721-A669-D1C0710E3B1A}" presName="linear" presStyleCnt="0">
        <dgm:presLayoutVars>
          <dgm:animLvl val="lvl"/>
          <dgm:resizeHandles val="exact"/>
        </dgm:presLayoutVars>
      </dgm:prSet>
      <dgm:spPr/>
    </dgm:pt>
    <dgm:pt modelId="{80648DA3-93DD-4F66-8E46-61F31AAB38DA}" type="pres">
      <dgm:prSet presAssocID="{D9B64B75-7550-4F01-97A5-67457D57E782}" presName="parentText" presStyleLbl="node1" presStyleIdx="0" presStyleCnt="3">
        <dgm:presLayoutVars>
          <dgm:chMax val="0"/>
          <dgm:bulletEnabled val="1"/>
        </dgm:presLayoutVars>
      </dgm:prSet>
      <dgm:spPr/>
    </dgm:pt>
    <dgm:pt modelId="{ED5A4507-0A3D-43B6-8FBD-D88563CDBE14}" type="pres">
      <dgm:prSet presAssocID="{D9B64B75-7550-4F01-97A5-67457D57E782}" presName="childText" presStyleLbl="revTx" presStyleIdx="0" presStyleCnt="3">
        <dgm:presLayoutVars>
          <dgm:bulletEnabled val="1"/>
        </dgm:presLayoutVars>
      </dgm:prSet>
      <dgm:spPr/>
    </dgm:pt>
    <dgm:pt modelId="{C467780E-9E84-4082-93DE-6F6406DE7D0F}" type="pres">
      <dgm:prSet presAssocID="{803441C6-87F4-4E26-BF9D-D1FC18E161CA}" presName="parentText" presStyleLbl="node1" presStyleIdx="1" presStyleCnt="3" custLinFactNeighborX="-727" custLinFactNeighborY="3290">
        <dgm:presLayoutVars>
          <dgm:chMax val="0"/>
          <dgm:bulletEnabled val="1"/>
        </dgm:presLayoutVars>
      </dgm:prSet>
      <dgm:spPr/>
    </dgm:pt>
    <dgm:pt modelId="{F37D5644-9EAE-4420-8043-04FDD533D19E}" type="pres">
      <dgm:prSet presAssocID="{803441C6-87F4-4E26-BF9D-D1FC18E161CA}" presName="childText" presStyleLbl="revTx" presStyleIdx="1" presStyleCnt="3">
        <dgm:presLayoutVars>
          <dgm:bulletEnabled val="1"/>
        </dgm:presLayoutVars>
      </dgm:prSet>
      <dgm:spPr/>
    </dgm:pt>
    <dgm:pt modelId="{E7F46B81-6523-43E4-82DD-C4B000BC63E0}" type="pres">
      <dgm:prSet presAssocID="{A4D93D38-2772-4AE8-AB3D-CF54391A34BC}" presName="parentText" presStyleLbl="node1" presStyleIdx="2" presStyleCnt="3" custLinFactNeighborY="-1293">
        <dgm:presLayoutVars>
          <dgm:chMax val="0"/>
          <dgm:bulletEnabled val="1"/>
        </dgm:presLayoutVars>
      </dgm:prSet>
      <dgm:spPr/>
    </dgm:pt>
    <dgm:pt modelId="{1B602F24-FBF1-4D13-8C89-7E2C33EBA473}" type="pres">
      <dgm:prSet presAssocID="{A4D93D38-2772-4AE8-AB3D-CF54391A34BC}" presName="childText" presStyleLbl="revTx" presStyleIdx="2" presStyleCnt="3">
        <dgm:presLayoutVars>
          <dgm:bulletEnabled val="1"/>
        </dgm:presLayoutVars>
      </dgm:prSet>
      <dgm:spPr/>
    </dgm:pt>
  </dgm:ptLst>
  <dgm:cxnLst>
    <dgm:cxn modelId="{3E4AFF02-E393-4C80-8993-5733CF620019}" type="presOf" srcId="{1E2C2C4C-90AD-40F6-9A3D-2DD2D2331DCF}" destId="{ED5A4507-0A3D-43B6-8FBD-D88563CDBE14}" srcOrd="0" destOrd="5" presId="urn:microsoft.com/office/officeart/2005/8/layout/vList2"/>
    <dgm:cxn modelId="{F12BD90B-A372-4FA4-B013-C7F4A7EABFE3}" type="presOf" srcId="{82CD5F97-41E1-4CE3-BEBB-9DF205A4A08E}" destId="{1B602F24-FBF1-4D13-8C89-7E2C33EBA473}" srcOrd="0" destOrd="4" presId="urn:microsoft.com/office/officeart/2005/8/layout/vList2"/>
    <dgm:cxn modelId="{CD9CF513-2C2B-48A8-AA56-B25FC30E309C}" srcId="{A4D93D38-2772-4AE8-AB3D-CF54391A34BC}" destId="{10E71765-3B67-4744-AB3B-70A57EFBAD8F}" srcOrd="2" destOrd="0" parTransId="{E4EF6A70-6517-4A3E-8140-EEC7C5DF6E19}" sibTransId="{8F2DD1E0-7C8E-4B53-95D9-08F6E9ED4185}"/>
    <dgm:cxn modelId="{9FFC5416-C010-4008-A55A-AAA4CE3F398D}" type="presOf" srcId="{479EF59B-8724-43D4-9DF6-50D361FC1BD2}" destId="{1B602F24-FBF1-4D13-8C89-7E2C33EBA473}" srcOrd="0" destOrd="3" presId="urn:microsoft.com/office/officeart/2005/8/layout/vList2"/>
    <dgm:cxn modelId="{0DB87019-FD24-423F-A1DF-37966B6B8C46}" srcId="{D9B64B75-7550-4F01-97A5-67457D57E782}" destId="{929FFD40-DE46-43B9-9B46-37444071DA0E}" srcOrd="3" destOrd="0" parTransId="{7A7B0736-2305-4462-AB49-78447A212735}" sibTransId="{C83A87E9-A8AE-45F5-AE79-2D62F8886281}"/>
    <dgm:cxn modelId="{B0077D36-036E-4145-815D-8D31656E86F3}" srcId="{A4D93D38-2772-4AE8-AB3D-CF54391A34BC}" destId="{3108DBB7-F7F7-45A0-940F-36A1FF167F06}" srcOrd="0" destOrd="0" parTransId="{7A1E0320-5471-48D0-B720-CB9C6A0708DC}" sibTransId="{9F7BB7F8-5B65-4AB0-ACC0-FE2E02E891A9}"/>
    <dgm:cxn modelId="{0650363E-45B9-483A-A259-757B472F3047}" srcId="{A4D93D38-2772-4AE8-AB3D-CF54391A34BC}" destId="{D526A210-AB17-4F71-835C-CECAAA89E3C5}" srcOrd="5" destOrd="0" parTransId="{1ED6A59F-CE0C-4723-BD80-3AFD3D9099BE}" sibTransId="{AA5CB308-AEA9-4354-AEC3-4E1FAFBC673B}"/>
    <dgm:cxn modelId="{DCFD8945-B4CA-4592-8B42-9B8DC2CC0B22}" type="presOf" srcId="{D526A210-AB17-4F71-835C-CECAAA89E3C5}" destId="{1B602F24-FBF1-4D13-8C89-7E2C33EBA473}" srcOrd="0" destOrd="5" presId="urn:microsoft.com/office/officeart/2005/8/layout/vList2"/>
    <dgm:cxn modelId="{45C84948-A28C-42DB-B594-2A68FCB05655}" srcId="{D9B64B75-7550-4F01-97A5-67457D57E782}" destId="{28F8AF6F-B235-4CD0-861E-EB5D2F509466}" srcOrd="4" destOrd="0" parTransId="{D8F8FE6F-32B7-4F3D-83E2-31E81AF282F4}" sibTransId="{88B63B18-76F0-4F59-B1FD-3747A64F4D8F}"/>
    <dgm:cxn modelId="{598CD949-91E6-4A11-A29A-E1C38C1E55A3}" srcId="{D9B64B75-7550-4F01-97A5-67457D57E782}" destId="{56F5B96D-6B67-4133-A90B-01119CA6C3AE}" srcOrd="1" destOrd="0" parTransId="{BAB81107-703A-41D9-B539-E219DA959AE3}" sibTransId="{82B8E180-0BDB-43FF-BC85-59AC957EA036}"/>
    <dgm:cxn modelId="{BA41624A-B9B1-4E6A-B128-93F70DA619E4}" srcId="{DF625621-11F3-4721-A669-D1C0710E3B1A}" destId="{D9B64B75-7550-4F01-97A5-67457D57E782}" srcOrd="0" destOrd="0" parTransId="{845EB903-524D-45A6-BE47-E3C27213BF5A}" sibTransId="{82E51ABD-D66E-4770-9C04-58C8DB9265A4}"/>
    <dgm:cxn modelId="{A81E864D-6D48-40C8-9DEC-BB02F97E68E1}" type="presOf" srcId="{32E9CFDC-35F7-4DE6-B9C9-A75163BA7491}" destId="{1B602F24-FBF1-4D13-8C89-7E2C33EBA473}" srcOrd="0" destOrd="1" presId="urn:microsoft.com/office/officeart/2005/8/layout/vList2"/>
    <dgm:cxn modelId="{FB961853-E96B-4FAB-AE13-7374C5724EBA}" type="presOf" srcId="{A688B00E-023A-4B76-914C-CD4FD7544C62}" destId="{ED5A4507-0A3D-43B6-8FBD-D88563CDBE14}" srcOrd="0" destOrd="0" presId="urn:microsoft.com/office/officeart/2005/8/layout/vList2"/>
    <dgm:cxn modelId="{20F6D076-0A28-4F7F-A7F4-661AC3A1EDC4}" type="presOf" srcId="{3108DBB7-F7F7-45A0-940F-36A1FF167F06}" destId="{1B602F24-FBF1-4D13-8C89-7E2C33EBA473}" srcOrd="0" destOrd="0" presId="urn:microsoft.com/office/officeart/2005/8/layout/vList2"/>
    <dgm:cxn modelId="{8FB2B380-A624-40EA-8259-1DE276DFE83F}" srcId="{803441C6-87F4-4E26-BF9D-D1FC18E161CA}" destId="{400CDE77-6FAD-4D2F-B33C-3E50A5E5BE91}" srcOrd="0" destOrd="0" parTransId="{1F2BA17C-4799-41DE-B7B3-3D7193CE76D1}" sibTransId="{21EA9FE8-8883-4768-9E9E-1548F1166415}"/>
    <dgm:cxn modelId="{3D62C88A-63EF-47BC-9131-50DB547F1DB1}" type="presOf" srcId="{D9B64B75-7550-4F01-97A5-67457D57E782}" destId="{80648DA3-93DD-4F66-8E46-61F31AAB38DA}" srcOrd="0" destOrd="0" presId="urn:microsoft.com/office/officeart/2005/8/layout/vList2"/>
    <dgm:cxn modelId="{2824229E-BB4B-4BE4-9216-BC6AE9315626}" srcId="{D9B64B75-7550-4F01-97A5-67457D57E782}" destId="{A688B00E-023A-4B76-914C-CD4FD7544C62}" srcOrd="0" destOrd="0" parTransId="{9DF039A6-88CC-4444-BB87-D9D082672480}" sibTransId="{1ACFC319-0BC4-4781-96D8-AEBBF8D7B625}"/>
    <dgm:cxn modelId="{77872BA4-49CB-4115-8DED-8EA086471227}" type="presOf" srcId="{DF625621-11F3-4721-A669-D1C0710E3B1A}" destId="{46A29526-D149-4F6E-B988-A4E5DCC92360}" srcOrd="0" destOrd="0" presId="urn:microsoft.com/office/officeart/2005/8/layout/vList2"/>
    <dgm:cxn modelId="{5A0159AE-198C-45DA-9CA9-27ADBB6B92BF}" srcId="{D9B64B75-7550-4F01-97A5-67457D57E782}" destId="{E7FFB766-3EA3-4573-AF15-EB7503767877}" srcOrd="2" destOrd="0" parTransId="{77968324-95A8-484C-8365-7087A3A02D06}" sibTransId="{B7860D94-47D2-4E75-BC0E-124806C8D93F}"/>
    <dgm:cxn modelId="{B57A62B1-48B0-4E87-B016-CA074D73CF78}" type="presOf" srcId="{803441C6-87F4-4E26-BF9D-D1FC18E161CA}" destId="{C467780E-9E84-4082-93DE-6F6406DE7D0F}" srcOrd="0" destOrd="0" presId="urn:microsoft.com/office/officeart/2005/8/layout/vList2"/>
    <dgm:cxn modelId="{0731A5B5-E26C-4885-8BE4-04F3D90DAABB}" type="presOf" srcId="{400CDE77-6FAD-4D2F-B33C-3E50A5E5BE91}" destId="{F37D5644-9EAE-4420-8043-04FDD533D19E}" srcOrd="0" destOrd="0" presId="urn:microsoft.com/office/officeart/2005/8/layout/vList2"/>
    <dgm:cxn modelId="{604147B8-7955-4AF2-8152-BC8074C4560B}" type="presOf" srcId="{A4D93D38-2772-4AE8-AB3D-CF54391A34BC}" destId="{E7F46B81-6523-43E4-82DD-C4B000BC63E0}" srcOrd="0" destOrd="0" presId="urn:microsoft.com/office/officeart/2005/8/layout/vList2"/>
    <dgm:cxn modelId="{A08962CF-72E0-4E82-9EDC-83A305F5C16D}" type="presOf" srcId="{929FFD40-DE46-43B9-9B46-37444071DA0E}" destId="{ED5A4507-0A3D-43B6-8FBD-D88563CDBE14}" srcOrd="0" destOrd="3" presId="urn:microsoft.com/office/officeart/2005/8/layout/vList2"/>
    <dgm:cxn modelId="{AED652D5-7F60-42A6-B795-F7B70138915B}" srcId="{A4D93D38-2772-4AE8-AB3D-CF54391A34BC}" destId="{82CD5F97-41E1-4CE3-BEBB-9DF205A4A08E}" srcOrd="4" destOrd="0" parTransId="{E65CE35C-10B3-485A-8A2B-796B6D5925B4}" sibTransId="{4679A587-122F-4D99-98A1-85D8CB646F62}"/>
    <dgm:cxn modelId="{712AACD5-0E0F-45E8-8E1F-DF2FCB7A6C9D}" srcId="{DF625621-11F3-4721-A669-D1C0710E3B1A}" destId="{A4D93D38-2772-4AE8-AB3D-CF54391A34BC}" srcOrd="2" destOrd="0" parTransId="{CB7F9426-D917-4B8A-A068-39F706BAB81C}" sibTransId="{01308C92-EA01-40FB-BCCF-2ED68B423064}"/>
    <dgm:cxn modelId="{3307F9DD-D76C-4FB9-8776-09787253C66B}" type="presOf" srcId="{10E71765-3B67-4744-AB3B-70A57EFBAD8F}" destId="{1B602F24-FBF1-4D13-8C89-7E2C33EBA473}" srcOrd="0" destOrd="2" presId="urn:microsoft.com/office/officeart/2005/8/layout/vList2"/>
    <dgm:cxn modelId="{516F42DE-1796-47C1-BF7F-FFA764E426EE}" srcId="{A4D93D38-2772-4AE8-AB3D-CF54391A34BC}" destId="{479EF59B-8724-43D4-9DF6-50D361FC1BD2}" srcOrd="3" destOrd="0" parTransId="{8F20E427-2926-4419-9F6D-171DAD44F64C}" sibTransId="{86D3D299-CCB7-43D9-AE2F-4259CE2B8F22}"/>
    <dgm:cxn modelId="{BCE5EFE7-D81F-4979-8784-C31B3028E01D}" type="presOf" srcId="{28F8AF6F-B235-4CD0-861E-EB5D2F509466}" destId="{ED5A4507-0A3D-43B6-8FBD-D88563CDBE14}" srcOrd="0" destOrd="4" presId="urn:microsoft.com/office/officeart/2005/8/layout/vList2"/>
    <dgm:cxn modelId="{E84C6FEC-D349-4482-A474-5843BC1D376D}" srcId="{DF625621-11F3-4721-A669-D1C0710E3B1A}" destId="{803441C6-87F4-4E26-BF9D-D1FC18E161CA}" srcOrd="1" destOrd="0" parTransId="{B29C4181-EADA-47BC-95F1-927B2F728549}" sibTransId="{546492EF-20E1-4B92-8BB6-CF328467C46A}"/>
    <dgm:cxn modelId="{DA343BF1-32A9-439B-B8F9-3337192B3808}" srcId="{D9B64B75-7550-4F01-97A5-67457D57E782}" destId="{1E2C2C4C-90AD-40F6-9A3D-2DD2D2331DCF}" srcOrd="5" destOrd="0" parTransId="{6605B0C7-895A-485A-9B6F-2ACAF1F017BC}" sibTransId="{A195C0FB-64CA-4EA3-85D0-EEF3CAC06744}"/>
    <dgm:cxn modelId="{1BB86CF3-DC3F-432B-B101-5BCF82FF7802}" type="presOf" srcId="{E7FFB766-3EA3-4573-AF15-EB7503767877}" destId="{ED5A4507-0A3D-43B6-8FBD-D88563CDBE14}" srcOrd="0" destOrd="2" presId="urn:microsoft.com/office/officeart/2005/8/layout/vList2"/>
    <dgm:cxn modelId="{29AB48F5-7BE1-464E-85B7-389C5EAFD525}" type="presOf" srcId="{56F5B96D-6B67-4133-A90B-01119CA6C3AE}" destId="{ED5A4507-0A3D-43B6-8FBD-D88563CDBE14}" srcOrd="0" destOrd="1" presId="urn:microsoft.com/office/officeart/2005/8/layout/vList2"/>
    <dgm:cxn modelId="{20A1A0FA-0C3B-42A4-BCC1-194F8A3D6E2D}" srcId="{A4D93D38-2772-4AE8-AB3D-CF54391A34BC}" destId="{32E9CFDC-35F7-4DE6-B9C9-A75163BA7491}" srcOrd="1" destOrd="0" parTransId="{644CC145-0D6F-4447-B0FE-5314EBA15CFF}" sibTransId="{621B018A-65B0-4C87-BBE5-948B5C0CD8DC}"/>
    <dgm:cxn modelId="{8584B1D0-960A-403C-B342-1753EA4E0BC7}" type="presParOf" srcId="{46A29526-D149-4F6E-B988-A4E5DCC92360}" destId="{80648DA3-93DD-4F66-8E46-61F31AAB38DA}" srcOrd="0" destOrd="0" presId="urn:microsoft.com/office/officeart/2005/8/layout/vList2"/>
    <dgm:cxn modelId="{A21A76E9-981A-483C-AA25-E9BEFE62697F}" type="presParOf" srcId="{46A29526-D149-4F6E-B988-A4E5DCC92360}" destId="{ED5A4507-0A3D-43B6-8FBD-D88563CDBE14}" srcOrd="1" destOrd="0" presId="urn:microsoft.com/office/officeart/2005/8/layout/vList2"/>
    <dgm:cxn modelId="{2DCF0CD4-E2C7-4AD1-B125-574C2A8ED908}" type="presParOf" srcId="{46A29526-D149-4F6E-B988-A4E5DCC92360}" destId="{C467780E-9E84-4082-93DE-6F6406DE7D0F}" srcOrd="2" destOrd="0" presId="urn:microsoft.com/office/officeart/2005/8/layout/vList2"/>
    <dgm:cxn modelId="{3541E256-1DEB-41C6-8BDD-AAD041A28B27}" type="presParOf" srcId="{46A29526-D149-4F6E-B988-A4E5DCC92360}" destId="{F37D5644-9EAE-4420-8043-04FDD533D19E}" srcOrd="3" destOrd="0" presId="urn:microsoft.com/office/officeart/2005/8/layout/vList2"/>
    <dgm:cxn modelId="{717F0E90-08EB-48F5-801F-7221FE861E55}" type="presParOf" srcId="{46A29526-D149-4F6E-B988-A4E5DCC92360}" destId="{E7F46B81-6523-43E4-82DD-C4B000BC63E0}" srcOrd="4" destOrd="0" presId="urn:microsoft.com/office/officeart/2005/8/layout/vList2"/>
    <dgm:cxn modelId="{5BDBF211-5DED-403E-AC70-2F37A10061D5}" type="presParOf" srcId="{46A29526-D149-4F6E-B988-A4E5DCC92360}" destId="{1B602F24-FBF1-4D13-8C89-7E2C33EBA473}" srcOrd="5"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67E53A-C747-4263-8A1B-F12A207F17DC}">
      <dsp:nvSpPr>
        <dsp:cNvPr id="0" name=""/>
        <dsp:cNvSpPr/>
      </dsp:nvSpPr>
      <dsp:spPr>
        <a:xfrm>
          <a:off x="0" y="3934096"/>
          <a:ext cx="4297334" cy="430506"/>
        </a:xfrm>
        <a:prstGeom prst="rect">
          <a:avLst/>
        </a:prstGeom>
        <a:blipFill rotWithShape="1">
          <a:blip xmlns:r="http://schemas.openxmlformats.org/officeDocument/2006/relationships" r:embed="rId1">
            <a:duotone>
              <a:schemeClr val="accent4">
                <a:shade val="50000"/>
                <a:hueOff val="0"/>
                <a:satOff val="0"/>
                <a:lumOff val="0"/>
                <a:alphaOff val="0"/>
                <a:shade val="30000"/>
                <a:satMod val="115000"/>
              </a:schemeClr>
              <a:schemeClr val="accent4">
                <a:shade val="50000"/>
                <a:hueOff val="0"/>
                <a:satOff val="0"/>
                <a:lumOff val="0"/>
                <a:alphaOff val="0"/>
                <a:tint val="34000"/>
              </a:schemeClr>
            </a:duotone>
          </a:blip>
          <a:tile tx="0" ty="0" sx="60000" sy="59000" flip="none" algn="b"/>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tr-TR" sz="1500" b="1" kern="1200" dirty="0">
              <a:latin typeface="Maiandra GD" panose="020E0502030308020204" pitchFamily="34" charset="0"/>
              <a:cs typeface="Times New Roman" panose="02020603050405020304" pitchFamily="18" charset="0"/>
            </a:rPr>
            <a:t>Sonuçların Değerlendirilmesi</a:t>
          </a:r>
          <a:endParaRPr lang="en-US" sz="1500" b="1" kern="1200" dirty="0">
            <a:latin typeface="Maiandra GD" panose="020E0502030308020204" pitchFamily="34" charset="0"/>
            <a:cs typeface="Times New Roman" panose="02020603050405020304" pitchFamily="18" charset="0"/>
          </a:endParaRPr>
        </a:p>
      </dsp:txBody>
      <dsp:txXfrm>
        <a:off x="0" y="3934096"/>
        <a:ext cx="4297334" cy="430506"/>
      </dsp:txXfrm>
    </dsp:sp>
    <dsp:sp modelId="{94445B22-709B-4430-BAB1-3B92E2E68887}">
      <dsp:nvSpPr>
        <dsp:cNvPr id="0" name=""/>
        <dsp:cNvSpPr/>
      </dsp:nvSpPr>
      <dsp:spPr>
        <a:xfrm rot="10800000">
          <a:off x="0" y="3278436"/>
          <a:ext cx="4297334" cy="662118"/>
        </a:xfrm>
        <a:prstGeom prst="upArrowCallout">
          <a:avLst/>
        </a:prstGeom>
        <a:blipFill rotWithShape="1">
          <a:blip xmlns:r="http://schemas.openxmlformats.org/officeDocument/2006/relationships" r:embed="rId1">
            <a:duotone>
              <a:schemeClr val="accent4">
                <a:shade val="50000"/>
                <a:hueOff val="-59838"/>
                <a:satOff val="-1811"/>
                <a:lumOff val="11889"/>
                <a:alphaOff val="0"/>
                <a:shade val="30000"/>
                <a:satMod val="115000"/>
              </a:schemeClr>
              <a:schemeClr val="accent4">
                <a:shade val="50000"/>
                <a:hueOff val="-59838"/>
                <a:satOff val="-1811"/>
                <a:lumOff val="11889"/>
                <a:alphaOff val="0"/>
                <a:tint val="34000"/>
              </a:schemeClr>
            </a:duotone>
          </a:blip>
          <a:tile tx="0" ty="0" sx="60000" sy="59000" flip="none" algn="b"/>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tr-TR" sz="1500" b="1" kern="1200" dirty="0">
              <a:latin typeface="Maiandra GD" panose="020E0502030308020204" pitchFamily="34" charset="0"/>
              <a:cs typeface="Times New Roman" panose="02020603050405020304" pitchFamily="18" charset="0"/>
            </a:rPr>
            <a:t>İstatistiksel Analiz</a:t>
          </a:r>
          <a:endParaRPr lang="en-US" sz="1500" b="1" kern="1200" dirty="0">
            <a:latin typeface="Maiandra GD" panose="020E0502030308020204" pitchFamily="34" charset="0"/>
            <a:cs typeface="Times New Roman" panose="02020603050405020304" pitchFamily="18" charset="0"/>
          </a:endParaRPr>
        </a:p>
      </dsp:txBody>
      <dsp:txXfrm rot="10800000">
        <a:off x="0" y="3278436"/>
        <a:ext cx="4297334" cy="430224"/>
      </dsp:txXfrm>
    </dsp:sp>
    <dsp:sp modelId="{8964C94F-0CFE-4010-A1CD-CC69C37795BD}">
      <dsp:nvSpPr>
        <dsp:cNvPr id="0" name=""/>
        <dsp:cNvSpPr/>
      </dsp:nvSpPr>
      <dsp:spPr>
        <a:xfrm rot="10800000">
          <a:off x="0" y="2622775"/>
          <a:ext cx="4297334" cy="662118"/>
        </a:xfrm>
        <a:prstGeom prst="upArrowCallout">
          <a:avLst/>
        </a:prstGeom>
        <a:blipFill rotWithShape="1">
          <a:blip xmlns:r="http://schemas.openxmlformats.org/officeDocument/2006/relationships" r:embed="rId1">
            <a:duotone>
              <a:schemeClr val="accent4">
                <a:shade val="50000"/>
                <a:hueOff val="-119677"/>
                <a:satOff val="-3621"/>
                <a:lumOff val="23778"/>
                <a:alphaOff val="0"/>
                <a:shade val="30000"/>
                <a:satMod val="115000"/>
              </a:schemeClr>
              <a:schemeClr val="accent4">
                <a:shade val="50000"/>
                <a:hueOff val="-119677"/>
                <a:satOff val="-3621"/>
                <a:lumOff val="23778"/>
                <a:alphaOff val="0"/>
                <a:tint val="34000"/>
              </a:schemeClr>
            </a:duotone>
          </a:blip>
          <a:tile tx="0" ty="0" sx="60000" sy="59000" flip="none" algn="b"/>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tr-TR" sz="1500" b="1" kern="1200" dirty="0">
              <a:latin typeface="Maiandra GD" panose="020E0502030308020204" pitchFamily="34" charset="0"/>
              <a:cs typeface="Times New Roman" panose="02020603050405020304" pitchFamily="18" charset="0"/>
            </a:rPr>
            <a:t>Toz Analizlerinin Gerçekleştirilmesi</a:t>
          </a:r>
          <a:endParaRPr lang="en-US" sz="1500" b="1" kern="1200" dirty="0">
            <a:latin typeface="Maiandra GD" panose="020E0502030308020204" pitchFamily="34" charset="0"/>
            <a:cs typeface="Times New Roman" panose="02020603050405020304" pitchFamily="18" charset="0"/>
          </a:endParaRPr>
        </a:p>
      </dsp:txBody>
      <dsp:txXfrm rot="10800000">
        <a:off x="0" y="2622775"/>
        <a:ext cx="4297334" cy="430224"/>
      </dsp:txXfrm>
    </dsp:sp>
    <dsp:sp modelId="{514CB219-F303-4C5F-858B-0C8187AEAB7A}">
      <dsp:nvSpPr>
        <dsp:cNvPr id="0" name=""/>
        <dsp:cNvSpPr/>
      </dsp:nvSpPr>
      <dsp:spPr>
        <a:xfrm rot="10800000">
          <a:off x="0" y="1967114"/>
          <a:ext cx="4297334" cy="662118"/>
        </a:xfrm>
        <a:prstGeom prst="upArrowCallout">
          <a:avLst/>
        </a:prstGeom>
        <a:blipFill rotWithShape="1">
          <a:blip xmlns:r="http://schemas.openxmlformats.org/officeDocument/2006/relationships" r:embed="rId1">
            <a:duotone>
              <a:schemeClr val="accent4">
                <a:shade val="50000"/>
                <a:hueOff val="-179515"/>
                <a:satOff val="-5432"/>
                <a:lumOff val="35667"/>
                <a:alphaOff val="0"/>
                <a:shade val="30000"/>
                <a:satMod val="115000"/>
              </a:schemeClr>
              <a:schemeClr val="accent4">
                <a:shade val="50000"/>
                <a:hueOff val="-179515"/>
                <a:satOff val="-5432"/>
                <a:lumOff val="35667"/>
                <a:alphaOff val="0"/>
                <a:tint val="34000"/>
              </a:schemeClr>
            </a:duotone>
          </a:blip>
          <a:tile tx="0" ty="0" sx="60000" sy="59000" flip="none" algn="b"/>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tr-TR" sz="1500" b="1" kern="1200" dirty="0">
              <a:latin typeface="Maiandra GD" panose="020E0502030308020204" pitchFamily="34" charset="0"/>
              <a:cs typeface="Times New Roman" panose="02020603050405020304" pitchFamily="18" charset="0"/>
            </a:rPr>
            <a:t>Tozların Kazınması</a:t>
          </a:r>
        </a:p>
      </dsp:txBody>
      <dsp:txXfrm rot="10800000">
        <a:off x="0" y="1967114"/>
        <a:ext cx="4297334" cy="430224"/>
      </dsp:txXfrm>
    </dsp:sp>
    <dsp:sp modelId="{A9F30122-8548-4101-8E51-9D78644C86C6}">
      <dsp:nvSpPr>
        <dsp:cNvPr id="0" name=""/>
        <dsp:cNvSpPr/>
      </dsp:nvSpPr>
      <dsp:spPr>
        <a:xfrm rot="10800000">
          <a:off x="0" y="1311453"/>
          <a:ext cx="4297334" cy="662118"/>
        </a:xfrm>
        <a:prstGeom prst="upArrowCallout">
          <a:avLst/>
        </a:prstGeom>
        <a:blipFill rotWithShape="1">
          <a:blip xmlns:r="http://schemas.openxmlformats.org/officeDocument/2006/relationships" r:embed="rId1">
            <a:duotone>
              <a:schemeClr val="accent4">
                <a:shade val="50000"/>
                <a:hueOff val="-179515"/>
                <a:satOff val="-5432"/>
                <a:lumOff val="35667"/>
                <a:alphaOff val="0"/>
                <a:shade val="30000"/>
                <a:satMod val="115000"/>
              </a:schemeClr>
              <a:schemeClr val="accent4">
                <a:shade val="50000"/>
                <a:hueOff val="-179515"/>
                <a:satOff val="-5432"/>
                <a:lumOff val="35667"/>
                <a:alphaOff val="0"/>
                <a:tint val="34000"/>
              </a:schemeClr>
            </a:duotone>
          </a:blip>
          <a:tile tx="0" ty="0" sx="60000" sy="59000" flip="none" algn="b"/>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tr-TR" sz="1500" b="1" kern="1200" dirty="0">
              <a:latin typeface="Maiandra GD" panose="020E0502030308020204" pitchFamily="34" charset="0"/>
              <a:cs typeface="Times New Roman" panose="02020603050405020304" pitchFamily="18" charset="0"/>
            </a:rPr>
            <a:t>Dondurarak Kurutma</a:t>
          </a:r>
        </a:p>
      </dsp:txBody>
      <dsp:txXfrm rot="10800000">
        <a:off x="0" y="1311453"/>
        <a:ext cx="4297334" cy="430224"/>
      </dsp:txXfrm>
    </dsp:sp>
    <dsp:sp modelId="{56609F1E-971C-4FFB-BF17-4AE914652DF7}">
      <dsp:nvSpPr>
        <dsp:cNvPr id="0" name=""/>
        <dsp:cNvSpPr/>
      </dsp:nvSpPr>
      <dsp:spPr>
        <a:xfrm rot="10800000">
          <a:off x="0" y="655792"/>
          <a:ext cx="4297334" cy="662118"/>
        </a:xfrm>
        <a:prstGeom prst="upArrowCallout">
          <a:avLst/>
        </a:prstGeom>
        <a:blipFill rotWithShape="1">
          <a:blip xmlns:r="http://schemas.openxmlformats.org/officeDocument/2006/relationships" r:embed="rId1">
            <a:duotone>
              <a:schemeClr val="accent4">
                <a:shade val="50000"/>
                <a:hueOff val="-119677"/>
                <a:satOff val="-3621"/>
                <a:lumOff val="23778"/>
                <a:alphaOff val="0"/>
                <a:shade val="30000"/>
                <a:satMod val="115000"/>
              </a:schemeClr>
              <a:schemeClr val="accent4">
                <a:shade val="50000"/>
                <a:hueOff val="-119677"/>
                <a:satOff val="-3621"/>
                <a:lumOff val="23778"/>
                <a:alphaOff val="0"/>
                <a:tint val="34000"/>
              </a:schemeClr>
            </a:duotone>
          </a:blip>
          <a:tile tx="0" ty="0" sx="60000" sy="59000" flip="none" algn="b"/>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tr-TR" sz="1500" b="1" kern="1200" dirty="0">
              <a:latin typeface="Maiandra GD" panose="020E0502030308020204" pitchFamily="34" charset="0"/>
              <a:cs typeface="Times New Roman" panose="02020603050405020304" pitchFamily="18" charset="0"/>
            </a:rPr>
            <a:t>Petrilere Yayma (2mm)</a:t>
          </a:r>
        </a:p>
      </dsp:txBody>
      <dsp:txXfrm rot="10800000">
        <a:off x="0" y="655792"/>
        <a:ext cx="4297334" cy="430224"/>
      </dsp:txXfrm>
    </dsp:sp>
    <dsp:sp modelId="{78D22624-DE6A-49A7-99E1-2678FBB3053B}">
      <dsp:nvSpPr>
        <dsp:cNvPr id="0" name=""/>
        <dsp:cNvSpPr/>
      </dsp:nvSpPr>
      <dsp:spPr>
        <a:xfrm rot="10800000">
          <a:off x="0" y="0"/>
          <a:ext cx="4297334" cy="662118"/>
        </a:xfrm>
        <a:prstGeom prst="upArrowCallout">
          <a:avLst/>
        </a:prstGeom>
        <a:blipFill rotWithShape="1">
          <a:blip xmlns:r="http://schemas.openxmlformats.org/officeDocument/2006/relationships" r:embed="rId1">
            <a:duotone>
              <a:schemeClr val="accent4">
                <a:shade val="50000"/>
                <a:hueOff val="-59838"/>
                <a:satOff val="-1811"/>
                <a:lumOff val="11889"/>
                <a:alphaOff val="0"/>
                <a:shade val="30000"/>
                <a:satMod val="115000"/>
              </a:schemeClr>
              <a:schemeClr val="accent4">
                <a:shade val="50000"/>
                <a:hueOff val="-59838"/>
                <a:satOff val="-1811"/>
                <a:lumOff val="11889"/>
                <a:alphaOff val="0"/>
                <a:tint val="34000"/>
              </a:schemeClr>
            </a:duotone>
          </a:blip>
          <a:tile tx="0" ty="0" sx="60000" sy="59000" flip="none" algn="b"/>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tr-TR" sz="1500" b="1" kern="1200" dirty="0">
              <a:latin typeface="Maiandra GD" panose="020E0502030308020204" pitchFamily="34" charset="0"/>
              <a:cs typeface="Times New Roman" panose="02020603050405020304" pitchFamily="18" charset="0"/>
            </a:rPr>
            <a:t>Gilaburu Suyu</a:t>
          </a:r>
        </a:p>
      </dsp:txBody>
      <dsp:txXfrm rot="10800000">
        <a:off x="0" y="0"/>
        <a:ext cx="4297334" cy="4302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648DA3-93DD-4F66-8E46-61F31AAB38DA}">
      <dsp:nvSpPr>
        <dsp:cNvPr id="0" name=""/>
        <dsp:cNvSpPr/>
      </dsp:nvSpPr>
      <dsp:spPr>
        <a:xfrm>
          <a:off x="0" y="8977"/>
          <a:ext cx="5475734" cy="407745"/>
        </a:xfrm>
        <a:prstGeom prst="roundRect">
          <a:avLst/>
        </a:prstGeom>
        <a:blipFill rotWithShape="1">
          <a:blip xmlns:r="http://schemas.openxmlformats.org/officeDocument/2006/relationships" r:embed="rId1">
            <a:duotone>
              <a:schemeClr val="accent4">
                <a:shade val="50000"/>
                <a:hueOff val="0"/>
                <a:satOff val="0"/>
                <a:lumOff val="0"/>
                <a:alphaOff val="0"/>
                <a:shade val="30000"/>
                <a:satMod val="115000"/>
              </a:schemeClr>
              <a:schemeClr val="accent4">
                <a:shade val="50000"/>
                <a:hueOff val="0"/>
                <a:satOff val="0"/>
                <a:lumOff val="0"/>
                <a:alphaOff val="0"/>
                <a:tint val="34000"/>
              </a:schemeClr>
            </a:duotone>
          </a:blip>
          <a:tile tx="0" ty="0" sx="60000" sy="59000" flip="none" algn="b"/>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tr-TR" sz="1700" kern="1200" dirty="0">
              <a:latin typeface="Maiandra GD" panose="020E0502030308020204" pitchFamily="34" charset="0"/>
              <a:cs typeface="Times New Roman" panose="02020603050405020304" pitchFamily="18" charset="0"/>
            </a:rPr>
            <a:t>Hammadde Analizleri</a:t>
          </a:r>
        </a:p>
      </dsp:txBody>
      <dsp:txXfrm>
        <a:off x="19904" y="28881"/>
        <a:ext cx="5435926" cy="367937"/>
      </dsp:txXfrm>
    </dsp:sp>
    <dsp:sp modelId="{ED5A4507-0A3D-43B6-8FBD-D88563CDBE14}">
      <dsp:nvSpPr>
        <dsp:cNvPr id="0" name=""/>
        <dsp:cNvSpPr/>
      </dsp:nvSpPr>
      <dsp:spPr>
        <a:xfrm>
          <a:off x="0" y="416723"/>
          <a:ext cx="5475734" cy="1407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855" tIns="17780" rIns="99568" bIns="17780" numCol="1" spcCol="1270" anchor="t" anchorCtr="0">
          <a:noAutofit/>
        </a:bodyPr>
        <a:lstStyle/>
        <a:p>
          <a:pPr marL="114300" lvl="1" indent="-114300" algn="l" defTabSz="622300">
            <a:lnSpc>
              <a:spcPct val="90000"/>
            </a:lnSpc>
            <a:spcBef>
              <a:spcPct val="0"/>
            </a:spcBef>
            <a:spcAft>
              <a:spcPct val="20000"/>
            </a:spcAft>
            <a:buChar char="•"/>
          </a:pPr>
          <a:r>
            <a:rPr lang="tr-TR" sz="1400" kern="1200" dirty="0">
              <a:latin typeface="Maiandra GD" panose="020E0502030308020204" pitchFamily="34" charset="0"/>
              <a:cs typeface="Times New Roman" panose="02020603050405020304" pitchFamily="18" charset="0"/>
            </a:rPr>
            <a:t>Nem Tayini (</a:t>
          </a:r>
          <a:r>
            <a:rPr lang="en-GB" sz="1400" kern="1200" dirty="0">
              <a:latin typeface="Maiandra GD" panose="020E0502030308020204" pitchFamily="34" charset="0"/>
            </a:rPr>
            <a:t>AOAC, 1995</a:t>
          </a:r>
          <a:r>
            <a:rPr lang="tr-TR" sz="1400" kern="1200" dirty="0">
              <a:latin typeface="Maiandra GD" panose="020E0502030308020204" pitchFamily="34" charset="0"/>
            </a:rPr>
            <a:t>)</a:t>
          </a:r>
          <a:endParaRPr lang="tr-TR" sz="1400" kern="1200" dirty="0">
            <a:latin typeface="Maiandra GD" panose="020E0502030308020204" pitchFamily="34" charset="0"/>
            <a:cs typeface="Times New Roman" panose="02020603050405020304" pitchFamily="18" charset="0"/>
          </a:endParaRPr>
        </a:p>
        <a:p>
          <a:pPr marL="114300" lvl="1" indent="-114300" algn="l" defTabSz="622300">
            <a:lnSpc>
              <a:spcPct val="90000"/>
            </a:lnSpc>
            <a:spcBef>
              <a:spcPct val="0"/>
            </a:spcBef>
            <a:spcAft>
              <a:spcPct val="20000"/>
            </a:spcAft>
            <a:buChar char="•"/>
          </a:pPr>
          <a:r>
            <a:rPr lang="tr-TR" sz="1400" kern="1200" dirty="0">
              <a:latin typeface="Maiandra GD" panose="020E0502030308020204" pitchFamily="34" charset="0"/>
              <a:cs typeface="Times New Roman" panose="02020603050405020304" pitchFamily="18" charset="0"/>
            </a:rPr>
            <a:t>Briks (</a:t>
          </a:r>
          <a:r>
            <a:rPr lang="en-GB" sz="1400" kern="1200" dirty="0">
              <a:latin typeface="Maiandra GD" panose="020E0502030308020204" pitchFamily="34" charset="0"/>
            </a:rPr>
            <a:t>Cemeroğlu</a:t>
          </a:r>
          <a:r>
            <a:rPr lang="tr-TR" sz="1400" kern="1200" dirty="0">
              <a:latin typeface="Maiandra GD" panose="020E0502030308020204" pitchFamily="34" charset="0"/>
            </a:rPr>
            <a:t>, </a:t>
          </a:r>
          <a:r>
            <a:rPr lang="en-GB" sz="1400" kern="1200" dirty="0">
              <a:latin typeface="Maiandra GD" panose="020E0502030308020204" pitchFamily="34" charset="0"/>
            </a:rPr>
            <a:t>2018</a:t>
          </a:r>
          <a:r>
            <a:rPr lang="tr-TR" sz="1400" kern="1200" dirty="0">
              <a:latin typeface="Maiandra GD" panose="020E0502030308020204" pitchFamily="34" charset="0"/>
            </a:rPr>
            <a:t>)</a:t>
          </a:r>
          <a:endParaRPr lang="tr-TR" sz="1400" kern="1200" dirty="0">
            <a:latin typeface="Maiandra GD" panose="020E0502030308020204" pitchFamily="34" charset="0"/>
            <a:cs typeface="Times New Roman" panose="02020603050405020304" pitchFamily="18" charset="0"/>
          </a:endParaRPr>
        </a:p>
        <a:p>
          <a:pPr marL="114300" lvl="1" indent="-114300" algn="l" defTabSz="622300">
            <a:lnSpc>
              <a:spcPct val="90000"/>
            </a:lnSpc>
            <a:spcBef>
              <a:spcPct val="0"/>
            </a:spcBef>
            <a:spcAft>
              <a:spcPct val="20000"/>
            </a:spcAft>
            <a:buChar char="•"/>
          </a:pPr>
          <a:r>
            <a:rPr lang="tr-TR" sz="1400" kern="1200" dirty="0">
              <a:latin typeface="Maiandra GD" panose="020E0502030308020204" pitchFamily="34" charset="0"/>
              <a:cs typeface="Times New Roman" panose="02020603050405020304" pitchFamily="18" charset="0"/>
            </a:rPr>
            <a:t>Titrasyon Asitliği (Dal ve Karacabey, 2021)</a:t>
          </a:r>
        </a:p>
        <a:p>
          <a:pPr marL="114300" lvl="1" indent="-114300" algn="l" defTabSz="622300">
            <a:lnSpc>
              <a:spcPct val="90000"/>
            </a:lnSpc>
            <a:spcBef>
              <a:spcPct val="0"/>
            </a:spcBef>
            <a:spcAft>
              <a:spcPct val="20000"/>
            </a:spcAft>
            <a:buChar char="•"/>
          </a:pPr>
          <a:r>
            <a:rPr lang="tr-TR" sz="1400" kern="1200" dirty="0">
              <a:latin typeface="Maiandra GD" panose="020E0502030308020204" pitchFamily="34" charset="0"/>
              <a:cs typeface="Times New Roman" panose="02020603050405020304" pitchFamily="18" charset="0"/>
            </a:rPr>
            <a:t>Toplam Fenolik Madde (</a:t>
          </a:r>
          <a:r>
            <a:rPr lang="en-GB" sz="1400" kern="1200" dirty="0">
              <a:latin typeface="Maiandra GD" panose="020E0502030308020204" pitchFamily="34" charset="0"/>
            </a:rPr>
            <a:t>Singh et al.</a:t>
          </a:r>
          <a:r>
            <a:rPr lang="tr-TR" sz="1400" kern="1200" dirty="0">
              <a:latin typeface="Maiandra GD" panose="020E0502030308020204" pitchFamily="34" charset="0"/>
            </a:rPr>
            <a:t>, 2021)</a:t>
          </a:r>
          <a:endParaRPr lang="tr-TR" sz="1400" kern="1200" dirty="0">
            <a:latin typeface="Maiandra GD" panose="020E0502030308020204" pitchFamily="34" charset="0"/>
            <a:cs typeface="Times New Roman" panose="02020603050405020304" pitchFamily="18" charset="0"/>
          </a:endParaRPr>
        </a:p>
        <a:p>
          <a:pPr marL="114300" lvl="1" indent="-114300" algn="l" defTabSz="622300">
            <a:lnSpc>
              <a:spcPct val="90000"/>
            </a:lnSpc>
            <a:spcBef>
              <a:spcPct val="0"/>
            </a:spcBef>
            <a:spcAft>
              <a:spcPct val="20000"/>
            </a:spcAft>
            <a:buChar char="•"/>
          </a:pPr>
          <a:r>
            <a:rPr lang="tr-TR" sz="1400" kern="1200" dirty="0">
              <a:latin typeface="Maiandra GD" panose="020E0502030308020204" pitchFamily="34" charset="0"/>
              <a:cs typeface="Times New Roman" panose="02020603050405020304" pitchFamily="18" charset="0"/>
            </a:rPr>
            <a:t>C Vitamini (Ötleş ve Nakilcioğlu Taş, 2020)</a:t>
          </a:r>
        </a:p>
        <a:p>
          <a:pPr marL="114300" lvl="1" indent="-114300" algn="l" defTabSz="622300">
            <a:lnSpc>
              <a:spcPct val="90000"/>
            </a:lnSpc>
            <a:spcBef>
              <a:spcPct val="0"/>
            </a:spcBef>
            <a:spcAft>
              <a:spcPct val="20000"/>
            </a:spcAft>
            <a:buChar char="•"/>
          </a:pPr>
          <a:r>
            <a:rPr lang="tr-TR" sz="1400" kern="1200" dirty="0">
              <a:latin typeface="Maiandra GD" panose="020E0502030308020204" pitchFamily="34" charset="0"/>
              <a:cs typeface="Times New Roman" panose="02020603050405020304" pitchFamily="18" charset="0"/>
            </a:rPr>
            <a:t>Renk (</a:t>
          </a:r>
          <a:r>
            <a:rPr lang="en-US" sz="1400" kern="1200" dirty="0">
              <a:latin typeface="Maiandra GD" panose="020E0502030308020204" pitchFamily="34" charset="0"/>
            </a:rPr>
            <a:t>Falah et al., 2025</a:t>
          </a:r>
          <a:r>
            <a:rPr lang="tr-TR" sz="1400" kern="1200" dirty="0">
              <a:latin typeface="Maiandra GD" panose="020E0502030308020204" pitchFamily="34" charset="0"/>
            </a:rPr>
            <a:t>)</a:t>
          </a:r>
          <a:endParaRPr lang="tr-TR" sz="1400" kern="1200" dirty="0">
            <a:latin typeface="Maiandra GD" panose="020E0502030308020204" pitchFamily="34" charset="0"/>
            <a:cs typeface="Times New Roman" panose="02020603050405020304" pitchFamily="18" charset="0"/>
          </a:endParaRPr>
        </a:p>
      </dsp:txBody>
      <dsp:txXfrm>
        <a:off x="0" y="416723"/>
        <a:ext cx="5475734" cy="1407600"/>
      </dsp:txXfrm>
    </dsp:sp>
    <dsp:sp modelId="{C467780E-9E84-4082-93DE-6F6406DE7D0F}">
      <dsp:nvSpPr>
        <dsp:cNvPr id="0" name=""/>
        <dsp:cNvSpPr/>
      </dsp:nvSpPr>
      <dsp:spPr>
        <a:xfrm>
          <a:off x="0" y="1833585"/>
          <a:ext cx="5475734" cy="407745"/>
        </a:xfrm>
        <a:prstGeom prst="roundRect">
          <a:avLst/>
        </a:prstGeom>
        <a:blipFill rotWithShape="1">
          <a:blip xmlns:r="http://schemas.openxmlformats.org/officeDocument/2006/relationships" r:embed="rId1">
            <a:duotone>
              <a:schemeClr val="accent4">
                <a:shade val="50000"/>
                <a:hueOff val="-139623"/>
                <a:satOff val="-4225"/>
                <a:lumOff val="27741"/>
                <a:alphaOff val="0"/>
                <a:shade val="30000"/>
                <a:satMod val="115000"/>
              </a:schemeClr>
              <a:schemeClr val="accent4">
                <a:shade val="50000"/>
                <a:hueOff val="-139623"/>
                <a:satOff val="-4225"/>
                <a:lumOff val="27741"/>
                <a:alphaOff val="0"/>
                <a:tint val="34000"/>
              </a:schemeClr>
            </a:duotone>
          </a:blip>
          <a:tile tx="0" ty="0" sx="60000" sy="59000" flip="none" algn="b"/>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tr-TR" sz="1700" kern="1200" dirty="0">
              <a:latin typeface="Maiandra GD" panose="020E0502030308020204" pitchFamily="34" charset="0"/>
              <a:cs typeface="Times New Roman" panose="02020603050405020304" pitchFamily="18" charset="0"/>
            </a:rPr>
            <a:t>Kurutma Kinetiği ve Matematiksel Modelleme</a:t>
          </a:r>
        </a:p>
      </dsp:txBody>
      <dsp:txXfrm>
        <a:off x="19904" y="1853489"/>
        <a:ext cx="5435926" cy="367937"/>
      </dsp:txXfrm>
    </dsp:sp>
    <dsp:sp modelId="{F37D5644-9EAE-4420-8043-04FDD533D19E}">
      <dsp:nvSpPr>
        <dsp:cNvPr id="0" name=""/>
        <dsp:cNvSpPr/>
      </dsp:nvSpPr>
      <dsp:spPr>
        <a:xfrm>
          <a:off x="0" y="2232068"/>
          <a:ext cx="5475734"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855" tIns="21590" rIns="120904" bIns="21590" numCol="1" spcCol="1270" anchor="t" anchorCtr="0">
          <a:noAutofit/>
        </a:bodyPr>
        <a:lstStyle/>
        <a:p>
          <a:pPr marL="114300" lvl="1" indent="-114300" algn="l" defTabSz="577850">
            <a:lnSpc>
              <a:spcPct val="90000"/>
            </a:lnSpc>
            <a:spcBef>
              <a:spcPct val="0"/>
            </a:spcBef>
            <a:spcAft>
              <a:spcPct val="20000"/>
            </a:spcAft>
            <a:buChar char="•"/>
          </a:pPr>
          <a:endParaRPr lang="tr-TR" sz="1300" kern="1200" dirty="0">
            <a:latin typeface="Maiandra GD" panose="020E0502030308020204" pitchFamily="34" charset="0"/>
          </a:endParaRPr>
        </a:p>
      </dsp:txBody>
      <dsp:txXfrm>
        <a:off x="0" y="2232068"/>
        <a:ext cx="5475734" cy="281520"/>
      </dsp:txXfrm>
    </dsp:sp>
    <dsp:sp modelId="{E7F46B81-6523-43E4-82DD-C4B000BC63E0}">
      <dsp:nvSpPr>
        <dsp:cNvPr id="0" name=""/>
        <dsp:cNvSpPr/>
      </dsp:nvSpPr>
      <dsp:spPr>
        <a:xfrm>
          <a:off x="0" y="2495387"/>
          <a:ext cx="5475734" cy="407745"/>
        </a:xfrm>
        <a:prstGeom prst="roundRect">
          <a:avLst/>
        </a:prstGeom>
        <a:blipFill rotWithShape="1">
          <a:blip xmlns:r="http://schemas.openxmlformats.org/officeDocument/2006/relationships" r:embed="rId1">
            <a:duotone>
              <a:schemeClr val="accent4">
                <a:shade val="50000"/>
                <a:hueOff val="-139623"/>
                <a:satOff val="-4225"/>
                <a:lumOff val="27741"/>
                <a:alphaOff val="0"/>
                <a:shade val="30000"/>
                <a:satMod val="115000"/>
              </a:schemeClr>
              <a:schemeClr val="accent4">
                <a:shade val="50000"/>
                <a:hueOff val="-139623"/>
                <a:satOff val="-4225"/>
                <a:lumOff val="27741"/>
                <a:alphaOff val="0"/>
                <a:tint val="34000"/>
              </a:schemeClr>
            </a:duotone>
          </a:blip>
          <a:tile tx="0" ty="0" sx="60000" sy="59000" flip="none" algn="b"/>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tr-TR" sz="1700" kern="1200" dirty="0">
              <a:latin typeface="Maiandra GD" panose="020E0502030308020204" pitchFamily="34" charset="0"/>
              <a:cs typeface="Times New Roman" panose="02020603050405020304" pitchFamily="18" charset="0"/>
            </a:rPr>
            <a:t>Toz Ürün Analizleri</a:t>
          </a:r>
        </a:p>
      </dsp:txBody>
      <dsp:txXfrm>
        <a:off x="19904" y="2515291"/>
        <a:ext cx="5435926" cy="367937"/>
      </dsp:txXfrm>
    </dsp:sp>
    <dsp:sp modelId="{1B602F24-FBF1-4D13-8C89-7E2C33EBA473}">
      <dsp:nvSpPr>
        <dsp:cNvPr id="0" name=""/>
        <dsp:cNvSpPr/>
      </dsp:nvSpPr>
      <dsp:spPr>
        <a:xfrm>
          <a:off x="0" y="2921333"/>
          <a:ext cx="5475734" cy="1407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855" tIns="17780" rIns="99568" bIns="17780" numCol="1" spcCol="1270" anchor="t" anchorCtr="0">
          <a:noAutofit/>
        </a:bodyPr>
        <a:lstStyle/>
        <a:p>
          <a:pPr marL="114300" lvl="1" indent="-114300" algn="l" defTabSz="622300">
            <a:lnSpc>
              <a:spcPct val="90000"/>
            </a:lnSpc>
            <a:spcBef>
              <a:spcPct val="0"/>
            </a:spcBef>
            <a:spcAft>
              <a:spcPct val="20000"/>
            </a:spcAft>
            <a:buChar char="•"/>
          </a:pPr>
          <a:r>
            <a:rPr lang="tr-TR" sz="1400" kern="1200" dirty="0">
              <a:latin typeface="Maiandra GD" panose="020E0502030308020204" pitchFamily="34" charset="0"/>
              <a:cs typeface="Times New Roman" panose="02020603050405020304" pitchFamily="18" charset="0"/>
            </a:rPr>
            <a:t>Nem Tayini (</a:t>
          </a:r>
          <a:r>
            <a:rPr lang="en-GB" sz="1400" kern="1200" dirty="0">
              <a:latin typeface="Maiandra GD" panose="020E0502030308020204" pitchFamily="34" charset="0"/>
            </a:rPr>
            <a:t>AOAC, 1995</a:t>
          </a:r>
          <a:r>
            <a:rPr lang="tr-TR" sz="1400" kern="1200" dirty="0">
              <a:latin typeface="Maiandra GD" panose="020E0502030308020204" pitchFamily="34" charset="0"/>
            </a:rPr>
            <a:t>)</a:t>
          </a:r>
          <a:endParaRPr lang="tr-TR" sz="1400" kern="1200" dirty="0">
            <a:latin typeface="Maiandra GD" panose="020E0502030308020204" pitchFamily="34" charset="0"/>
            <a:cs typeface="Times New Roman" panose="02020603050405020304" pitchFamily="18" charset="0"/>
          </a:endParaRPr>
        </a:p>
        <a:p>
          <a:pPr marL="114300" lvl="1" indent="-114300" algn="l" defTabSz="622300">
            <a:lnSpc>
              <a:spcPct val="90000"/>
            </a:lnSpc>
            <a:spcBef>
              <a:spcPct val="0"/>
            </a:spcBef>
            <a:spcAft>
              <a:spcPct val="20000"/>
            </a:spcAft>
            <a:buChar char="•"/>
          </a:pPr>
          <a:r>
            <a:rPr lang="tr-TR" sz="1400" kern="1200" dirty="0">
              <a:latin typeface="Maiandra GD" panose="020E0502030308020204" pitchFamily="34" charset="0"/>
              <a:cs typeface="Times New Roman" panose="02020603050405020304" pitchFamily="18" charset="0"/>
            </a:rPr>
            <a:t>Briks (</a:t>
          </a:r>
          <a:r>
            <a:rPr lang="en-GB" sz="1400" kern="1200" dirty="0">
              <a:latin typeface="Maiandra GD" panose="020E0502030308020204" pitchFamily="34" charset="0"/>
            </a:rPr>
            <a:t>Cemeroğlu</a:t>
          </a:r>
          <a:r>
            <a:rPr lang="tr-TR" sz="1400" kern="1200" dirty="0">
              <a:latin typeface="Maiandra GD" panose="020E0502030308020204" pitchFamily="34" charset="0"/>
            </a:rPr>
            <a:t>, </a:t>
          </a:r>
          <a:r>
            <a:rPr lang="en-GB" sz="1400" kern="1200" dirty="0">
              <a:latin typeface="Maiandra GD" panose="020E0502030308020204" pitchFamily="34" charset="0"/>
            </a:rPr>
            <a:t>2018</a:t>
          </a:r>
          <a:r>
            <a:rPr lang="tr-TR" sz="1400" kern="1200" dirty="0">
              <a:latin typeface="Maiandra GD" panose="020E0502030308020204" pitchFamily="34" charset="0"/>
            </a:rPr>
            <a:t>)</a:t>
          </a:r>
          <a:endParaRPr lang="tr-TR" sz="1400" kern="1200" dirty="0">
            <a:latin typeface="Maiandra GD" panose="020E0502030308020204" pitchFamily="34" charset="0"/>
            <a:cs typeface="Times New Roman" panose="02020603050405020304" pitchFamily="18" charset="0"/>
          </a:endParaRPr>
        </a:p>
        <a:p>
          <a:pPr marL="114300" lvl="1" indent="-114300" algn="l" defTabSz="622300">
            <a:lnSpc>
              <a:spcPct val="90000"/>
            </a:lnSpc>
            <a:spcBef>
              <a:spcPct val="0"/>
            </a:spcBef>
            <a:spcAft>
              <a:spcPct val="20000"/>
            </a:spcAft>
            <a:buChar char="•"/>
          </a:pPr>
          <a:r>
            <a:rPr lang="tr-TR" sz="1400" kern="1200" dirty="0">
              <a:latin typeface="Maiandra GD" panose="020E0502030308020204" pitchFamily="34" charset="0"/>
              <a:cs typeface="Times New Roman" panose="02020603050405020304" pitchFamily="18" charset="0"/>
            </a:rPr>
            <a:t>Titrasyon Asitliği (Dal ve Karacabey, 2021)</a:t>
          </a:r>
        </a:p>
        <a:p>
          <a:pPr marL="114300" lvl="1" indent="-114300" algn="l" defTabSz="622300">
            <a:lnSpc>
              <a:spcPct val="90000"/>
            </a:lnSpc>
            <a:spcBef>
              <a:spcPct val="0"/>
            </a:spcBef>
            <a:spcAft>
              <a:spcPct val="20000"/>
            </a:spcAft>
            <a:buChar char="•"/>
          </a:pPr>
          <a:r>
            <a:rPr lang="tr-TR" sz="1400" kern="1200" dirty="0">
              <a:latin typeface="Maiandra GD" panose="020E0502030308020204" pitchFamily="34" charset="0"/>
              <a:cs typeface="Times New Roman" panose="02020603050405020304" pitchFamily="18" charset="0"/>
            </a:rPr>
            <a:t>Toplam Fenolik Madde (</a:t>
          </a:r>
          <a:r>
            <a:rPr lang="en-GB" sz="1400" kern="1200" dirty="0">
              <a:latin typeface="Maiandra GD" panose="020E0502030308020204" pitchFamily="34" charset="0"/>
            </a:rPr>
            <a:t>Singh et al.</a:t>
          </a:r>
          <a:r>
            <a:rPr lang="tr-TR" sz="1400" kern="1200" dirty="0">
              <a:latin typeface="Maiandra GD" panose="020E0502030308020204" pitchFamily="34" charset="0"/>
            </a:rPr>
            <a:t>, 2021)</a:t>
          </a:r>
          <a:endParaRPr lang="tr-TR" sz="1600" kern="1200" dirty="0">
            <a:latin typeface="Maiandra GD" panose="020E0502030308020204" pitchFamily="34" charset="0"/>
            <a:cs typeface="Times New Roman" panose="02020603050405020304" pitchFamily="18" charset="0"/>
          </a:endParaRPr>
        </a:p>
        <a:p>
          <a:pPr marL="114300" lvl="1" indent="-114300" algn="l" defTabSz="622300">
            <a:lnSpc>
              <a:spcPct val="90000"/>
            </a:lnSpc>
            <a:spcBef>
              <a:spcPct val="0"/>
            </a:spcBef>
            <a:spcAft>
              <a:spcPct val="20000"/>
            </a:spcAft>
            <a:buChar char="•"/>
          </a:pPr>
          <a:r>
            <a:rPr lang="tr-TR" sz="1400" kern="1200" dirty="0">
              <a:latin typeface="Maiandra GD" panose="020E0502030308020204" pitchFamily="34" charset="0"/>
              <a:cs typeface="Times New Roman" panose="02020603050405020304" pitchFamily="18" charset="0"/>
            </a:rPr>
            <a:t>C Vitamini (Ötleş ve Nakilcioğlu Taş, 2020)</a:t>
          </a:r>
        </a:p>
        <a:p>
          <a:pPr marL="114300" lvl="1" indent="-114300" algn="l" defTabSz="622300">
            <a:lnSpc>
              <a:spcPct val="90000"/>
            </a:lnSpc>
            <a:spcBef>
              <a:spcPct val="0"/>
            </a:spcBef>
            <a:spcAft>
              <a:spcPct val="20000"/>
            </a:spcAft>
            <a:buChar char="•"/>
          </a:pPr>
          <a:r>
            <a:rPr lang="tr-TR" sz="1400" kern="1200" dirty="0">
              <a:latin typeface="Maiandra GD" panose="020E0502030308020204" pitchFamily="34" charset="0"/>
              <a:cs typeface="Times New Roman" panose="02020603050405020304" pitchFamily="18" charset="0"/>
            </a:rPr>
            <a:t>Renk Analizi (</a:t>
          </a:r>
          <a:r>
            <a:rPr lang="en-US" sz="1400" kern="1200" dirty="0">
              <a:latin typeface="Maiandra GD" panose="020E0502030308020204" pitchFamily="34" charset="0"/>
            </a:rPr>
            <a:t>Falah et al., 2025</a:t>
          </a:r>
          <a:r>
            <a:rPr lang="tr-TR" sz="1400" kern="1200" dirty="0">
              <a:latin typeface="Maiandra GD" panose="020E0502030308020204" pitchFamily="34" charset="0"/>
            </a:rPr>
            <a:t>)</a:t>
          </a:r>
          <a:endParaRPr lang="tr-TR" sz="1400" kern="1200" dirty="0">
            <a:latin typeface="Maiandra GD" panose="020E0502030308020204" pitchFamily="34" charset="0"/>
            <a:cs typeface="Times New Roman" panose="02020603050405020304" pitchFamily="18" charset="0"/>
          </a:endParaRPr>
        </a:p>
      </dsp:txBody>
      <dsp:txXfrm>
        <a:off x="0" y="2921333"/>
        <a:ext cx="5475734" cy="1407600"/>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latinLnBrk="1" hangingPunct="1">
              <a:defRPr sz="1200"/>
            </a:lvl1pPr>
          </a:lstStyle>
          <a:p>
            <a:pPr>
              <a:defRPr/>
            </a:pPr>
            <a:endParaRPr lang="tr-TR"/>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latinLnBrk="1" hangingPunct="1">
              <a:defRPr sz="1200"/>
            </a:lvl1pPr>
          </a:lstStyle>
          <a:p>
            <a:pPr>
              <a:defRPr/>
            </a:pPr>
            <a:fld id="{95E870DB-FCDE-4824-BB63-263ED64344FB}" type="datetimeFigureOut">
              <a:rPr lang="tr-TR"/>
              <a:pPr>
                <a:defRPr/>
              </a:pPr>
              <a:t>25.04.2025</a:t>
            </a:fld>
            <a:endParaRPr lang="tr-TR"/>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latinLnBrk="1" hangingPunct="1">
              <a:defRPr sz="1200"/>
            </a:lvl1pPr>
          </a:lstStyle>
          <a:p>
            <a:pPr>
              <a:defRPr/>
            </a:pPr>
            <a:endParaRPr lang="tr-TR"/>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latinLnBrk="1" hangingPunct="1">
              <a:defRPr sz="1200"/>
            </a:lvl1pPr>
          </a:lstStyle>
          <a:p>
            <a:pPr>
              <a:defRPr/>
            </a:pPr>
            <a:fld id="{7F50A603-87C3-4472-BAF2-4977EBE42891}" type="slidenum">
              <a:rPr lang="tr-TR"/>
              <a:pPr>
                <a:defRPr/>
              </a:pPr>
              <a:t>‹#›</a:t>
            </a:fld>
            <a:endParaRPr lang="tr-TR"/>
          </a:p>
        </p:txBody>
      </p:sp>
    </p:spTree>
    <p:extLst>
      <p:ext uri="{BB962C8B-B14F-4D97-AF65-F5344CB8AC3E}">
        <p14:creationId xmlns:p14="http://schemas.microsoft.com/office/powerpoint/2010/main" val="3880586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9C632F5E-4EEC-426B-A584-293443281F7F}" type="datetimeFigureOut">
              <a:rPr lang="tr-TR"/>
              <a:pPr>
                <a:defRPr/>
              </a:pPr>
              <a:t>25.04.2025</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418F6C12-F087-40D2-AEB1-D5A95CD7B2E1}" type="slidenum">
              <a:rPr lang="tr-TR"/>
              <a:pPr>
                <a:defRPr/>
              </a:pPr>
              <a:t>‹#›</a:t>
            </a:fld>
            <a:endParaRPr lang="tr-TR"/>
          </a:p>
        </p:txBody>
      </p:sp>
    </p:spTree>
    <p:extLst>
      <p:ext uri="{BB962C8B-B14F-4D97-AF65-F5344CB8AC3E}">
        <p14:creationId xmlns:p14="http://schemas.microsoft.com/office/powerpoint/2010/main" val="9708527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ayt Görüntüsü Yer Tutucusu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tr-TR" noProof="0" dirty="0">
                <a:ea typeface="맑은 고딕" panose="020B0503020000020004" pitchFamily="34" charset="-127"/>
              </a:rPr>
              <a:t>In </a:t>
            </a:r>
            <a:r>
              <a:rPr lang="tr-TR" altLang="tr-TR" noProof="0" dirty="0" err="1">
                <a:ea typeface="맑은 고딕" panose="020B0503020000020004" pitchFamily="34" charset="-127"/>
              </a:rPr>
              <a:t>my</a:t>
            </a:r>
            <a:r>
              <a:rPr lang="en-US" altLang="tr-TR" noProof="0" dirty="0">
                <a:ea typeface="맑은 고딕" panose="020B0503020000020004" pitchFamily="34" charset="-127"/>
              </a:rPr>
              <a:t> presentation I’ll try to address</a:t>
            </a:r>
            <a:endParaRPr lang="en-US" altLang="tr-TR" baseline="0" noProof="0" dirty="0">
              <a:ea typeface="맑은 고딕" panose="020B0503020000020004" pitchFamily="34" charset="-127"/>
            </a:endParaRPr>
          </a:p>
          <a:p>
            <a:r>
              <a:rPr lang="en-US" altLang="tr-TR" baseline="0" noProof="0" dirty="0">
                <a:ea typeface="맑은 고딕" panose="020B0503020000020004" pitchFamily="34" charset="-127"/>
              </a:rPr>
              <a:t>a little about, phase change materials and encapsulation</a:t>
            </a:r>
          </a:p>
          <a:p>
            <a:r>
              <a:rPr lang="en-US" altLang="tr-TR" baseline="0" noProof="0" dirty="0">
                <a:ea typeface="맑은 고딕" panose="020B0503020000020004" pitchFamily="34" charset="-127"/>
              </a:rPr>
              <a:t>the encapsulated phase change material slurries and their performance, </a:t>
            </a:r>
          </a:p>
          <a:p>
            <a:r>
              <a:rPr lang="en-US" altLang="tr-TR" baseline="0" noProof="0" dirty="0">
                <a:ea typeface="맑은 고딕" panose="020B0503020000020004" pitchFamily="34" charset="-127"/>
              </a:rPr>
              <a:t>Slurry Characterization, and</a:t>
            </a:r>
          </a:p>
          <a:p>
            <a:r>
              <a:rPr lang="en-US" altLang="tr-TR" baseline="0" noProof="0" dirty="0">
                <a:ea typeface="맑은 고딕" panose="020B0503020000020004" pitchFamily="34" charset="-127"/>
              </a:rPr>
              <a:t>Results</a:t>
            </a:r>
            <a:endParaRPr lang="en-US" altLang="tr-TR" noProof="0" dirty="0">
              <a:ea typeface="맑은 고딕" panose="020B0503020000020004" pitchFamily="34" charset="-127"/>
            </a:endParaRPr>
          </a:p>
        </p:txBody>
      </p:sp>
      <p:sp>
        <p:nvSpPr>
          <p:cNvPr id="1843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Rounded MT Bold" pitchFamily="34" charset="0"/>
                <a:ea typeface="굴림" panose="020B0600000101010101" pitchFamily="34" charset="-127"/>
              </a:defRPr>
            </a:lvl1pPr>
            <a:lvl2pPr marL="742950" indent="-285750">
              <a:defRPr kumimoji="1" sz="2400">
                <a:solidFill>
                  <a:schemeClr val="tx1"/>
                </a:solidFill>
                <a:latin typeface="Arial Rounded MT Bold" pitchFamily="34" charset="0"/>
                <a:ea typeface="굴림" panose="020B0600000101010101" pitchFamily="34" charset="-127"/>
              </a:defRPr>
            </a:lvl2pPr>
            <a:lvl3pPr marL="1143000" indent="-228600">
              <a:defRPr kumimoji="1" sz="2400">
                <a:solidFill>
                  <a:schemeClr val="tx1"/>
                </a:solidFill>
                <a:latin typeface="Arial Rounded MT Bold" pitchFamily="34" charset="0"/>
                <a:ea typeface="굴림" panose="020B0600000101010101" pitchFamily="34" charset="-127"/>
              </a:defRPr>
            </a:lvl3pPr>
            <a:lvl4pPr marL="1600200" indent="-228600">
              <a:defRPr kumimoji="1" sz="2400">
                <a:solidFill>
                  <a:schemeClr val="tx1"/>
                </a:solidFill>
                <a:latin typeface="Arial Rounded MT Bold" pitchFamily="34" charset="0"/>
                <a:ea typeface="굴림" panose="020B0600000101010101" pitchFamily="34" charset="-127"/>
              </a:defRPr>
            </a:lvl4pPr>
            <a:lvl5pPr marL="2057400" indent="-228600">
              <a:defRPr kumimoji="1" sz="2400">
                <a:solidFill>
                  <a:schemeClr val="tx1"/>
                </a:solidFill>
                <a:latin typeface="Arial Rounded MT Bold" pitchFamily="34" charset="0"/>
                <a:ea typeface="굴림" panose="020B0600000101010101" pitchFamily="34" charset="-127"/>
              </a:defRPr>
            </a:lvl5pPr>
            <a:lvl6pPr marL="2514600" indent="-228600" eaLnBrk="0" fontAlgn="base" hangingPunct="0">
              <a:spcBef>
                <a:spcPct val="0"/>
              </a:spcBef>
              <a:spcAft>
                <a:spcPct val="0"/>
              </a:spcAft>
              <a:defRPr kumimoji="1" sz="2400">
                <a:solidFill>
                  <a:schemeClr val="tx1"/>
                </a:solidFill>
                <a:latin typeface="Arial Rounded MT Bold" pitchFamily="34" charset="0"/>
                <a:ea typeface="굴림" panose="020B0600000101010101" pitchFamily="34" charset="-127"/>
              </a:defRPr>
            </a:lvl6pPr>
            <a:lvl7pPr marL="2971800" indent="-228600" eaLnBrk="0" fontAlgn="base" hangingPunct="0">
              <a:spcBef>
                <a:spcPct val="0"/>
              </a:spcBef>
              <a:spcAft>
                <a:spcPct val="0"/>
              </a:spcAft>
              <a:defRPr kumimoji="1" sz="2400">
                <a:solidFill>
                  <a:schemeClr val="tx1"/>
                </a:solidFill>
                <a:latin typeface="Arial Rounded MT Bold" pitchFamily="34" charset="0"/>
                <a:ea typeface="굴림" panose="020B0600000101010101" pitchFamily="34" charset="-127"/>
              </a:defRPr>
            </a:lvl7pPr>
            <a:lvl8pPr marL="3429000" indent="-228600" eaLnBrk="0" fontAlgn="base" hangingPunct="0">
              <a:spcBef>
                <a:spcPct val="0"/>
              </a:spcBef>
              <a:spcAft>
                <a:spcPct val="0"/>
              </a:spcAft>
              <a:defRPr kumimoji="1" sz="2400">
                <a:solidFill>
                  <a:schemeClr val="tx1"/>
                </a:solidFill>
                <a:latin typeface="Arial Rounded MT Bold" pitchFamily="34" charset="0"/>
                <a:ea typeface="굴림" panose="020B0600000101010101" pitchFamily="34" charset="-127"/>
              </a:defRPr>
            </a:lvl8pPr>
            <a:lvl9pPr marL="3886200" indent="-228600" eaLnBrk="0" fontAlgn="base" hangingPunct="0">
              <a:spcBef>
                <a:spcPct val="0"/>
              </a:spcBef>
              <a:spcAft>
                <a:spcPct val="0"/>
              </a:spcAft>
              <a:defRPr kumimoji="1" sz="2400">
                <a:solidFill>
                  <a:schemeClr val="tx1"/>
                </a:solidFill>
                <a:latin typeface="Arial Rounded MT Bold" pitchFamily="34" charset="0"/>
                <a:ea typeface="굴림" panose="020B0600000101010101" pitchFamily="34" charset="-127"/>
              </a:defRPr>
            </a:lvl9pPr>
          </a:lstStyle>
          <a:p>
            <a:fld id="{FF68B41A-A707-4489-A137-182CBE9AA6A7}" type="slidenum">
              <a:rPr lang="en-US" altLang="tr-TR" sz="1200" smtClean="0"/>
              <a:pPr/>
              <a:t>2</a:t>
            </a:fld>
            <a:endParaRPr lang="en-US" altLang="tr-TR" sz="1200" dirty="0"/>
          </a:p>
        </p:txBody>
      </p:sp>
    </p:spTree>
    <p:extLst>
      <p:ext uri="{BB962C8B-B14F-4D97-AF65-F5344CB8AC3E}">
        <p14:creationId xmlns:p14="http://schemas.microsoft.com/office/powerpoint/2010/main" val="2006088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ayt Görüntüsü Yer Tutucusu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latinLnBrk="0">
              <a:buNone/>
            </a:pPr>
            <a:r>
              <a:rPr lang="en-US" sz="1200" dirty="0">
                <a:solidFill>
                  <a:schemeClr val="tx1"/>
                </a:solidFill>
              </a:rPr>
              <a:t>Many appliances, such as electronic</a:t>
            </a:r>
            <a:r>
              <a:rPr lang="en-US" sz="1200" baseline="0" dirty="0">
                <a:solidFill>
                  <a:schemeClr val="tx1"/>
                </a:solidFill>
              </a:rPr>
              <a:t> devices or </a:t>
            </a:r>
            <a:r>
              <a:rPr lang="tr-TR" sz="1200" baseline="0" dirty="0" err="1">
                <a:solidFill>
                  <a:schemeClr val="tx1"/>
                </a:solidFill>
              </a:rPr>
              <a:t>any</a:t>
            </a:r>
            <a:r>
              <a:rPr lang="tr-TR" sz="1200" baseline="0" dirty="0">
                <a:solidFill>
                  <a:schemeClr val="tx1"/>
                </a:solidFill>
              </a:rPr>
              <a:t> </a:t>
            </a:r>
            <a:r>
              <a:rPr lang="en-US" sz="1200" baseline="0" dirty="0">
                <a:solidFill>
                  <a:schemeClr val="tx1"/>
                </a:solidFill>
              </a:rPr>
              <a:t>thermal system,</a:t>
            </a:r>
            <a:r>
              <a:rPr lang="en-US" sz="1200" dirty="0">
                <a:solidFill>
                  <a:schemeClr val="tx1"/>
                </a:solidFill>
              </a:rPr>
              <a:t> require removal of heat for better efficiency. The removal of heat</a:t>
            </a:r>
            <a:r>
              <a:rPr lang="en-US" sz="1200" baseline="0" dirty="0">
                <a:solidFill>
                  <a:schemeClr val="tx1"/>
                </a:solidFill>
              </a:rPr>
              <a:t> is almost always dependent on circulation or passing by of a fluid through parts of the system, which are generally referred to as heat sinks. </a:t>
            </a:r>
            <a:r>
              <a:rPr lang="en-US" sz="1200" dirty="0">
                <a:solidFill>
                  <a:schemeClr val="tx1"/>
                </a:solidFill>
              </a:rPr>
              <a:t>Various fluids can be employed as a working fluid to draw the heat.</a:t>
            </a:r>
          </a:p>
          <a:p>
            <a:pPr algn="just" latinLnBrk="0">
              <a:buNone/>
            </a:pPr>
            <a:r>
              <a:rPr lang="en-US" sz="1200" dirty="0">
                <a:solidFill>
                  <a:schemeClr val="tx1"/>
                </a:solidFill>
              </a:rPr>
              <a:t>Air</a:t>
            </a:r>
            <a:r>
              <a:rPr lang="tr-TR" sz="1200" dirty="0">
                <a:solidFill>
                  <a:schemeClr val="tx1"/>
                </a:solidFill>
              </a:rPr>
              <a:t>, </a:t>
            </a:r>
            <a:r>
              <a:rPr lang="tr-TR" sz="1200" dirty="0" err="1">
                <a:solidFill>
                  <a:schemeClr val="tx1"/>
                </a:solidFill>
              </a:rPr>
              <a:t>for</a:t>
            </a:r>
            <a:r>
              <a:rPr lang="tr-TR" sz="1200" dirty="0">
                <a:solidFill>
                  <a:schemeClr val="tx1"/>
                </a:solidFill>
              </a:rPr>
              <a:t> </a:t>
            </a:r>
            <a:r>
              <a:rPr lang="tr-TR" sz="1200" dirty="0" err="1">
                <a:solidFill>
                  <a:schemeClr val="tx1"/>
                </a:solidFill>
              </a:rPr>
              <a:t>example</a:t>
            </a:r>
            <a:r>
              <a:rPr lang="tr-TR" sz="1200" dirty="0">
                <a:solidFill>
                  <a:schemeClr val="tx1"/>
                </a:solidFill>
              </a:rPr>
              <a:t>,</a:t>
            </a:r>
            <a:r>
              <a:rPr lang="en-US" sz="1200" dirty="0">
                <a:solidFill>
                  <a:schemeClr val="tx1"/>
                </a:solidFill>
              </a:rPr>
              <a:t> is easy to employ and low-cost but not that beneficial as a thermal agent.</a:t>
            </a:r>
          </a:p>
          <a:p>
            <a:pPr algn="just" latinLnBrk="0">
              <a:buNone/>
            </a:pPr>
            <a:endParaRPr lang="en-US" sz="1200" dirty="0">
              <a:solidFill>
                <a:schemeClr val="tx1"/>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rPr>
              <a:t>Specifically made fluids </a:t>
            </a:r>
            <a:r>
              <a:rPr lang="en-US" sz="1200" dirty="0">
                <a:solidFill>
                  <a:schemeClr val="tx1"/>
                </a:solidFill>
              </a:rPr>
              <a:t>offer </a:t>
            </a:r>
            <a:r>
              <a:rPr lang="tr-TR" sz="1200" dirty="0">
                <a:solidFill>
                  <a:schemeClr val="tx1"/>
                </a:solidFill>
              </a:rPr>
              <a:t>a </a:t>
            </a:r>
            <a:r>
              <a:rPr lang="en-US" sz="1200" dirty="0">
                <a:solidFill>
                  <a:schemeClr val="tx1"/>
                </a:solidFill>
              </a:rPr>
              <a:t>solution, but they are way to expensive to be economic to be used in most cases</a:t>
            </a:r>
            <a:r>
              <a:rPr lang="en-US" sz="1200" kern="1200" dirty="0">
                <a:solidFill>
                  <a:schemeClr val="tx1"/>
                </a:solidFill>
                <a:effectLst/>
              </a:rPr>
              <a:t>, and water is somewhat suboptimal for the purpose. Studies on development and use of fluids that have high specific heat capacity have gained momentum. Water with additives was considered to be a solution, but it increases pumping power required to circulate the water through the system, whereby a greater amount of power is spent to meet </a:t>
            </a:r>
            <a:r>
              <a:rPr lang="en-US" sz="1200" dirty="0">
                <a:solidFill>
                  <a:schemeClr val="tx1"/>
                </a:solidFill>
              </a:rPr>
              <a:t>pumping power requirements</a:t>
            </a:r>
            <a:r>
              <a:rPr lang="en-US" sz="1200" kern="1200" dirty="0">
                <a:solidFill>
                  <a:schemeClr val="tx1"/>
                </a:solidFill>
                <a:effectLst/>
              </a:rPr>
              <a:t>. </a:t>
            </a:r>
          </a:p>
          <a:p>
            <a:endParaRPr lang="en-US" sz="1200" kern="1200" dirty="0">
              <a:solidFill>
                <a:schemeClr val="tx1"/>
              </a:solidFill>
              <a:effectLst/>
            </a:endParaRPr>
          </a:p>
          <a:p>
            <a:r>
              <a:rPr lang="en-US" sz="1200" kern="1200" dirty="0">
                <a:solidFill>
                  <a:schemeClr val="tx1"/>
                </a:solidFill>
                <a:effectLst/>
              </a:rPr>
              <a:t>Therefore, it is important to develop new fluids with higher specific heat capacity but are inexpensive, readily available and require lower pumping power.</a:t>
            </a:r>
            <a:endParaRPr lang="en-US" sz="1200" dirty="0">
              <a:solidFill>
                <a:schemeClr val="tx1"/>
              </a:solidFill>
            </a:endParaRPr>
          </a:p>
          <a:p>
            <a:pPr algn="just" latinLnBrk="0">
              <a:buNone/>
            </a:pPr>
            <a:endParaRPr lang="en-US" sz="1200" dirty="0">
              <a:solidFill>
                <a:schemeClr val="tx1"/>
              </a:solidFill>
            </a:endParaRPr>
          </a:p>
          <a:p>
            <a:pPr algn="just" latinLnBrk="0">
              <a:buNone/>
            </a:pPr>
            <a:r>
              <a:rPr lang="en-US" sz="1200" dirty="0">
                <a:solidFill>
                  <a:schemeClr val="tx1"/>
                </a:solidFill>
              </a:rPr>
              <a:t>A fair solution seemed to be water based fluids with additives. There are many water based fluids, nanoparticle added </a:t>
            </a:r>
            <a:r>
              <a:rPr lang="en-US" sz="1200" dirty="0" err="1">
                <a:solidFill>
                  <a:schemeClr val="tx1"/>
                </a:solidFill>
              </a:rPr>
              <a:t>nanofluids</a:t>
            </a:r>
            <a:r>
              <a:rPr lang="en-US" sz="1200" dirty="0">
                <a:solidFill>
                  <a:schemeClr val="tx1"/>
                </a:solidFill>
              </a:rPr>
              <a:t> for example. The idea is to be able to draw more heat per unit amount of fluid mass and with relatively less pumping power.</a:t>
            </a:r>
          </a:p>
          <a:p>
            <a:endParaRPr lang="en-US" sz="1200" kern="1200" noProof="0" dirty="0">
              <a:solidFill>
                <a:schemeClr val="tx1"/>
              </a:solidFill>
              <a:effectLst/>
            </a:endParaRPr>
          </a:p>
        </p:txBody>
      </p:sp>
      <p:sp>
        <p:nvSpPr>
          <p:cNvPr id="819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Rounded MT Bold" pitchFamily="34" charset="0"/>
                <a:ea typeface="굴림" panose="020B0600000101010101" pitchFamily="34" charset="-127"/>
              </a:defRPr>
            </a:lvl1pPr>
            <a:lvl2pPr marL="742950" indent="-285750">
              <a:defRPr kumimoji="1" sz="2400">
                <a:solidFill>
                  <a:schemeClr val="tx1"/>
                </a:solidFill>
                <a:latin typeface="Arial Rounded MT Bold" pitchFamily="34" charset="0"/>
                <a:ea typeface="굴림" panose="020B0600000101010101" pitchFamily="34" charset="-127"/>
              </a:defRPr>
            </a:lvl2pPr>
            <a:lvl3pPr marL="1143000" indent="-228600">
              <a:defRPr kumimoji="1" sz="2400">
                <a:solidFill>
                  <a:schemeClr val="tx1"/>
                </a:solidFill>
                <a:latin typeface="Arial Rounded MT Bold" pitchFamily="34" charset="0"/>
                <a:ea typeface="굴림" panose="020B0600000101010101" pitchFamily="34" charset="-127"/>
              </a:defRPr>
            </a:lvl3pPr>
            <a:lvl4pPr marL="1600200" indent="-228600">
              <a:defRPr kumimoji="1" sz="2400">
                <a:solidFill>
                  <a:schemeClr val="tx1"/>
                </a:solidFill>
                <a:latin typeface="Arial Rounded MT Bold" pitchFamily="34" charset="0"/>
                <a:ea typeface="굴림" panose="020B0600000101010101" pitchFamily="34" charset="-127"/>
              </a:defRPr>
            </a:lvl4pPr>
            <a:lvl5pPr marL="2057400" indent="-228600">
              <a:defRPr kumimoji="1" sz="2400">
                <a:solidFill>
                  <a:schemeClr val="tx1"/>
                </a:solidFill>
                <a:latin typeface="Arial Rounded MT Bold" pitchFamily="34" charset="0"/>
                <a:ea typeface="굴림" panose="020B0600000101010101" pitchFamily="34" charset="-127"/>
              </a:defRPr>
            </a:lvl5pPr>
            <a:lvl6pPr marL="2514600" indent="-228600" eaLnBrk="0" fontAlgn="base" hangingPunct="0">
              <a:spcBef>
                <a:spcPct val="0"/>
              </a:spcBef>
              <a:spcAft>
                <a:spcPct val="0"/>
              </a:spcAft>
              <a:defRPr kumimoji="1" sz="2400">
                <a:solidFill>
                  <a:schemeClr val="tx1"/>
                </a:solidFill>
                <a:latin typeface="Arial Rounded MT Bold" pitchFamily="34" charset="0"/>
                <a:ea typeface="굴림" panose="020B0600000101010101" pitchFamily="34" charset="-127"/>
              </a:defRPr>
            </a:lvl6pPr>
            <a:lvl7pPr marL="2971800" indent="-228600" eaLnBrk="0" fontAlgn="base" hangingPunct="0">
              <a:spcBef>
                <a:spcPct val="0"/>
              </a:spcBef>
              <a:spcAft>
                <a:spcPct val="0"/>
              </a:spcAft>
              <a:defRPr kumimoji="1" sz="2400">
                <a:solidFill>
                  <a:schemeClr val="tx1"/>
                </a:solidFill>
                <a:latin typeface="Arial Rounded MT Bold" pitchFamily="34" charset="0"/>
                <a:ea typeface="굴림" panose="020B0600000101010101" pitchFamily="34" charset="-127"/>
              </a:defRPr>
            </a:lvl7pPr>
            <a:lvl8pPr marL="3429000" indent="-228600" eaLnBrk="0" fontAlgn="base" hangingPunct="0">
              <a:spcBef>
                <a:spcPct val="0"/>
              </a:spcBef>
              <a:spcAft>
                <a:spcPct val="0"/>
              </a:spcAft>
              <a:defRPr kumimoji="1" sz="2400">
                <a:solidFill>
                  <a:schemeClr val="tx1"/>
                </a:solidFill>
                <a:latin typeface="Arial Rounded MT Bold" pitchFamily="34" charset="0"/>
                <a:ea typeface="굴림" panose="020B0600000101010101" pitchFamily="34" charset="-127"/>
              </a:defRPr>
            </a:lvl8pPr>
            <a:lvl9pPr marL="3886200" indent="-228600" eaLnBrk="0" fontAlgn="base" hangingPunct="0">
              <a:spcBef>
                <a:spcPct val="0"/>
              </a:spcBef>
              <a:spcAft>
                <a:spcPct val="0"/>
              </a:spcAft>
              <a:defRPr kumimoji="1" sz="2400">
                <a:solidFill>
                  <a:schemeClr val="tx1"/>
                </a:solidFill>
                <a:latin typeface="Arial Rounded MT Bold" pitchFamily="34" charset="0"/>
                <a:ea typeface="굴림" panose="020B0600000101010101" pitchFamily="34" charset="-127"/>
              </a:defRPr>
            </a:lvl9pPr>
          </a:lstStyle>
          <a:p>
            <a:fld id="{6A7C12D5-78ED-4A36-B150-84F0C37EF020}" type="slidenum">
              <a:rPr lang="en-US" altLang="tr-TR" sz="1200" smtClean="0"/>
              <a:pPr/>
              <a:t>3</a:t>
            </a:fld>
            <a:endParaRPr lang="en-US" altLang="tr-TR" sz="1200" dirty="0"/>
          </a:p>
        </p:txBody>
      </p:sp>
    </p:spTree>
    <p:extLst>
      <p:ext uri="{BB962C8B-B14F-4D97-AF65-F5344CB8AC3E}">
        <p14:creationId xmlns:p14="http://schemas.microsoft.com/office/powerpoint/2010/main" val="3127271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ayt Görüntüsü Yer Tutucusu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rPr>
              <a:t>Thermal energy can be stored as thermochemical heat, sensible heat or latent heat. Thermochemical heat storage is based on the occurrence of reversible endothermic / exothermic chemical reactions and is not suitable in most cases. If thermal energy is stored in the form of sensible heat, it is necessary to use a material with a high specific heat capacity, a long working life, which is also non-corrosive and non-toxic, yet thermal insulation is always required during storage.</a:t>
            </a:r>
          </a:p>
          <a:p>
            <a:endParaRPr lang="en-US" sz="1200" kern="1200" dirty="0">
              <a:solidFill>
                <a:schemeClr val="tx1"/>
              </a:solidFill>
              <a:effectLst/>
            </a:endParaRPr>
          </a:p>
          <a:p>
            <a:r>
              <a:rPr lang="en-US" sz="1200" kern="1200" baseline="0" dirty="0">
                <a:solidFill>
                  <a:schemeClr val="tx1"/>
                </a:solidFill>
                <a:effectLst/>
              </a:rPr>
              <a:t>However, </a:t>
            </a:r>
            <a:r>
              <a:rPr lang="en-US" sz="1200" kern="1200" dirty="0">
                <a:solidFill>
                  <a:schemeClr val="tx1"/>
                </a:solidFill>
                <a:effectLst/>
              </a:rPr>
              <a:t>PCM materials offer both higher energy storage density, thanks to that they exchange heat at constant temperature, and storage of energy in the form of latent heat, and they provide important advantages especially in systems where an optimum working temperature must be maintained.</a:t>
            </a:r>
          </a:p>
          <a:p>
            <a:endParaRPr lang="en-US" sz="1200" kern="1200" dirty="0">
              <a:solidFill>
                <a:schemeClr val="tx1"/>
              </a:solidFill>
              <a:effectLst/>
            </a:endParaRPr>
          </a:p>
          <a:p>
            <a:r>
              <a:rPr lang="en-US" sz="1200" kern="1200" dirty="0">
                <a:solidFill>
                  <a:schemeClr val="tx1"/>
                </a:solidFill>
                <a:effectLst/>
              </a:rPr>
              <a:t>PCM materials are</a:t>
            </a:r>
            <a:r>
              <a:rPr lang="en-US" sz="1200" kern="1200" baseline="0" dirty="0">
                <a:solidFill>
                  <a:schemeClr val="tx1"/>
                </a:solidFill>
                <a:effectLst/>
              </a:rPr>
              <a:t> available </a:t>
            </a:r>
            <a:r>
              <a:rPr lang="en-US" sz="1200" kern="1200" dirty="0">
                <a:solidFill>
                  <a:schemeClr val="tx1"/>
                </a:solidFill>
                <a:effectLst/>
              </a:rPr>
              <a:t>with a wide range of fusion energy from -5 degrees to 150 degrees. Compared to sensible heat storage, PCM materials increase the amount of energy stored per unit volume 5 to 14 folds.</a:t>
            </a:r>
          </a:p>
          <a:p>
            <a:endParaRPr lang="en-US" sz="1200" kern="1200" dirty="0">
              <a:solidFill>
                <a:schemeClr val="tx1"/>
              </a:solidFill>
              <a:effectLst/>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tr-TR" dirty="0">
                <a:ea typeface="맑은 고딕" panose="020B0503020000020004" pitchFamily="34" charset="-127"/>
              </a:rPr>
              <a:t>In order to make sure that the PCM materials will serve for the purpose, they have to possess some thermodynamic, kinetic, physical, and chemical properties.</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tr-TR" dirty="0">
                <a:ea typeface="맑은 고딕" panose="020B0503020000020004" pitchFamily="34" charset="-127"/>
              </a:rPr>
              <a:t>From a thermodynamic point of view:</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altLang="tr-TR" dirty="0">
                <a:ea typeface="맑은 고딕" panose="020B0503020000020004" pitchFamily="34" charset="-127"/>
              </a:rPr>
              <a:t>They should have the highest possible latent heat of fusion, since it provides the maximum amount of heat that can be stored in a unit volume. </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altLang="tr-TR" dirty="0">
                <a:ea typeface="맑은 고딕" panose="020B0503020000020004" pitchFamily="34" charset="-127"/>
              </a:rPr>
              <a:t>Since the solid-liquid phase change takes place at a constant temperature, this temperature value must be equal to the optimum operating temperature of the system to be used. </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altLang="tr-TR" dirty="0">
                <a:ea typeface="맑은 고딕" panose="020B0503020000020004" pitchFamily="34" charset="-127"/>
              </a:rPr>
              <a:t>The volumetric change between the phases should be very small and the vapor pressure is low because it will be contained in a closed system.</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altLang="tr-TR" dirty="0">
                <a:ea typeface="맑은 고딕" panose="020B0503020000020004" pitchFamily="34" charset="-127"/>
              </a:rPr>
              <a:t>The thermal conductivity and density are high and the phase changes are stable over time. </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altLang="tr-TR" dirty="0">
                <a:ea typeface="맑은 고딕" panose="020B0503020000020004" pitchFamily="34" charset="-127"/>
              </a:rPr>
              <a:t>In terms of kinetic, the rate of nucleation and the rate of crystal growth must be large. </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altLang="tr-TR" dirty="0">
                <a:ea typeface="맑은 고딕" panose="020B0503020000020004" pitchFamily="34" charset="-127"/>
              </a:rPr>
              <a:t>They should be non-toxic, have long economic life, be not harmful to health, be low-cost</a:t>
            </a:r>
            <a:r>
              <a:rPr lang="en-US" altLang="tr-TR" baseline="0" dirty="0">
                <a:ea typeface="맑은 고딕" panose="020B0503020000020004" pitchFamily="34" charset="-127"/>
              </a:rPr>
              <a:t> and easily </a:t>
            </a:r>
            <a:r>
              <a:rPr lang="en-US" altLang="tr-TR" baseline="0" dirty="0" err="1">
                <a:ea typeface="맑은 고딕" panose="020B0503020000020004" pitchFamily="34" charset="-127"/>
              </a:rPr>
              <a:t>suppliable</a:t>
            </a:r>
            <a:r>
              <a:rPr lang="en-US" altLang="tr-TR" dirty="0">
                <a:ea typeface="맑은 고딕" panose="020B0503020000020004" pitchFamily="34" charset="-127"/>
              </a:rPr>
              <a:t>.</a:t>
            </a:r>
          </a:p>
          <a:p>
            <a:endParaRPr lang="en-US" sz="1200" kern="1200" dirty="0">
              <a:solidFill>
                <a:schemeClr val="tx1"/>
              </a:solidFill>
              <a:effectLst/>
            </a:endParaRPr>
          </a:p>
        </p:txBody>
      </p:sp>
      <p:sp>
        <p:nvSpPr>
          <p:cNvPr id="819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Rounded MT Bold" pitchFamily="34" charset="0"/>
                <a:ea typeface="굴림" panose="020B0600000101010101" pitchFamily="34" charset="-127"/>
              </a:defRPr>
            </a:lvl1pPr>
            <a:lvl2pPr marL="742950" indent="-285750">
              <a:defRPr kumimoji="1" sz="2400">
                <a:solidFill>
                  <a:schemeClr val="tx1"/>
                </a:solidFill>
                <a:latin typeface="Arial Rounded MT Bold" pitchFamily="34" charset="0"/>
                <a:ea typeface="굴림" panose="020B0600000101010101" pitchFamily="34" charset="-127"/>
              </a:defRPr>
            </a:lvl2pPr>
            <a:lvl3pPr marL="1143000" indent="-228600">
              <a:defRPr kumimoji="1" sz="2400">
                <a:solidFill>
                  <a:schemeClr val="tx1"/>
                </a:solidFill>
                <a:latin typeface="Arial Rounded MT Bold" pitchFamily="34" charset="0"/>
                <a:ea typeface="굴림" panose="020B0600000101010101" pitchFamily="34" charset="-127"/>
              </a:defRPr>
            </a:lvl3pPr>
            <a:lvl4pPr marL="1600200" indent="-228600">
              <a:defRPr kumimoji="1" sz="2400">
                <a:solidFill>
                  <a:schemeClr val="tx1"/>
                </a:solidFill>
                <a:latin typeface="Arial Rounded MT Bold" pitchFamily="34" charset="0"/>
                <a:ea typeface="굴림" panose="020B0600000101010101" pitchFamily="34" charset="-127"/>
              </a:defRPr>
            </a:lvl4pPr>
            <a:lvl5pPr marL="2057400" indent="-228600">
              <a:defRPr kumimoji="1" sz="2400">
                <a:solidFill>
                  <a:schemeClr val="tx1"/>
                </a:solidFill>
                <a:latin typeface="Arial Rounded MT Bold" pitchFamily="34" charset="0"/>
                <a:ea typeface="굴림" panose="020B0600000101010101" pitchFamily="34" charset="-127"/>
              </a:defRPr>
            </a:lvl5pPr>
            <a:lvl6pPr marL="2514600" indent="-228600" eaLnBrk="0" fontAlgn="base" hangingPunct="0">
              <a:spcBef>
                <a:spcPct val="0"/>
              </a:spcBef>
              <a:spcAft>
                <a:spcPct val="0"/>
              </a:spcAft>
              <a:defRPr kumimoji="1" sz="2400">
                <a:solidFill>
                  <a:schemeClr val="tx1"/>
                </a:solidFill>
                <a:latin typeface="Arial Rounded MT Bold" pitchFamily="34" charset="0"/>
                <a:ea typeface="굴림" panose="020B0600000101010101" pitchFamily="34" charset="-127"/>
              </a:defRPr>
            </a:lvl6pPr>
            <a:lvl7pPr marL="2971800" indent="-228600" eaLnBrk="0" fontAlgn="base" hangingPunct="0">
              <a:spcBef>
                <a:spcPct val="0"/>
              </a:spcBef>
              <a:spcAft>
                <a:spcPct val="0"/>
              </a:spcAft>
              <a:defRPr kumimoji="1" sz="2400">
                <a:solidFill>
                  <a:schemeClr val="tx1"/>
                </a:solidFill>
                <a:latin typeface="Arial Rounded MT Bold" pitchFamily="34" charset="0"/>
                <a:ea typeface="굴림" panose="020B0600000101010101" pitchFamily="34" charset="-127"/>
              </a:defRPr>
            </a:lvl7pPr>
            <a:lvl8pPr marL="3429000" indent="-228600" eaLnBrk="0" fontAlgn="base" hangingPunct="0">
              <a:spcBef>
                <a:spcPct val="0"/>
              </a:spcBef>
              <a:spcAft>
                <a:spcPct val="0"/>
              </a:spcAft>
              <a:defRPr kumimoji="1" sz="2400">
                <a:solidFill>
                  <a:schemeClr val="tx1"/>
                </a:solidFill>
                <a:latin typeface="Arial Rounded MT Bold" pitchFamily="34" charset="0"/>
                <a:ea typeface="굴림" panose="020B0600000101010101" pitchFamily="34" charset="-127"/>
              </a:defRPr>
            </a:lvl8pPr>
            <a:lvl9pPr marL="3886200" indent="-228600" eaLnBrk="0" fontAlgn="base" hangingPunct="0">
              <a:spcBef>
                <a:spcPct val="0"/>
              </a:spcBef>
              <a:spcAft>
                <a:spcPct val="0"/>
              </a:spcAft>
              <a:defRPr kumimoji="1" sz="2400">
                <a:solidFill>
                  <a:schemeClr val="tx1"/>
                </a:solidFill>
                <a:latin typeface="Arial Rounded MT Bold" pitchFamily="34" charset="0"/>
                <a:ea typeface="굴림" panose="020B0600000101010101" pitchFamily="34" charset="-127"/>
              </a:defRPr>
            </a:lvl9pPr>
          </a:lstStyle>
          <a:p>
            <a:fld id="{6A7C12D5-78ED-4A36-B150-84F0C37EF020}" type="slidenum">
              <a:rPr lang="en-US" altLang="tr-TR" sz="1200" smtClean="0"/>
              <a:pPr/>
              <a:t>8</a:t>
            </a:fld>
            <a:endParaRPr lang="en-US" altLang="tr-TR" sz="1200" dirty="0"/>
          </a:p>
        </p:txBody>
      </p:sp>
    </p:spTree>
    <p:extLst>
      <p:ext uri="{BB962C8B-B14F-4D97-AF65-F5344CB8AC3E}">
        <p14:creationId xmlns:p14="http://schemas.microsoft.com/office/powerpoint/2010/main" val="269051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ayt Görüntüsü Yer Tutucusu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tr-TR" dirty="0">
                <a:ea typeface="맑은 고딕" panose="020B0503020000020004" pitchFamily="34" charset="-127"/>
              </a:rPr>
              <a:t>In general, all thermodynamic properties of fluids used in heat extraction from the thermal</a:t>
            </a:r>
            <a:r>
              <a:rPr lang="en-US" altLang="tr-TR" baseline="0" dirty="0">
                <a:ea typeface="맑은 고딕" panose="020B0503020000020004" pitchFamily="34" charset="-127"/>
              </a:rPr>
              <a:t> systems</a:t>
            </a:r>
            <a:r>
              <a:rPr lang="en-US" altLang="tr-TR" dirty="0">
                <a:ea typeface="맑은 고딕" panose="020B0503020000020004" pitchFamily="34" charset="-127"/>
              </a:rPr>
              <a:t> are important. The specific heat capacity and viscosity of the fluid is determinative in the first place in terms of the pumping power required to circulate the fluid in the system. </a:t>
            </a:r>
          </a:p>
          <a:p>
            <a:pPr eaLnBrk="1" hangingPunct="1">
              <a:spcBef>
                <a:spcPct val="0"/>
              </a:spcBef>
            </a:pPr>
            <a:endParaRPr lang="en-US" altLang="tr-TR" dirty="0">
              <a:ea typeface="맑은 고딕" panose="020B0503020000020004" pitchFamily="34" charset="-127"/>
            </a:endParaRPr>
          </a:p>
          <a:p>
            <a:pPr eaLnBrk="1" hangingPunct="1">
              <a:spcBef>
                <a:spcPct val="0"/>
              </a:spcBef>
            </a:pPr>
            <a:r>
              <a:rPr lang="en-US" altLang="tr-TR" dirty="0">
                <a:ea typeface="맑은 고딕" panose="020B0503020000020004" pitchFamily="34" charset="-127"/>
              </a:rPr>
              <a:t>For air and water, the flow rate of the fluid that corresponds to the total heat required to be drawn from the system is high</a:t>
            </a:r>
            <a:r>
              <a:rPr lang="en-US" altLang="tr-TR" baseline="0" dirty="0">
                <a:ea typeface="맑은 고딕" panose="020B0503020000020004" pitchFamily="34" charset="-127"/>
              </a:rPr>
              <a:t> </a:t>
            </a:r>
            <a:r>
              <a:rPr lang="en-US" altLang="tr-TR" dirty="0">
                <a:ea typeface="맑은 고딕" panose="020B0503020000020004" pitchFamily="34" charset="-127"/>
              </a:rPr>
              <a:t>due to lower specific heat capacities.</a:t>
            </a:r>
          </a:p>
          <a:p>
            <a:pPr eaLnBrk="1" hangingPunct="1">
              <a:spcBef>
                <a:spcPct val="0"/>
              </a:spcBef>
            </a:pPr>
            <a:endParaRPr lang="en-US" altLang="tr-TR" dirty="0">
              <a:ea typeface="맑은 고딕" panose="020B0503020000020004" pitchFamily="34" charset="-127"/>
            </a:endParaRPr>
          </a:p>
          <a:p>
            <a:pPr eaLnBrk="1" hangingPunct="1">
              <a:spcBef>
                <a:spcPct val="0"/>
              </a:spcBef>
            </a:pPr>
            <a:r>
              <a:rPr lang="en-US" altLang="tr-TR" dirty="0">
                <a:ea typeface="맑은 고딕" panose="020B0503020000020004" pitchFamily="34" charset="-127"/>
              </a:rPr>
              <a:t>Whether it</a:t>
            </a:r>
            <a:r>
              <a:rPr lang="en-US" altLang="tr-TR" baseline="0" dirty="0">
                <a:ea typeface="맑은 고딕" panose="020B0503020000020004" pitchFamily="34" charset="-127"/>
              </a:rPr>
              <a:t> is an air </a:t>
            </a:r>
            <a:r>
              <a:rPr lang="en-US" altLang="tr-TR" dirty="0">
                <a:ea typeface="맑은 고딕" panose="020B0503020000020004" pitchFamily="34" charset="-127"/>
              </a:rPr>
              <a:t>fan or a water pump, greater flow rates require more power</a:t>
            </a:r>
            <a:r>
              <a:rPr lang="en-US" altLang="tr-TR" baseline="0" dirty="0">
                <a:ea typeface="맑은 고딕" panose="020B0503020000020004" pitchFamily="34" charset="-127"/>
              </a:rPr>
              <a:t> </a:t>
            </a:r>
            <a:r>
              <a:rPr lang="en-US" altLang="tr-TR" dirty="0">
                <a:ea typeface="맑은 고딕" panose="020B0503020000020004" pitchFamily="34" charset="-127"/>
              </a:rPr>
              <a:t>to circulate the fluid. As can be seen in the</a:t>
            </a:r>
            <a:r>
              <a:rPr lang="en-US" altLang="tr-TR" baseline="0" dirty="0">
                <a:ea typeface="맑은 고딕" panose="020B0503020000020004" pitchFamily="34" charset="-127"/>
              </a:rPr>
              <a:t> graph</a:t>
            </a:r>
            <a:r>
              <a:rPr lang="en-US" altLang="tr-TR" dirty="0">
                <a:ea typeface="맑은 고딕" panose="020B0503020000020004" pitchFamily="34" charset="-127"/>
              </a:rPr>
              <a:t>, the pumping power required to draw a certain amount of heat with encapsulated PCM slurries is gradually</a:t>
            </a:r>
            <a:r>
              <a:rPr lang="en-US" altLang="tr-TR" baseline="0" dirty="0">
                <a:ea typeface="맑은 고딕" panose="020B0503020000020004" pitchFamily="34" charset="-127"/>
              </a:rPr>
              <a:t> lower compared to </a:t>
            </a:r>
            <a:r>
              <a:rPr lang="en-US" altLang="tr-TR" dirty="0">
                <a:ea typeface="맑은 고딕" panose="020B0503020000020004" pitchFamily="34" charset="-127"/>
              </a:rPr>
              <a:t>pure water, especially for higher rates.</a:t>
            </a:r>
          </a:p>
          <a:p>
            <a:pPr eaLnBrk="1" hangingPunct="1">
              <a:spcBef>
                <a:spcPct val="0"/>
              </a:spcBef>
            </a:pPr>
            <a:endParaRPr lang="en-US" altLang="tr-TR" dirty="0">
              <a:ea typeface="맑은 고딕" panose="020B0503020000020004" pitchFamily="34" charset="-127"/>
            </a:endParaRPr>
          </a:p>
          <a:p>
            <a:pPr eaLnBrk="1" hangingPunct="1">
              <a:spcBef>
                <a:spcPct val="0"/>
              </a:spcBef>
            </a:pPr>
            <a:r>
              <a:rPr lang="en-US" altLang="tr-TR" dirty="0">
                <a:ea typeface="맑은 고딕" panose="020B0503020000020004" pitchFamily="34" charset="-127"/>
              </a:rPr>
              <a:t>For example, in order to draw 1000 Watts of Heat, with pure</a:t>
            </a:r>
            <a:r>
              <a:rPr lang="en-US" altLang="tr-TR" baseline="0" dirty="0">
                <a:ea typeface="맑은 고딕" panose="020B0503020000020004" pitchFamily="34" charset="-127"/>
              </a:rPr>
              <a:t> water we need almost five folds pumping power.</a:t>
            </a:r>
            <a:endParaRPr lang="en-US" altLang="tr-TR" dirty="0">
              <a:ea typeface="맑은 고딕" panose="020B0503020000020004" pitchFamily="34" charset="-127"/>
            </a:endParaRPr>
          </a:p>
          <a:p>
            <a:pPr eaLnBrk="1" hangingPunct="1">
              <a:spcBef>
                <a:spcPct val="0"/>
              </a:spcBef>
            </a:pPr>
            <a:endParaRPr lang="en-US" altLang="tr-TR" dirty="0">
              <a:ea typeface="맑은 고딕" panose="020B0503020000020004" pitchFamily="34" charset="-127"/>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altLang="tr-TR" dirty="0">
                <a:ea typeface="맑은 고딕" panose="020B0503020000020004" pitchFamily="34" charset="-127"/>
              </a:rPr>
              <a:t>Also, the relationship between the pumping power and the heat drawn is parabolic for pure water, while it is almost linear for aqueous encapsulated PCM slurries.</a:t>
            </a:r>
          </a:p>
        </p:txBody>
      </p:sp>
      <p:sp>
        <p:nvSpPr>
          <p:cNvPr id="10244"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Rounded MT Bold" pitchFamily="34" charset="0"/>
                <a:ea typeface="굴림" panose="020B0600000101010101" pitchFamily="34" charset="-127"/>
              </a:defRPr>
            </a:lvl1pPr>
            <a:lvl2pPr marL="742950" indent="-285750">
              <a:defRPr kumimoji="1" sz="2400">
                <a:solidFill>
                  <a:schemeClr val="tx1"/>
                </a:solidFill>
                <a:latin typeface="Arial Rounded MT Bold" pitchFamily="34" charset="0"/>
                <a:ea typeface="굴림" panose="020B0600000101010101" pitchFamily="34" charset="-127"/>
              </a:defRPr>
            </a:lvl2pPr>
            <a:lvl3pPr marL="1143000" indent="-228600">
              <a:defRPr kumimoji="1" sz="2400">
                <a:solidFill>
                  <a:schemeClr val="tx1"/>
                </a:solidFill>
                <a:latin typeface="Arial Rounded MT Bold" pitchFamily="34" charset="0"/>
                <a:ea typeface="굴림" panose="020B0600000101010101" pitchFamily="34" charset="-127"/>
              </a:defRPr>
            </a:lvl3pPr>
            <a:lvl4pPr marL="1600200" indent="-228600">
              <a:defRPr kumimoji="1" sz="2400">
                <a:solidFill>
                  <a:schemeClr val="tx1"/>
                </a:solidFill>
                <a:latin typeface="Arial Rounded MT Bold" pitchFamily="34" charset="0"/>
                <a:ea typeface="굴림" panose="020B0600000101010101" pitchFamily="34" charset="-127"/>
              </a:defRPr>
            </a:lvl4pPr>
            <a:lvl5pPr marL="2057400" indent="-228600">
              <a:defRPr kumimoji="1" sz="2400">
                <a:solidFill>
                  <a:schemeClr val="tx1"/>
                </a:solidFill>
                <a:latin typeface="Arial Rounded MT Bold" pitchFamily="34" charset="0"/>
                <a:ea typeface="굴림" panose="020B0600000101010101" pitchFamily="34" charset="-127"/>
              </a:defRPr>
            </a:lvl5pPr>
            <a:lvl6pPr marL="2514600" indent="-228600" eaLnBrk="0" fontAlgn="base" hangingPunct="0">
              <a:spcBef>
                <a:spcPct val="0"/>
              </a:spcBef>
              <a:spcAft>
                <a:spcPct val="0"/>
              </a:spcAft>
              <a:defRPr kumimoji="1" sz="2400">
                <a:solidFill>
                  <a:schemeClr val="tx1"/>
                </a:solidFill>
                <a:latin typeface="Arial Rounded MT Bold" pitchFamily="34" charset="0"/>
                <a:ea typeface="굴림" panose="020B0600000101010101" pitchFamily="34" charset="-127"/>
              </a:defRPr>
            </a:lvl6pPr>
            <a:lvl7pPr marL="2971800" indent="-228600" eaLnBrk="0" fontAlgn="base" hangingPunct="0">
              <a:spcBef>
                <a:spcPct val="0"/>
              </a:spcBef>
              <a:spcAft>
                <a:spcPct val="0"/>
              </a:spcAft>
              <a:defRPr kumimoji="1" sz="2400">
                <a:solidFill>
                  <a:schemeClr val="tx1"/>
                </a:solidFill>
                <a:latin typeface="Arial Rounded MT Bold" pitchFamily="34" charset="0"/>
                <a:ea typeface="굴림" panose="020B0600000101010101" pitchFamily="34" charset="-127"/>
              </a:defRPr>
            </a:lvl7pPr>
            <a:lvl8pPr marL="3429000" indent="-228600" eaLnBrk="0" fontAlgn="base" hangingPunct="0">
              <a:spcBef>
                <a:spcPct val="0"/>
              </a:spcBef>
              <a:spcAft>
                <a:spcPct val="0"/>
              </a:spcAft>
              <a:defRPr kumimoji="1" sz="2400">
                <a:solidFill>
                  <a:schemeClr val="tx1"/>
                </a:solidFill>
                <a:latin typeface="Arial Rounded MT Bold" pitchFamily="34" charset="0"/>
                <a:ea typeface="굴림" panose="020B0600000101010101" pitchFamily="34" charset="-127"/>
              </a:defRPr>
            </a:lvl8pPr>
            <a:lvl9pPr marL="3886200" indent="-228600" eaLnBrk="0" fontAlgn="base" hangingPunct="0">
              <a:spcBef>
                <a:spcPct val="0"/>
              </a:spcBef>
              <a:spcAft>
                <a:spcPct val="0"/>
              </a:spcAft>
              <a:defRPr kumimoji="1" sz="2400">
                <a:solidFill>
                  <a:schemeClr val="tx1"/>
                </a:solidFill>
                <a:latin typeface="Arial Rounded MT Bold" pitchFamily="34" charset="0"/>
                <a:ea typeface="굴림" panose="020B0600000101010101" pitchFamily="34" charset="-127"/>
              </a:defRPr>
            </a:lvl9pPr>
          </a:lstStyle>
          <a:p>
            <a:fld id="{E367D0D3-595B-4752-9C81-603ED8ED96C3}" type="slidenum">
              <a:rPr lang="en-US" altLang="tr-TR" sz="1200" smtClean="0"/>
              <a:pPr/>
              <a:t>10</a:t>
            </a:fld>
            <a:endParaRPr lang="en-US" altLang="tr-TR" sz="1200" dirty="0"/>
          </a:p>
        </p:txBody>
      </p:sp>
    </p:spTree>
    <p:extLst>
      <p:ext uri="{BB962C8B-B14F-4D97-AF65-F5344CB8AC3E}">
        <p14:creationId xmlns:p14="http://schemas.microsoft.com/office/powerpoint/2010/main" val="2120477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ayt Görüntüsü Yer Tutucusu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tr-TR" dirty="0">
                <a:ea typeface="맑은 고딕" panose="020B0503020000020004" pitchFamily="34" charset="-127"/>
              </a:rPr>
              <a:t>Using</a:t>
            </a:r>
            <a:r>
              <a:rPr lang="en-US" altLang="tr-TR" baseline="0" dirty="0">
                <a:ea typeface="맑은 고딕" panose="020B0503020000020004" pitchFamily="34" charset="-127"/>
              </a:rPr>
              <a:t> </a:t>
            </a:r>
            <a:r>
              <a:rPr lang="en-US" altLang="tr-TR" baseline="0" dirty="0" err="1">
                <a:ea typeface="맑은 고딕" panose="020B0503020000020004" pitchFamily="34" charset="-127"/>
              </a:rPr>
              <a:t>ePCM</a:t>
            </a:r>
            <a:r>
              <a:rPr lang="en-US" altLang="tr-TR" baseline="0" dirty="0">
                <a:ea typeface="맑은 고딕" panose="020B0503020000020004" pitchFamily="34" charset="-127"/>
              </a:rPr>
              <a:t> slurry as the working fluid, thermal efficiency, electrical efficiency, hence the overall efficiency increase with almost no increase in the pumping power. For some specific figures the yields are more better. </a:t>
            </a:r>
          </a:p>
          <a:p>
            <a:pPr eaLnBrk="1" hangingPunct="1">
              <a:spcBef>
                <a:spcPct val="0"/>
              </a:spcBef>
            </a:pPr>
            <a:endParaRPr lang="en-US" altLang="tr-TR" baseline="0" dirty="0">
              <a:ea typeface="맑은 고딕" panose="020B0503020000020004" pitchFamily="34" charset="-127"/>
            </a:endParaRPr>
          </a:p>
          <a:p>
            <a:pPr eaLnBrk="1" hangingPunct="1">
              <a:spcBef>
                <a:spcPct val="0"/>
              </a:spcBef>
            </a:pPr>
            <a:r>
              <a:rPr lang="en-US" altLang="tr-TR" baseline="0" dirty="0">
                <a:ea typeface="맑은 고딕" panose="020B0503020000020004" pitchFamily="34" charset="-127"/>
              </a:rPr>
              <a:t>Therefore a precise system configuration and modelling is also important. </a:t>
            </a:r>
          </a:p>
          <a:p>
            <a:pPr eaLnBrk="1" hangingPunct="1">
              <a:spcBef>
                <a:spcPct val="0"/>
              </a:spcBef>
            </a:pPr>
            <a:endParaRPr lang="en-US" altLang="tr-TR" baseline="0" dirty="0">
              <a:ea typeface="맑은 고딕" panose="020B0503020000020004" pitchFamily="34" charset="-127"/>
            </a:endParaRPr>
          </a:p>
          <a:p>
            <a:pPr eaLnBrk="1" hangingPunct="1">
              <a:spcBef>
                <a:spcPct val="0"/>
              </a:spcBef>
            </a:pPr>
            <a:r>
              <a:rPr lang="en-US" altLang="tr-TR" dirty="0">
                <a:ea typeface="맑은 고딕" panose="020B0503020000020004" pitchFamily="34" charset="-127"/>
              </a:rPr>
              <a:t>As a result, In thermal systems in which encapsulated PCM slurry is</a:t>
            </a:r>
            <a:r>
              <a:rPr lang="en-US" altLang="tr-TR" baseline="0" dirty="0">
                <a:ea typeface="맑은 고딕" panose="020B0503020000020004" pitchFamily="34" charset="-127"/>
              </a:rPr>
              <a:t> </a:t>
            </a:r>
            <a:r>
              <a:rPr lang="en-US" altLang="tr-TR" dirty="0">
                <a:ea typeface="맑은 고딕" panose="020B0503020000020004" pitchFamily="34" charset="-127"/>
              </a:rPr>
              <a:t>used as the working fluid, both thermal and electrical efficiency can be improved.</a:t>
            </a:r>
          </a:p>
        </p:txBody>
      </p:sp>
      <p:sp>
        <p:nvSpPr>
          <p:cNvPr id="10244"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Rounded MT Bold" pitchFamily="34" charset="0"/>
                <a:ea typeface="굴림" panose="020B0600000101010101" pitchFamily="34" charset="-127"/>
              </a:defRPr>
            </a:lvl1pPr>
            <a:lvl2pPr marL="742950" indent="-285750">
              <a:defRPr kumimoji="1" sz="2400">
                <a:solidFill>
                  <a:schemeClr val="tx1"/>
                </a:solidFill>
                <a:latin typeface="Arial Rounded MT Bold" pitchFamily="34" charset="0"/>
                <a:ea typeface="굴림" panose="020B0600000101010101" pitchFamily="34" charset="-127"/>
              </a:defRPr>
            </a:lvl2pPr>
            <a:lvl3pPr marL="1143000" indent="-228600">
              <a:defRPr kumimoji="1" sz="2400">
                <a:solidFill>
                  <a:schemeClr val="tx1"/>
                </a:solidFill>
                <a:latin typeface="Arial Rounded MT Bold" pitchFamily="34" charset="0"/>
                <a:ea typeface="굴림" panose="020B0600000101010101" pitchFamily="34" charset="-127"/>
              </a:defRPr>
            </a:lvl3pPr>
            <a:lvl4pPr marL="1600200" indent="-228600">
              <a:defRPr kumimoji="1" sz="2400">
                <a:solidFill>
                  <a:schemeClr val="tx1"/>
                </a:solidFill>
                <a:latin typeface="Arial Rounded MT Bold" pitchFamily="34" charset="0"/>
                <a:ea typeface="굴림" panose="020B0600000101010101" pitchFamily="34" charset="-127"/>
              </a:defRPr>
            </a:lvl4pPr>
            <a:lvl5pPr marL="2057400" indent="-228600">
              <a:defRPr kumimoji="1" sz="2400">
                <a:solidFill>
                  <a:schemeClr val="tx1"/>
                </a:solidFill>
                <a:latin typeface="Arial Rounded MT Bold" pitchFamily="34" charset="0"/>
                <a:ea typeface="굴림" panose="020B0600000101010101" pitchFamily="34" charset="-127"/>
              </a:defRPr>
            </a:lvl5pPr>
            <a:lvl6pPr marL="2514600" indent="-228600" eaLnBrk="0" fontAlgn="base" hangingPunct="0">
              <a:spcBef>
                <a:spcPct val="0"/>
              </a:spcBef>
              <a:spcAft>
                <a:spcPct val="0"/>
              </a:spcAft>
              <a:defRPr kumimoji="1" sz="2400">
                <a:solidFill>
                  <a:schemeClr val="tx1"/>
                </a:solidFill>
                <a:latin typeface="Arial Rounded MT Bold" pitchFamily="34" charset="0"/>
                <a:ea typeface="굴림" panose="020B0600000101010101" pitchFamily="34" charset="-127"/>
              </a:defRPr>
            </a:lvl6pPr>
            <a:lvl7pPr marL="2971800" indent="-228600" eaLnBrk="0" fontAlgn="base" hangingPunct="0">
              <a:spcBef>
                <a:spcPct val="0"/>
              </a:spcBef>
              <a:spcAft>
                <a:spcPct val="0"/>
              </a:spcAft>
              <a:defRPr kumimoji="1" sz="2400">
                <a:solidFill>
                  <a:schemeClr val="tx1"/>
                </a:solidFill>
                <a:latin typeface="Arial Rounded MT Bold" pitchFamily="34" charset="0"/>
                <a:ea typeface="굴림" panose="020B0600000101010101" pitchFamily="34" charset="-127"/>
              </a:defRPr>
            </a:lvl7pPr>
            <a:lvl8pPr marL="3429000" indent="-228600" eaLnBrk="0" fontAlgn="base" hangingPunct="0">
              <a:spcBef>
                <a:spcPct val="0"/>
              </a:spcBef>
              <a:spcAft>
                <a:spcPct val="0"/>
              </a:spcAft>
              <a:defRPr kumimoji="1" sz="2400">
                <a:solidFill>
                  <a:schemeClr val="tx1"/>
                </a:solidFill>
                <a:latin typeface="Arial Rounded MT Bold" pitchFamily="34" charset="0"/>
                <a:ea typeface="굴림" panose="020B0600000101010101" pitchFamily="34" charset="-127"/>
              </a:defRPr>
            </a:lvl8pPr>
            <a:lvl9pPr marL="3886200" indent="-228600" eaLnBrk="0" fontAlgn="base" hangingPunct="0">
              <a:spcBef>
                <a:spcPct val="0"/>
              </a:spcBef>
              <a:spcAft>
                <a:spcPct val="0"/>
              </a:spcAft>
              <a:defRPr kumimoji="1" sz="2400">
                <a:solidFill>
                  <a:schemeClr val="tx1"/>
                </a:solidFill>
                <a:latin typeface="Arial Rounded MT Bold" pitchFamily="34" charset="0"/>
                <a:ea typeface="굴림" panose="020B0600000101010101" pitchFamily="34" charset="-127"/>
              </a:defRPr>
            </a:lvl9pPr>
          </a:lstStyle>
          <a:p>
            <a:fld id="{E367D0D3-595B-4752-9C81-603ED8ED96C3}" type="slidenum">
              <a:rPr lang="en-US" altLang="tr-TR" sz="1200" smtClean="0"/>
              <a:pPr/>
              <a:t>15</a:t>
            </a:fld>
            <a:endParaRPr lang="en-US" altLang="tr-TR" sz="1200" dirty="0"/>
          </a:p>
        </p:txBody>
      </p:sp>
    </p:spTree>
    <p:extLst>
      <p:ext uri="{BB962C8B-B14F-4D97-AF65-F5344CB8AC3E}">
        <p14:creationId xmlns:p14="http://schemas.microsoft.com/office/powerpoint/2010/main" val="872034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like to thank you</a:t>
            </a:r>
            <a:r>
              <a:rPr lang="en-US" baseline="0" dirty="0"/>
              <a:t> and to all attendees for your time and patience.</a:t>
            </a:r>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rPr>
              <a:t>Further details can be found</a:t>
            </a:r>
            <a:r>
              <a:rPr lang="en-US" sz="1200" kern="1200" baseline="0" dirty="0">
                <a:solidFill>
                  <a:schemeClr val="tx1"/>
                </a:solidFill>
                <a:effectLst/>
              </a:rPr>
              <a:t> in our paper. And we welcome any questions, comments or recommendations directed to our contact e-mail address.</a:t>
            </a:r>
            <a:endParaRPr lang="en-US" sz="1200" kern="1200" dirty="0">
              <a:solidFill>
                <a:schemeClr val="tx1"/>
              </a:solidFill>
              <a:effectLst/>
            </a:endParaRPr>
          </a:p>
          <a:p>
            <a:endParaRPr lang="en-US" dirty="0"/>
          </a:p>
        </p:txBody>
      </p:sp>
      <p:sp>
        <p:nvSpPr>
          <p:cNvPr id="4" name="Slide Number Placeholder 3"/>
          <p:cNvSpPr>
            <a:spLocks noGrp="1"/>
          </p:cNvSpPr>
          <p:nvPr>
            <p:ph type="sldNum" sz="quarter" idx="10"/>
          </p:nvPr>
        </p:nvSpPr>
        <p:spPr/>
        <p:txBody>
          <a:bodyPr/>
          <a:lstStyle/>
          <a:p>
            <a:pPr>
              <a:defRPr/>
            </a:pPr>
            <a:fld id="{418F6C12-F087-40D2-AEB1-D5A95CD7B2E1}" type="slidenum">
              <a:rPr lang="en-US" smtClean="0"/>
              <a:pPr>
                <a:defRPr/>
              </a:pPr>
              <a:t>17</a:t>
            </a:fld>
            <a:endParaRPr lang="en-US" dirty="0"/>
          </a:p>
        </p:txBody>
      </p:sp>
    </p:spTree>
    <p:extLst>
      <p:ext uri="{BB962C8B-B14F-4D97-AF65-F5344CB8AC3E}">
        <p14:creationId xmlns:p14="http://schemas.microsoft.com/office/powerpoint/2010/main" val="274009039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hdphoto" Target="../media/hdphoto4.wdp"/><Relationship Id="rId7"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Cover Slide">
    <p:spTree>
      <p:nvGrpSpPr>
        <p:cNvPr id="1" name=""/>
        <p:cNvGrpSpPr/>
        <p:nvPr/>
      </p:nvGrpSpPr>
      <p:grpSpPr>
        <a:xfrm>
          <a:off x="0" y="0"/>
          <a:ext cx="0" cy="0"/>
          <a:chOff x="0" y="0"/>
          <a:chExt cx="0" cy="0"/>
        </a:xfrm>
      </p:grpSpPr>
      <p:pic>
        <p:nvPicPr>
          <p:cNvPr id="4" name="Picture 2" descr="miran08_1"/>
          <p:cNvPicPr>
            <a:picLocks noChangeAspect="1" noChangeArrowheads="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083" name="Rectangle 3"/>
          <p:cNvSpPr>
            <a:spLocks noGrp="1" noChangeArrowheads="1"/>
          </p:cNvSpPr>
          <p:nvPr>
            <p:ph type="ctrTitle" hasCustomPrompt="1"/>
          </p:nvPr>
        </p:nvSpPr>
        <p:spPr>
          <a:xfrm>
            <a:off x="5591945" y="2909926"/>
            <a:ext cx="6264696" cy="1455178"/>
          </a:xfrm>
          <a:prstGeom prst="rect">
            <a:avLst/>
          </a:prstGeom>
        </p:spPr>
        <p:txBody>
          <a:bodyPr/>
          <a:lstStyle>
            <a:lvl1pPr algn="ctr">
              <a:defRPr sz="2600">
                <a:solidFill>
                  <a:schemeClr val="accent4">
                    <a:lumMod val="75000"/>
                  </a:schemeClr>
                </a:solidFill>
                <a:latin typeface="Constantia" panose="02030602050306030303" pitchFamily="18" charset="0"/>
                <a:cs typeface="Aharoni" panose="02010803020104030203" pitchFamily="2" charset="-79"/>
              </a:defRPr>
            </a:lvl1pPr>
          </a:lstStyle>
          <a:p>
            <a:pPr lvl="0"/>
            <a:r>
              <a:rPr lang="tr-TR" altLang="ko-KR" noProof="0" dirty="0" err="1"/>
              <a:t>Title</a:t>
            </a:r>
            <a:r>
              <a:rPr lang="tr-TR" altLang="ko-KR" noProof="0" dirty="0"/>
              <a:t> of </a:t>
            </a:r>
            <a:r>
              <a:rPr lang="tr-TR" altLang="ko-KR" noProof="0" dirty="0" err="1"/>
              <a:t>the</a:t>
            </a:r>
            <a:r>
              <a:rPr lang="tr-TR" altLang="ko-KR" noProof="0" dirty="0"/>
              <a:t> Presentation</a:t>
            </a:r>
            <a:endParaRPr lang="en-US" altLang="ko-KR" noProof="0" dirty="0"/>
          </a:p>
        </p:txBody>
      </p:sp>
      <p:sp>
        <p:nvSpPr>
          <p:cNvPr id="174084" name="Rectangle 4"/>
          <p:cNvSpPr>
            <a:spLocks noGrp="1" noChangeArrowheads="1"/>
          </p:cNvSpPr>
          <p:nvPr>
            <p:ph type="subTitle" idx="1" hasCustomPrompt="1"/>
          </p:nvPr>
        </p:nvSpPr>
        <p:spPr>
          <a:xfrm>
            <a:off x="4943873" y="4869160"/>
            <a:ext cx="6912768" cy="626368"/>
          </a:xfrm>
          <a:prstGeom prst="rect">
            <a:avLst/>
          </a:prstGeom>
        </p:spPr>
        <p:txBody>
          <a:bodyPr/>
          <a:lstStyle>
            <a:lvl1pPr marL="0" indent="0" algn="ctr">
              <a:buFontTx/>
              <a:buNone/>
              <a:defRPr sz="2400">
                <a:solidFill>
                  <a:srgbClr val="7030A0"/>
                </a:solidFill>
                <a:latin typeface="Gabriola" panose="04040605051002020D02" pitchFamily="82" charset="0"/>
              </a:defRPr>
            </a:lvl1pPr>
          </a:lstStyle>
          <a:p>
            <a:pPr lvl="0"/>
            <a:r>
              <a:rPr lang="tr-TR" altLang="ko-KR" noProof="0" dirty="0" err="1"/>
              <a:t>Authors</a:t>
            </a:r>
            <a:endParaRPr lang="en-US" altLang="ko-KR" noProof="0" dirty="0"/>
          </a:p>
        </p:txBody>
      </p:sp>
      <p:sp>
        <p:nvSpPr>
          <p:cNvPr id="7" name="Footer Placeholder 6"/>
          <p:cNvSpPr>
            <a:spLocks noGrp="1" noChangeArrowheads="1"/>
          </p:cNvSpPr>
          <p:nvPr>
            <p:ph type="ftr" sz="quarter" idx="10"/>
          </p:nvPr>
        </p:nvSpPr>
        <p:spPr>
          <a:xfrm>
            <a:off x="4165600" y="6248400"/>
            <a:ext cx="3860800" cy="457200"/>
          </a:xfrm>
          <a:prstGeom prst="rect">
            <a:avLst/>
          </a:prstGeom>
        </p:spPr>
        <p:txBody>
          <a:bodyPr/>
          <a:lstStyle>
            <a:lvl1pPr>
              <a:defRPr/>
            </a:lvl1pPr>
          </a:lstStyle>
          <a:p>
            <a:pPr>
              <a:defRPr/>
            </a:pPr>
            <a:endParaRPr lang="en-US" altLang="ko-KR"/>
          </a:p>
        </p:txBody>
      </p:sp>
      <p:sp>
        <p:nvSpPr>
          <p:cNvPr id="8" name="Rectangle 5"/>
          <p:cNvSpPr>
            <a:spLocks noGrp="1" noChangeArrowheads="1"/>
          </p:cNvSpPr>
          <p:nvPr>
            <p:ph type="dt" sz="half" idx="11"/>
          </p:nvPr>
        </p:nvSpPr>
        <p:spPr>
          <a:xfrm>
            <a:off x="914400" y="6248400"/>
            <a:ext cx="2540000" cy="457200"/>
          </a:xfrm>
          <a:prstGeom prst="rect">
            <a:avLst/>
          </a:prstGeom>
        </p:spPr>
        <p:txBody>
          <a:bodyPr/>
          <a:lstStyle>
            <a:lvl1pPr>
              <a:defRPr/>
            </a:lvl1pPr>
          </a:lstStyle>
          <a:p>
            <a:pPr>
              <a:defRPr/>
            </a:pPr>
            <a:endParaRPr lang="en-US" altLang="ko-KR"/>
          </a:p>
        </p:txBody>
      </p:sp>
      <p:sp>
        <p:nvSpPr>
          <p:cNvPr id="10" name="Metin kutusu 9"/>
          <p:cNvSpPr txBox="1"/>
          <p:nvPr/>
        </p:nvSpPr>
        <p:spPr>
          <a:xfrm>
            <a:off x="6809125" y="6410499"/>
            <a:ext cx="3799376" cy="369332"/>
          </a:xfrm>
          <a:prstGeom prst="rect">
            <a:avLst/>
          </a:prstGeom>
          <a:noFill/>
        </p:spPr>
        <p:txBody>
          <a:bodyPr wrap="square" rtlCol="0">
            <a:spAutoFit/>
          </a:bodyPr>
          <a:lstStyle/>
          <a:p>
            <a:endParaRPr lang="tr-TR" sz="1800" dirty="0"/>
          </a:p>
        </p:txBody>
      </p:sp>
      <p:sp>
        <p:nvSpPr>
          <p:cNvPr id="3" name="Metin Yer Tutucusu 2"/>
          <p:cNvSpPr>
            <a:spLocks noGrp="1"/>
          </p:cNvSpPr>
          <p:nvPr>
            <p:ph type="body" sz="quarter" idx="13" hasCustomPrompt="1"/>
          </p:nvPr>
        </p:nvSpPr>
        <p:spPr>
          <a:xfrm>
            <a:off x="4943872" y="5581339"/>
            <a:ext cx="6912769" cy="331912"/>
          </a:xfrm>
          <a:prstGeom prst="rect">
            <a:avLst/>
          </a:prstGeom>
        </p:spPr>
        <p:txBody>
          <a:bodyPr/>
          <a:lstStyle>
            <a:lvl1pPr marL="0" indent="0" algn="ctr">
              <a:buNone/>
              <a:defRPr sz="1600">
                <a:solidFill>
                  <a:schemeClr val="accent4">
                    <a:lumMod val="75000"/>
                  </a:schemeClr>
                </a:solidFill>
              </a:defRPr>
            </a:lvl1pPr>
          </a:lstStyle>
          <a:p>
            <a:pPr lvl="0"/>
            <a:r>
              <a:rPr lang="tr-TR" dirty="0" err="1"/>
              <a:t>Affiliation</a:t>
            </a:r>
            <a:endParaRPr lang="en-US" dirty="0"/>
          </a:p>
        </p:txBody>
      </p:sp>
      <p:grpSp>
        <p:nvGrpSpPr>
          <p:cNvPr id="29" name="Grup 12"/>
          <p:cNvGrpSpPr/>
          <p:nvPr/>
        </p:nvGrpSpPr>
        <p:grpSpPr>
          <a:xfrm>
            <a:off x="-5783060" y="2492896"/>
            <a:ext cx="5775064" cy="2462078"/>
            <a:chOff x="3312" y="3092215"/>
            <a:chExt cx="4331298" cy="2952328"/>
          </a:xfrm>
          <a:blipFill dpi="0" rotWithShape="1">
            <a:blip r:embed="rId4">
              <a:alphaModFix amt="58000"/>
            </a:blip>
            <a:srcRect/>
            <a:tile tx="0" ty="0" sx="67000" sy="6000" flip="none" algn="tl"/>
          </a:blipFill>
        </p:grpSpPr>
        <p:sp>
          <p:nvSpPr>
            <p:cNvPr id="30" name="Köşeli Çift Ayraç 11"/>
            <p:cNvSpPr/>
            <p:nvPr/>
          </p:nvSpPr>
          <p:spPr bwMode="auto">
            <a:xfrm>
              <a:off x="3312" y="3092215"/>
              <a:ext cx="2080592" cy="2952328"/>
            </a:xfrm>
            <a:prstGeom prst="chevron">
              <a:avLst/>
            </a:prstGeom>
            <a:grpFill/>
            <a:ln w="9525" cap="flat" cmpd="sng" algn="ctr">
              <a:solidFill>
                <a:schemeClr val="bg2">
                  <a:lumMod val="40000"/>
                  <a:lumOff val="60000"/>
                  <a:alpha val="56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tr-TR" sz="2400" b="0" i="0" u="none" strike="noStrike" cap="none" normalizeH="0" baseline="0">
                <a:ln>
                  <a:noFill/>
                </a:ln>
                <a:solidFill>
                  <a:schemeClr val="tx1"/>
                </a:solidFill>
                <a:effectLst/>
                <a:latin typeface="Arial Rounded MT Bold" panose="020F0704030504030204" pitchFamily="34" charset="0"/>
                <a:ea typeface="굴림" panose="020B0600000101010101" pitchFamily="34" charset="-127"/>
              </a:endParaRPr>
            </a:p>
          </p:txBody>
        </p:sp>
        <p:sp>
          <p:nvSpPr>
            <p:cNvPr id="31" name="Köşeli Çift Ayraç 16"/>
            <p:cNvSpPr/>
            <p:nvPr/>
          </p:nvSpPr>
          <p:spPr bwMode="auto">
            <a:xfrm>
              <a:off x="1128665" y="3092215"/>
              <a:ext cx="2080592" cy="2952328"/>
            </a:xfrm>
            <a:prstGeom prst="chevron">
              <a:avLst/>
            </a:prstGeom>
            <a:blipFill>
              <a:blip r:embed="rId5">
                <a:alphaModFix amt="58000"/>
                <a:grayscl/>
              </a:blip>
              <a:tile tx="0" ty="0" sx="67000" sy="6000" flip="none" algn="tl"/>
            </a:blipFill>
            <a:ln w="9525" cap="flat" cmpd="sng" algn="ctr">
              <a:solidFill>
                <a:schemeClr val="bg2">
                  <a:lumMod val="40000"/>
                  <a:lumOff val="60000"/>
                  <a:alpha val="56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tr-TR" sz="2400" b="0" i="0" u="none" strike="noStrike" cap="none" normalizeH="0" baseline="0">
                <a:ln>
                  <a:noFill/>
                </a:ln>
                <a:solidFill>
                  <a:schemeClr val="tx1"/>
                </a:solidFill>
                <a:effectLst/>
                <a:latin typeface="Arial Rounded MT Bold" panose="020F0704030504030204" pitchFamily="34" charset="0"/>
                <a:ea typeface="굴림" panose="020B0600000101010101" pitchFamily="34" charset="-127"/>
              </a:endParaRPr>
            </a:p>
          </p:txBody>
        </p:sp>
        <p:sp>
          <p:nvSpPr>
            <p:cNvPr id="32" name="Köşeli Çift Ayraç 17"/>
            <p:cNvSpPr/>
            <p:nvPr/>
          </p:nvSpPr>
          <p:spPr bwMode="auto">
            <a:xfrm>
              <a:off x="2254018" y="3092215"/>
              <a:ext cx="2080592" cy="2952328"/>
            </a:xfrm>
            <a:prstGeom prst="chevron">
              <a:avLst/>
            </a:prstGeom>
            <a:blipFill>
              <a:blip r:embed="rId6">
                <a:alphaModFix amt="58000"/>
                <a:grayscl/>
              </a:blip>
              <a:tile tx="0" ty="0" sx="67000" sy="6000" flip="none" algn="tl"/>
            </a:blipFill>
            <a:ln w="9525" cap="flat" cmpd="sng" algn="ctr">
              <a:solidFill>
                <a:schemeClr val="bg2">
                  <a:lumMod val="40000"/>
                  <a:lumOff val="60000"/>
                  <a:alpha val="56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tr-TR" sz="2400" b="0" i="0" u="none" strike="noStrike" cap="none" normalizeH="0" baseline="0">
                <a:ln>
                  <a:noFill/>
                </a:ln>
                <a:solidFill>
                  <a:schemeClr val="tx1"/>
                </a:solidFill>
                <a:effectLst/>
                <a:latin typeface="Arial Rounded MT Bold" panose="020F0704030504030204" pitchFamily="34" charset="0"/>
                <a:ea typeface="굴림" panose="020B0600000101010101" pitchFamily="34" charset="-127"/>
              </a:endParaRPr>
            </a:p>
          </p:txBody>
        </p:sp>
      </p:grpSp>
      <p:grpSp>
        <p:nvGrpSpPr>
          <p:cNvPr id="33" name="Grup 20"/>
          <p:cNvGrpSpPr/>
          <p:nvPr/>
        </p:nvGrpSpPr>
        <p:grpSpPr>
          <a:xfrm rot="10800000">
            <a:off x="12923261" y="4707904"/>
            <a:ext cx="3445069" cy="737320"/>
            <a:chOff x="3312" y="3092215"/>
            <a:chExt cx="4331298" cy="2952328"/>
          </a:xfrm>
          <a:blipFill dpi="0" rotWithShape="1">
            <a:blip r:embed="rId6">
              <a:alphaModFix amt="58000"/>
            </a:blip>
            <a:srcRect/>
            <a:tile tx="0" ty="0" sx="100000" sy="1000" flip="none" algn="tl"/>
          </a:blipFill>
        </p:grpSpPr>
        <p:sp>
          <p:nvSpPr>
            <p:cNvPr id="34" name="Köşeli Çift Ayraç 21"/>
            <p:cNvSpPr/>
            <p:nvPr/>
          </p:nvSpPr>
          <p:spPr bwMode="auto">
            <a:xfrm>
              <a:off x="3312" y="3092215"/>
              <a:ext cx="2080592" cy="2952328"/>
            </a:xfrm>
            <a:prstGeom prst="chevron">
              <a:avLst/>
            </a:prstGeom>
            <a:grpFill/>
            <a:ln w="9525" cap="flat" cmpd="sng" algn="ctr">
              <a:solidFill>
                <a:schemeClr val="bg2">
                  <a:lumMod val="40000"/>
                  <a:lumOff val="60000"/>
                  <a:alpha val="56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tr-TR" sz="2400" b="0" i="0" u="none" strike="noStrike" cap="none" normalizeH="0" baseline="0">
                <a:ln>
                  <a:noFill/>
                </a:ln>
                <a:solidFill>
                  <a:schemeClr val="tx1"/>
                </a:solidFill>
                <a:effectLst/>
                <a:latin typeface="Arial Rounded MT Bold" panose="020F0704030504030204" pitchFamily="34" charset="0"/>
                <a:ea typeface="굴림" panose="020B0600000101010101" pitchFamily="34" charset="-127"/>
              </a:endParaRPr>
            </a:p>
          </p:txBody>
        </p:sp>
        <p:sp>
          <p:nvSpPr>
            <p:cNvPr id="35" name="Köşeli Çift Ayraç 22"/>
            <p:cNvSpPr/>
            <p:nvPr/>
          </p:nvSpPr>
          <p:spPr bwMode="auto">
            <a:xfrm>
              <a:off x="1128665" y="3092215"/>
              <a:ext cx="2080592" cy="2952328"/>
            </a:xfrm>
            <a:prstGeom prst="chevron">
              <a:avLst/>
            </a:prstGeom>
            <a:blipFill>
              <a:blip r:embed="rId5">
                <a:alphaModFix amt="58000"/>
                <a:duotone>
                  <a:schemeClr val="accent4">
                    <a:shade val="45000"/>
                    <a:satMod val="135000"/>
                  </a:schemeClr>
                  <a:prstClr val="white"/>
                </a:duotone>
              </a:blip>
              <a:tile tx="0" ty="0" sx="100000" sy="1000" flip="none" algn="tl"/>
            </a:blipFill>
            <a:ln w="9525" cap="flat" cmpd="sng" algn="ctr">
              <a:solidFill>
                <a:schemeClr val="bg2">
                  <a:lumMod val="40000"/>
                  <a:lumOff val="60000"/>
                  <a:alpha val="56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tr-TR" sz="2400" b="0" i="0" u="none" strike="noStrike" cap="none" normalizeH="0" baseline="0">
                <a:ln>
                  <a:noFill/>
                </a:ln>
                <a:solidFill>
                  <a:schemeClr val="tx1"/>
                </a:solidFill>
                <a:effectLst/>
                <a:latin typeface="Arial Rounded MT Bold" panose="020F0704030504030204" pitchFamily="34" charset="0"/>
                <a:ea typeface="굴림" panose="020B0600000101010101" pitchFamily="34" charset="-127"/>
              </a:endParaRPr>
            </a:p>
          </p:txBody>
        </p:sp>
        <p:sp>
          <p:nvSpPr>
            <p:cNvPr id="36" name="Köşeli Çift Ayraç 23"/>
            <p:cNvSpPr/>
            <p:nvPr/>
          </p:nvSpPr>
          <p:spPr bwMode="auto">
            <a:xfrm>
              <a:off x="2254018" y="3092215"/>
              <a:ext cx="2080592" cy="2952328"/>
            </a:xfrm>
            <a:prstGeom prst="chevron">
              <a:avLst/>
            </a:prstGeom>
            <a:blipFill>
              <a:blip r:embed="rId4">
                <a:alphaModFix amt="58000"/>
                <a:duotone>
                  <a:schemeClr val="accent4">
                    <a:shade val="45000"/>
                    <a:satMod val="135000"/>
                  </a:schemeClr>
                  <a:prstClr val="white"/>
                </a:duotone>
              </a:blip>
              <a:tile tx="0" ty="0" sx="100000" sy="1000" flip="none" algn="tl"/>
            </a:blipFill>
            <a:ln w="9525" cap="flat" cmpd="sng" algn="ctr">
              <a:solidFill>
                <a:schemeClr val="bg2">
                  <a:lumMod val="40000"/>
                  <a:lumOff val="60000"/>
                  <a:alpha val="56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tr-TR" sz="2400" b="0" i="0" u="none" strike="noStrike" cap="none" normalizeH="0" baseline="0">
                <a:ln>
                  <a:noFill/>
                </a:ln>
                <a:solidFill>
                  <a:schemeClr val="tx1"/>
                </a:solidFill>
                <a:effectLst/>
                <a:latin typeface="Arial Rounded MT Bold" panose="020F0704030504030204" pitchFamily="34" charset="0"/>
                <a:ea typeface="굴림" panose="020B0600000101010101" pitchFamily="34" charset="-127"/>
              </a:endParaRPr>
            </a:p>
          </p:txBody>
        </p:sp>
      </p:grpSp>
      <p:pic>
        <p:nvPicPr>
          <p:cNvPr id="19" name="WordPictureWatermark6178517" descr="30"/>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l="3418" t="4413" r="52227" b="86835"/>
          <a:stretch/>
        </p:blipFill>
        <p:spPr bwMode="auto">
          <a:xfrm>
            <a:off x="7368578" y="1185196"/>
            <a:ext cx="1933377" cy="53953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https://kurumsal.atauni.edu.tr/wp-content/uploads/2024/02/Artboard-10-6-1024x724.png"/>
          <p:cNvPicPr>
            <a:picLocks noChangeAspect="1" noChangeArrowheads="1"/>
          </p:cNvPicPr>
          <p:nvPr userDrawn="1"/>
        </p:nvPicPr>
        <p:blipFill rotWithShape="1">
          <a:blip r:embed="rId8" cstate="print">
            <a:extLst>
              <a:ext uri="{28A0092B-C50C-407E-A947-70E740481C1C}">
                <a14:useLocalDpi xmlns:a14="http://schemas.microsoft.com/office/drawing/2010/main" val="0"/>
              </a:ext>
            </a:extLst>
          </a:blip>
          <a:srcRect l="19217" t="34482" r="19217" b="34482"/>
          <a:stretch/>
        </p:blipFill>
        <p:spPr bwMode="auto">
          <a:xfrm>
            <a:off x="9321799" y="1169698"/>
            <a:ext cx="1616300" cy="57606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userDrawn="1"/>
        </p:nvCxnSpPr>
        <p:spPr bwMode="auto">
          <a:xfrm>
            <a:off x="9321799" y="1185196"/>
            <a:ext cx="0" cy="53953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9743370" y="6229462"/>
            <a:ext cx="2448630" cy="584775"/>
          </a:xfrm>
          <a:prstGeom prst="rect">
            <a:avLst/>
          </a:prstGeom>
          <a:noFill/>
        </p:spPr>
        <p:txBody>
          <a:bodyPr wrap="square" lIns="91440" tIns="45720" rIns="91440" bIns="45720">
            <a:spAutoFit/>
          </a:bodyPr>
          <a:lstStyle/>
          <a:p>
            <a:pPr algn="ctr"/>
            <a:r>
              <a:rPr lang="tr-TR" sz="3200" b="1" cap="none" spc="50" dirty="0">
                <a:ln w="0"/>
                <a:solidFill>
                  <a:schemeClr val="bg2"/>
                </a:solidFill>
                <a:effectLst>
                  <a:innerShdw blurRad="63500" dist="50800" dir="13500000">
                    <a:srgbClr val="000000">
                      <a:alpha val="50000"/>
                    </a:srgbClr>
                  </a:innerShdw>
                </a:effectLst>
              </a:rPr>
              <a:t>TURK2025</a:t>
            </a:r>
            <a:endParaRPr lang="en-US" sz="32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21818912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40000" decel="33000" fill="remove" nodeType="afterEffect">
                                      <p:stCondLst>
                                        <p:cond delay="0"/>
                                      </p:stCondLst>
                                      <p:childTnLst>
                                        <p:animMotion origin="layout" path="M -2.77556E-17 -4.07407E-6 L 1.49271 0.00278 " pathEditMode="relative" rAng="0" ptsTypes="AA">
                                          <p:cBhvr>
                                            <p:cTn id="6" dur="3000" fill="hold"/>
                                            <p:tgtEl>
                                              <p:spTgt spid="29"/>
                                            </p:tgtEl>
                                            <p:attrNameLst>
                                              <p:attrName>ppt_x</p:attrName>
                                              <p:attrName>ppt_y</p:attrName>
                                            </p:attrNameLst>
                                          </p:cBhvr>
                                          <p:rCtr x="74635" y="139"/>
                                        </p:animMotion>
                                      </p:childTnLst>
                                    </p:cTn>
                                  </p:par>
                                  <p:par>
                                    <p:cTn id="7" presetID="22" presetClass="entr" presetSubtype="8" fill="hold" grpId="0" nodeType="withEffect">
                                      <p:stCondLst>
                                        <p:cond delay="1500"/>
                                      </p:stCondLst>
                                      <p:childTnLst>
                                        <p:set>
                                          <p:cBhvr>
                                            <p:cTn id="8" dur="1" fill="hold">
                                              <p:stCondLst>
                                                <p:cond delay="0"/>
                                              </p:stCondLst>
                                            </p:cTn>
                                            <p:tgtEl>
                                              <p:spTgt spid="174083"/>
                                            </p:tgtEl>
                                            <p:attrNameLst>
                                              <p:attrName>style.visibility</p:attrName>
                                            </p:attrNameLst>
                                          </p:cBhvr>
                                          <p:to>
                                            <p:strVal val="visible"/>
                                          </p:to>
                                        </p:set>
                                        <p:animEffect transition="in" filter="wipe(left)">
                                          <p:cBhvr>
                                            <p:cTn id="9" dur="1000"/>
                                            <p:tgtEl>
                                              <p:spTgt spid="174083"/>
                                            </p:tgtEl>
                                          </p:cBhvr>
                                        </p:animEffect>
                                      </p:childTnLst>
                                    </p:cTn>
                                  </p:par>
                                </p:childTnLst>
                              </p:cTn>
                            </p:par>
                            <p:par>
                              <p:cTn id="10" fill="hold">
                                <p:stCondLst>
                                  <p:cond delay="3000"/>
                                </p:stCondLst>
                                <p:childTnLst>
                                  <p:par>
                                    <p:cTn id="11" presetID="63" presetClass="path" presetSubtype="0" repeatCount="indefinite" accel="66600" fill="remove" nodeType="afterEffect" p14:presetBounceEnd="9000">
                                      <p:stCondLst>
                                        <p:cond delay="0"/>
                                      </p:stCondLst>
                                      <p:endCondLst>
                                        <p:cond evt="onNext" delay="0">
                                          <p:tgtEl>
                                            <p:sldTgt/>
                                          </p:tgtEl>
                                        </p:cond>
                                      </p:endCondLst>
                                      <p:childTnLst>
                                        <p:animMotion origin="layout" path="M -2.08333E-6 2.22222E-6 L -1.44648 0.00463 " pathEditMode="relative" rAng="0" ptsTypes="AA" p14:bounceEnd="9000">
                                          <p:cBhvr>
                                            <p:cTn id="12" dur="5000" fill="hold"/>
                                            <p:tgtEl>
                                              <p:spTgt spid="33"/>
                                            </p:tgtEl>
                                            <p:attrNameLst>
                                              <p:attrName>ppt_x</p:attrName>
                                              <p:attrName>ppt_y</p:attrName>
                                            </p:attrNameLst>
                                          </p:cBhvr>
                                          <p:rCtr x="-72331" y="231"/>
                                        </p:animMotion>
                                      </p:childTnLst>
                                    </p:cTn>
                                  </p:par>
                                  <p:par>
                                    <p:cTn id="13" presetID="22" presetClass="entr" presetSubtype="2" fill="hold" grpId="0" nodeType="withEffect">
                                      <p:stCondLst>
                                        <p:cond delay="1000"/>
                                      </p:stCondLst>
                                      <p:childTnLst>
                                        <p:set>
                                          <p:cBhvr>
                                            <p:cTn id="14" dur="1" fill="hold">
                                              <p:stCondLst>
                                                <p:cond delay="0"/>
                                              </p:stCondLst>
                                            </p:cTn>
                                            <p:tgtEl>
                                              <p:spTgt spid="174084"/>
                                            </p:tgtEl>
                                            <p:attrNameLst>
                                              <p:attrName>style.visibility</p:attrName>
                                            </p:attrNameLst>
                                          </p:cBhvr>
                                          <p:to>
                                            <p:strVal val="visible"/>
                                          </p:to>
                                        </p:set>
                                        <p:animEffect transition="in" filter="wipe(right)">
                                          <p:cBhvr>
                                            <p:cTn id="15" dur="2000"/>
                                            <p:tgtEl>
                                              <p:spTgt spid="174084"/>
                                            </p:tgtEl>
                                          </p:cBhvr>
                                        </p:animEffect>
                                      </p:childTnLst>
                                    </p:cTn>
                                  </p:par>
                                  <p:par>
                                    <p:cTn id="16" presetID="64" presetClass="path" presetSubtype="0" accel="50000" decel="50000" fill="hold" grpId="1" nodeType="withEffect">
                                      <p:stCondLst>
                                        <p:cond delay="2000"/>
                                      </p:stCondLst>
                                      <p:childTnLst>
                                        <p:animMotion origin="layout" path="M 0.00118 0.00116 L 0.00118 -0.09236 " pathEditMode="relative" rAng="0" ptsTypes="AA">
                                          <p:cBhvr>
                                            <p:cTn id="17" dur="2000" fill="hold"/>
                                            <p:tgtEl>
                                              <p:spTgt spid="174083"/>
                                            </p:tgtEl>
                                            <p:attrNameLst>
                                              <p:attrName>ppt_x</p:attrName>
                                              <p:attrName>ppt_y</p:attrName>
                                            </p:attrNameLst>
                                          </p:cBhvr>
                                          <p:rCtr x="0" y="-4676"/>
                                        </p:animMotion>
                                      </p:childTnLst>
                                    </p:cTn>
                                  </p:par>
                                </p:childTnLst>
                              </p:cTn>
                            </p:par>
                            <p:par>
                              <p:cTn id="18" fill="hold">
                                <p:stCondLst>
                                  <p:cond delay="8000"/>
                                </p:stCondLst>
                                <p:childTnLst>
                                  <p:par>
                                    <p:cTn id="19" presetID="22" presetClass="entr" presetSubtype="8" fill="hold" grpId="0" nodeType="after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wipe(left)">
                                          <p:cBhvr>
                                            <p:cTn id="21" dur="500"/>
                                            <p:tgtEl>
                                              <p:spTgt spid="3">
                                                <p:txEl>
                                                  <p:pRg st="0" end="0"/>
                                                </p:txEl>
                                              </p:spTgt>
                                            </p:tgtEl>
                                          </p:cBhvr>
                                        </p:animEffect>
                                      </p:childTnLst>
                                    </p:cTn>
                                  </p:par>
                                  <p:par>
                                    <p:cTn id="22" presetID="64" presetClass="path" presetSubtype="0" accel="50000" decel="50000" fill="hold" grpId="1" nodeType="withEffect">
                                      <p:stCondLst>
                                        <p:cond delay="2000"/>
                                      </p:stCondLst>
                                      <p:childTnLst>
                                        <p:animMotion origin="layout" path="M -2.29167E-6 4.44444E-6 L -2.29167E-6 -0.11482 " pathEditMode="relative" rAng="0" ptsTypes="AA">
                                          <p:cBhvr>
                                            <p:cTn id="23" dur="2000" fill="hold"/>
                                            <p:tgtEl>
                                              <p:spTgt spid="174084"/>
                                            </p:tgtEl>
                                            <p:attrNameLst>
                                              <p:attrName>ppt_x</p:attrName>
                                              <p:attrName>ppt_y</p:attrName>
                                            </p:attrNameLst>
                                          </p:cBhvr>
                                          <p:rCtr x="0" y="-574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p:bldP spid="174083" grpId="1"/>
          <p:bldP spid="174084" grpId="0">
            <p:tmplLst>
              <p:tmpl>
                <p:tnLst>
                  <p:par>
                    <p:cTn presetID="22" presetClass="entr" presetSubtype="2" fill="hold" nodeType="withEffect">
                      <p:stCondLst>
                        <p:cond delay="1000"/>
                      </p:stCondLst>
                      <p:childTnLst>
                        <p:set>
                          <p:cBhvr>
                            <p:cTn dur="1" fill="hold">
                              <p:stCondLst>
                                <p:cond delay="0"/>
                              </p:stCondLst>
                            </p:cTn>
                            <p:tgtEl>
                              <p:spTgt spid="174084"/>
                            </p:tgtEl>
                            <p:attrNameLst>
                              <p:attrName>style.visibility</p:attrName>
                            </p:attrNameLst>
                          </p:cBhvr>
                          <p:to>
                            <p:strVal val="visible"/>
                          </p:to>
                        </p:set>
                        <p:animEffect transition="in" filter="wipe(right)">
                          <p:cBhvr>
                            <p:cTn dur="2000"/>
                            <p:tgtEl>
                              <p:spTgt spid="174084"/>
                            </p:tgtEl>
                          </p:cBhvr>
                        </p:animEffect>
                      </p:childTnLst>
                    </p:cTn>
                  </p:par>
                </p:tnLst>
              </p:tmpl>
            </p:tmplLst>
          </p:bldP>
          <p:bldP spid="174084" grpId="1">
            <p:tmplLst>
              <p:tmpl>
                <p:tnLst>
                  <p:par>
                    <p:cTn presetID="64" presetClass="path" presetSubtype="0" accel="50000" decel="50000" fill="hold" nodeType="withEffect">
                      <p:stCondLst>
                        <p:cond delay="2000"/>
                      </p:stCondLst>
                      <p:childTnLst>
                        <p:animMotion origin="layout" path="M -2.29167E-6 4.44444E-6 L -2.29167E-6 -0.11482 " pathEditMode="relative" rAng="0" ptsTypes="AA">
                          <p:cBhvr>
                            <p:cTn dur="2000" fill="hold"/>
                            <p:tgtEl>
                              <p:spTgt spid="174084"/>
                            </p:tgtEl>
                            <p:attrNameLst>
                              <p:attrName>ppt_x</p:attrName>
                              <p:attrName>ppt_y</p:attrName>
                            </p:attrNameLst>
                          </p:cBhvr>
                          <p:rCtr x="0" y="-5741"/>
                        </p:animMotion>
                      </p:childTnLst>
                    </p:cTn>
                  </p:par>
                </p:tnLst>
              </p:tmpl>
            </p:tmplLst>
          </p:bldP>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40000" decel="33000" fill="remove" nodeType="afterEffect">
                                      <p:stCondLst>
                                        <p:cond delay="0"/>
                                      </p:stCondLst>
                                      <p:childTnLst>
                                        <p:animMotion origin="layout" path="M -2.77556E-17 -4.07407E-6 L 1.49271 0.00278 " pathEditMode="relative" rAng="0" ptsTypes="AA">
                                          <p:cBhvr>
                                            <p:cTn id="6" dur="3000" fill="hold"/>
                                            <p:tgtEl>
                                              <p:spTgt spid="29"/>
                                            </p:tgtEl>
                                            <p:attrNameLst>
                                              <p:attrName>ppt_x</p:attrName>
                                              <p:attrName>ppt_y</p:attrName>
                                            </p:attrNameLst>
                                          </p:cBhvr>
                                          <p:rCtr x="74635" y="139"/>
                                        </p:animMotion>
                                      </p:childTnLst>
                                    </p:cTn>
                                  </p:par>
                                  <p:par>
                                    <p:cTn id="7" presetID="22" presetClass="entr" presetSubtype="8" fill="hold" grpId="0" nodeType="withEffect">
                                      <p:stCondLst>
                                        <p:cond delay="1500"/>
                                      </p:stCondLst>
                                      <p:childTnLst>
                                        <p:set>
                                          <p:cBhvr>
                                            <p:cTn id="8" dur="1" fill="hold">
                                              <p:stCondLst>
                                                <p:cond delay="0"/>
                                              </p:stCondLst>
                                            </p:cTn>
                                            <p:tgtEl>
                                              <p:spTgt spid="174083"/>
                                            </p:tgtEl>
                                            <p:attrNameLst>
                                              <p:attrName>style.visibility</p:attrName>
                                            </p:attrNameLst>
                                          </p:cBhvr>
                                          <p:to>
                                            <p:strVal val="visible"/>
                                          </p:to>
                                        </p:set>
                                        <p:animEffect transition="in" filter="wipe(left)">
                                          <p:cBhvr>
                                            <p:cTn id="9" dur="1000"/>
                                            <p:tgtEl>
                                              <p:spTgt spid="174083"/>
                                            </p:tgtEl>
                                          </p:cBhvr>
                                        </p:animEffect>
                                      </p:childTnLst>
                                    </p:cTn>
                                  </p:par>
                                </p:childTnLst>
                              </p:cTn>
                            </p:par>
                            <p:par>
                              <p:cTn id="10" fill="hold">
                                <p:stCondLst>
                                  <p:cond delay="3000"/>
                                </p:stCondLst>
                                <p:childTnLst>
                                  <p:par>
                                    <p:cTn id="11" presetID="63" presetClass="path" presetSubtype="0" repeatCount="indefinite" accel="66600" fill="remove" nodeType="afterEffect">
                                      <p:stCondLst>
                                        <p:cond delay="0"/>
                                      </p:stCondLst>
                                      <p:endCondLst>
                                        <p:cond evt="onNext" delay="0">
                                          <p:tgtEl>
                                            <p:sldTgt/>
                                          </p:tgtEl>
                                        </p:cond>
                                      </p:endCondLst>
                                      <p:childTnLst>
                                        <p:animMotion origin="layout" path="M -2.08333E-6 2.22222E-6 L -1.44648 0.00463 " pathEditMode="relative" rAng="0" ptsTypes="AA">
                                          <p:cBhvr>
                                            <p:cTn id="12" dur="5000" fill="hold"/>
                                            <p:tgtEl>
                                              <p:spTgt spid="33"/>
                                            </p:tgtEl>
                                            <p:attrNameLst>
                                              <p:attrName>ppt_x</p:attrName>
                                              <p:attrName>ppt_y</p:attrName>
                                            </p:attrNameLst>
                                          </p:cBhvr>
                                          <p:rCtr x="-72331" y="231"/>
                                        </p:animMotion>
                                      </p:childTnLst>
                                    </p:cTn>
                                  </p:par>
                                  <p:par>
                                    <p:cTn id="13" presetID="22" presetClass="entr" presetSubtype="2" fill="hold" grpId="0" nodeType="withEffect">
                                      <p:stCondLst>
                                        <p:cond delay="1000"/>
                                      </p:stCondLst>
                                      <p:childTnLst>
                                        <p:set>
                                          <p:cBhvr>
                                            <p:cTn id="14" dur="1" fill="hold">
                                              <p:stCondLst>
                                                <p:cond delay="0"/>
                                              </p:stCondLst>
                                            </p:cTn>
                                            <p:tgtEl>
                                              <p:spTgt spid="174084"/>
                                            </p:tgtEl>
                                            <p:attrNameLst>
                                              <p:attrName>style.visibility</p:attrName>
                                            </p:attrNameLst>
                                          </p:cBhvr>
                                          <p:to>
                                            <p:strVal val="visible"/>
                                          </p:to>
                                        </p:set>
                                        <p:animEffect transition="in" filter="wipe(right)">
                                          <p:cBhvr>
                                            <p:cTn id="15" dur="2000"/>
                                            <p:tgtEl>
                                              <p:spTgt spid="174084"/>
                                            </p:tgtEl>
                                          </p:cBhvr>
                                        </p:animEffect>
                                      </p:childTnLst>
                                    </p:cTn>
                                  </p:par>
                                  <p:par>
                                    <p:cTn id="16" presetID="64" presetClass="path" presetSubtype="0" accel="50000" decel="50000" fill="hold" grpId="1" nodeType="withEffect">
                                      <p:stCondLst>
                                        <p:cond delay="2000"/>
                                      </p:stCondLst>
                                      <p:childTnLst>
                                        <p:animMotion origin="layout" path="M 0.00118 0.00116 L 0.00118 -0.09236 " pathEditMode="relative" rAng="0" ptsTypes="AA">
                                          <p:cBhvr>
                                            <p:cTn id="17" dur="2000" fill="hold"/>
                                            <p:tgtEl>
                                              <p:spTgt spid="174083"/>
                                            </p:tgtEl>
                                            <p:attrNameLst>
                                              <p:attrName>ppt_x</p:attrName>
                                              <p:attrName>ppt_y</p:attrName>
                                            </p:attrNameLst>
                                          </p:cBhvr>
                                          <p:rCtr x="0" y="-4676"/>
                                        </p:animMotion>
                                      </p:childTnLst>
                                    </p:cTn>
                                  </p:par>
                                </p:childTnLst>
                              </p:cTn>
                            </p:par>
                            <p:par>
                              <p:cTn id="18" fill="hold">
                                <p:stCondLst>
                                  <p:cond delay="8000"/>
                                </p:stCondLst>
                                <p:childTnLst>
                                  <p:par>
                                    <p:cTn id="19" presetID="22" presetClass="entr" presetSubtype="8" fill="hold" grpId="0" nodeType="after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wipe(left)">
                                          <p:cBhvr>
                                            <p:cTn id="21" dur="500"/>
                                            <p:tgtEl>
                                              <p:spTgt spid="3">
                                                <p:txEl>
                                                  <p:pRg st="0" end="0"/>
                                                </p:txEl>
                                              </p:spTgt>
                                            </p:tgtEl>
                                          </p:cBhvr>
                                        </p:animEffect>
                                      </p:childTnLst>
                                    </p:cTn>
                                  </p:par>
                                  <p:par>
                                    <p:cTn id="22" presetID="64" presetClass="path" presetSubtype="0" accel="50000" decel="50000" fill="hold" grpId="1" nodeType="withEffect">
                                      <p:stCondLst>
                                        <p:cond delay="2000"/>
                                      </p:stCondLst>
                                      <p:childTnLst>
                                        <p:animMotion origin="layout" path="M -2.29167E-6 4.44444E-6 L -2.29167E-6 -0.11482 " pathEditMode="relative" rAng="0" ptsTypes="AA">
                                          <p:cBhvr>
                                            <p:cTn id="23" dur="2000" fill="hold"/>
                                            <p:tgtEl>
                                              <p:spTgt spid="174084"/>
                                            </p:tgtEl>
                                            <p:attrNameLst>
                                              <p:attrName>ppt_x</p:attrName>
                                              <p:attrName>ppt_y</p:attrName>
                                            </p:attrNameLst>
                                          </p:cBhvr>
                                          <p:rCtr x="0" y="-574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p:bldP spid="174083" grpId="1"/>
          <p:bldP spid="174084" grpId="0">
            <p:tmplLst>
              <p:tmpl>
                <p:tnLst>
                  <p:par>
                    <p:cTn presetID="22" presetClass="entr" presetSubtype="2" fill="hold" nodeType="withEffect">
                      <p:stCondLst>
                        <p:cond delay="1000"/>
                      </p:stCondLst>
                      <p:childTnLst>
                        <p:set>
                          <p:cBhvr>
                            <p:cTn dur="1" fill="hold">
                              <p:stCondLst>
                                <p:cond delay="0"/>
                              </p:stCondLst>
                            </p:cTn>
                            <p:tgtEl>
                              <p:spTgt spid="174084"/>
                            </p:tgtEl>
                            <p:attrNameLst>
                              <p:attrName>style.visibility</p:attrName>
                            </p:attrNameLst>
                          </p:cBhvr>
                          <p:to>
                            <p:strVal val="visible"/>
                          </p:to>
                        </p:set>
                        <p:animEffect transition="in" filter="wipe(right)">
                          <p:cBhvr>
                            <p:cTn dur="2000"/>
                            <p:tgtEl>
                              <p:spTgt spid="174084"/>
                            </p:tgtEl>
                          </p:cBhvr>
                        </p:animEffect>
                      </p:childTnLst>
                    </p:cTn>
                  </p:par>
                </p:tnLst>
              </p:tmpl>
            </p:tmplLst>
          </p:bldP>
          <p:bldP spid="174084" grpId="1">
            <p:tmplLst>
              <p:tmpl>
                <p:tnLst>
                  <p:par>
                    <p:cTn presetID="64" presetClass="path" presetSubtype="0" accel="50000" decel="50000" fill="hold" nodeType="withEffect">
                      <p:stCondLst>
                        <p:cond delay="2000"/>
                      </p:stCondLst>
                      <p:childTnLst>
                        <p:animMotion origin="layout" path="M -2.29167E-6 4.44444E-6 L -2.29167E-6 -0.11482 " pathEditMode="relative" rAng="0" ptsTypes="AA">
                          <p:cBhvr>
                            <p:cTn dur="2000" fill="hold"/>
                            <p:tgtEl>
                              <p:spTgt spid="174084"/>
                            </p:tgtEl>
                            <p:attrNameLst>
                              <p:attrName>ppt_x</p:attrName>
                              <p:attrName>ppt_y</p:attrName>
                            </p:attrNameLst>
                          </p:cBhvr>
                          <p:rCtr x="0" y="-5741"/>
                        </p:animMotion>
                      </p:childTnLst>
                    </p:cTn>
                  </p:par>
                </p:tnLst>
              </p:tmpl>
            </p:tmplLst>
          </p:bldP>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mc:Fallback>
  </mc:AlternateContent>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Chapter Slide">
    <p:spTree>
      <p:nvGrpSpPr>
        <p:cNvPr id="1" name=""/>
        <p:cNvGrpSpPr/>
        <p:nvPr/>
      </p:nvGrpSpPr>
      <p:grpSpPr>
        <a:xfrm>
          <a:off x="0" y="0"/>
          <a:ext cx="0" cy="0"/>
          <a:chOff x="0" y="0"/>
          <a:chExt cx="0" cy="0"/>
        </a:xfrm>
      </p:grpSpPr>
      <p:sp>
        <p:nvSpPr>
          <p:cNvPr id="2" name="Unvan 1"/>
          <p:cNvSpPr>
            <a:spLocks noGrp="1"/>
          </p:cNvSpPr>
          <p:nvPr>
            <p:ph type="title" hasCustomPrompt="1"/>
          </p:nvPr>
        </p:nvSpPr>
        <p:spPr>
          <a:xfrm>
            <a:off x="2495599" y="1414244"/>
            <a:ext cx="8851851" cy="644354"/>
          </a:xfrm>
          <a:prstGeom prst="rect">
            <a:avLst/>
          </a:prstGeom>
        </p:spPr>
        <p:txBody>
          <a:bodyPr anchor="b"/>
          <a:lstStyle>
            <a:lvl1pPr latinLnBrk="0">
              <a:defRPr sz="6000">
                <a:solidFill>
                  <a:schemeClr val="accent4">
                    <a:lumMod val="50000"/>
                  </a:schemeClr>
                </a:solidFill>
              </a:defRPr>
            </a:lvl1pPr>
          </a:lstStyle>
          <a:p>
            <a:r>
              <a:rPr lang="tr-TR" noProof="0" dirty="0" err="1"/>
              <a:t>Highlight</a:t>
            </a:r>
            <a:r>
              <a:rPr lang="tr-TR" noProof="0" dirty="0"/>
              <a:t>/</a:t>
            </a:r>
            <a:r>
              <a:rPr lang="tr-TR" noProof="0" dirty="0" err="1"/>
              <a:t>Heading</a:t>
            </a:r>
            <a:endParaRPr lang="en-US" noProof="0" dirty="0"/>
          </a:p>
        </p:txBody>
      </p:sp>
      <p:sp>
        <p:nvSpPr>
          <p:cNvPr id="3" name="Metin Yer Tutucusu 2"/>
          <p:cNvSpPr>
            <a:spLocks noGrp="1"/>
          </p:cNvSpPr>
          <p:nvPr>
            <p:ph type="body" idx="1"/>
          </p:nvPr>
        </p:nvSpPr>
        <p:spPr>
          <a:xfrm>
            <a:off x="2495599" y="2287017"/>
            <a:ext cx="8851852" cy="3656584"/>
          </a:xfrm>
          <a:prstGeom prst="rect">
            <a:avLst/>
          </a:prstGeom>
        </p:spPr>
        <p:txBody>
          <a:bodyPr/>
          <a:lstStyle>
            <a:lvl1pPr marL="0" indent="0" algn="just" latinLnBrk="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dirty="0"/>
              <a:t>Edit Master text styles</a:t>
            </a:r>
          </a:p>
        </p:txBody>
      </p:sp>
      <p:pic>
        <p:nvPicPr>
          <p:cNvPr id="17" name="Picture 7"/>
          <p:cNvPicPr>
            <a:picLocks noChangeAspect="1" noChangeArrowheads="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3038296" y="244258"/>
            <a:ext cx="3942935" cy="944563"/>
          </a:xfrm>
          <a:prstGeom prst="rect">
            <a:avLst/>
          </a:prstGeom>
          <a:noFill/>
          <a:extLst>
            <a:ext uri="{909E8E84-426E-40DD-AFC4-6F175D3DCCD1}">
              <a14:hiddenFill xmlns:a14="http://schemas.microsoft.com/office/drawing/2010/main">
                <a:solidFill>
                  <a:srgbClr val="FFFFFF"/>
                </a:solidFill>
              </a14:hiddenFill>
            </a:ext>
          </a:extLst>
        </p:spPr>
      </p:pic>
      <p:pic>
        <p:nvPicPr>
          <p:cNvPr id="18" name="Resim 17"/>
          <p:cNvPicPr>
            <a:picLocks noChangeAspect="1"/>
          </p:cNvPicPr>
          <p:nvPr/>
        </p:nvPicPr>
        <p:blipFill rotWithShape="1">
          <a:blip r:embed="rId3">
            <a:duotone>
              <a:prstClr val="black"/>
              <a:schemeClr val="accent4">
                <a:tint val="45000"/>
                <a:satMod val="400000"/>
              </a:schemeClr>
            </a:duotone>
          </a:blip>
          <a:srcRect l="36446" t="8811" r="58490" b="43768"/>
          <a:stretch/>
        </p:blipFill>
        <p:spPr>
          <a:xfrm flipH="1">
            <a:off x="2420941" y="244257"/>
            <a:ext cx="617355" cy="944086"/>
          </a:xfrm>
          <a:prstGeom prst="rect">
            <a:avLst/>
          </a:prstGeom>
        </p:spPr>
      </p:pic>
      <p:pic>
        <p:nvPicPr>
          <p:cNvPr id="19" name="Picture 13" descr="Yellow Quinn"/>
          <p:cNvPicPr>
            <a:picLocks noChangeArrowheads="1"/>
          </p:cNvPicPr>
          <p:nvPr/>
        </p:nvPicPr>
        <p:blipFill>
          <a:blip r:embed="rId4"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2578220" y="418145"/>
            <a:ext cx="639577" cy="603390"/>
          </a:xfrm>
          <a:prstGeom prst="rect">
            <a:avLst/>
          </a:prstGeom>
          <a:noFill/>
          <a:extLst>
            <a:ext uri="{909E8E84-426E-40DD-AFC4-6F175D3DCCD1}">
              <a14:hiddenFill xmlns:a14="http://schemas.microsoft.com/office/drawing/2010/main">
                <a:solidFill>
                  <a:srgbClr val="FFFFFF"/>
                </a:solidFill>
              </a14:hiddenFill>
            </a:ext>
          </a:extLst>
        </p:spPr>
      </p:pic>
      <p:sp>
        <p:nvSpPr>
          <p:cNvPr id="20" name="Metin Yer Tutucusu 4"/>
          <p:cNvSpPr>
            <a:spLocks noGrp="1"/>
          </p:cNvSpPr>
          <p:nvPr>
            <p:ph type="body" sz="quarter" idx="13" hasCustomPrompt="1"/>
          </p:nvPr>
        </p:nvSpPr>
        <p:spPr>
          <a:xfrm>
            <a:off x="2578564" y="454116"/>
            <a:ext cx="639233" cy="471828"/>
          </a:xfrm>
          <a:prstGeom prst="rect">
            <a:avLst/>
          </a:prstGeom>
        </p:spPr>
        <p:txBody>
          <a:bodyPr>
            <a:normAutofit/>
          </a:bodyPr>
          <a:lstStyle>
            <a:lvl1pPr marL="0" indent="0" algn="ctr">
              <a:buFontTx/>
              <a:buNone/>
              <a:defRPr sz="2800" b="1">
                <a:solidFill>
                  <a:schemeClr val="bg1"/>
                </a:solidFill>
                <a:effectLst>
                  <a:outerShdw blurRad="38100" dist="38100" dir="2700000" algn="tl">
                    <a:srgbClr val="000000">
                      <a:alpha val="43137"/>
                    </a:srgbClr>
                  </a:outerShdw>
                </a:effectLst>
                <a:latin typeface="Algerian" panose="04020705040A02060702" pitchFamily="82" charset="0"/>
                <a:cs typeface="Aharoni" panose="02010803020104030203" pitchFamily="2" charset="-79"/>
              </a:defRPr>
            </a:lvl1pPr>
          </a:lstStyle>
          <a:p>
            <a:pPr lvl="0"/>
            <a:r>
              <a:rPr lang="tr-TR" dirty="0"/>
              <a:t>1</a:t>
            </a:r>
          </a:p>
        </p:txBody>
      </p:sp>
      <p:sp>
        <p:nvSpPr>
          <p:cNvPr id="21" name="Metin Yer Tutucusu 6"/>
          <p:cNvSpPr>
            <a:spLocks noGrp="1"/>
          </p:cNvSpPr>
          <p:nvPr>
            <p:ph type="body" sz="quarter" idx="14" hasCustomPrompt="1"/>
          </p:nvPr>
        </p:nvSpPr>
        <p:spPr>
          <a:xfrm>
            <a:off x="3215680" y="339507"/>
            <a:ext cx="4382906" cy="769938"/>
          </a:xfrm>
          <a:prstGeom prst="rect">
            <a:avLst/>
          </a:prstGeom>
        </p:spPr>
        <p:txBody>
          <a:bodyPr anchor="ctr"/>
          <a:lstStyle>
            <a:lvl1pPr marL="0" indent="0">
              <a:buFontTx/>
              <a:buNone/>
              <a:defRPr sz="2000" b="1" baseline="0">
                <a:solidFill>
                  <a:schemeClr val="bg1"/>
                </a:solidFill>
                <a:effectLst/>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dirty="0" err="1"/>
              <a:t>Section</a:t>
            </a:r>
            <a:r>
              <a:rPr lang="tr-TR" dirty="0"/>
              <a:t> </a:t>
            </a:r>
            <a:r>
              <a:rPr lang="tr-TR" dirty="0" err="1"/>
              <a:t>Title</a:t>
            </a:r>
            <a:endParaRPr lang="tr-TR" dirty="0"/>
          </a:p>
        </p:txBody>
      </p:sp>
      <p:pic>
        <p:nvPicPr>
          <p:cNvPr id="22" name="Resim 21"/>
          <p:cNvPicPr>
            <a:picLocks noChangeAspect="1"/>
          </p:cNvPicPr>
          <p:nvPr/>
        </p:nvPicPr>
        <p:blipFill rotWithShape="1">
          <a:blip r:embed="rId5">
            <a:duotone>
              <a:prstClr val="black"/>
              <a:schemeClr val="accent4">
                <a:tint val="45000"/>
                <a:satMod val="400000"/>
              </a:schemeClr>
            </a:duotone>
          </a:blip>
          <a:srcRect l="36446" t="8811" r="58490" b="43768"/>
          <a:stretch/>
        </p:blipFill>
        <p:spPr>
          <a:xfrm>
            <a:off x="6947305" y="245088"/>
            <a:ext cx="617355" cy="944086"/>
          </a:xfrm>
          <a:prstGeom prst="rect">
            <a:avLst/>
          </a:prstGeom>
        </p:spPr>
      </p:pic>
      <p:sp>
        <p:nvSpPr>
          <p:cNvPr id="13" name="Rectangle 5"/>
          <p:cNvSpPr>
            <a:spLocks noGrp="1" noChangeArrowheads="1"/>
          </p:cNvSpPr>
          <p:nvPr>
            <p:ph type="dt" sz="half" idx="2"/>
          </p:nvPr>
        </p:nvSpPr>
        <p:spPr bwMode="auto">
          <a:xfrm>
            <a:off x="2423592" y="6248400"/>
            <a:ext cx="2170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latinLnBrk="1" hangingPunct="1">
              <a:defRPr sz="1400">
                <a:solidFill>
                  <a:schemeClr val="bg2"/>
                </a:solidFill>
                <a:latin typeface="Arial" panose="020B0604020202020204" pitchFamily="34" charset="0"/>
                <a:ea typeface="-윤고딕140" panose="02030600000101010101" pitchFamily="18" charset="-127"/>
              </a:defRPr>
            </a:lvl1pPr>
          </a:lstStyle>
          <a:p>
            <a:pPr>
              <a:defRPr/>
            </a:pPr>
            <a:endParaRPr lang="en-US" altLang="ko-KR" dirty="0"/>
          </a:p>
        </p:txBody>
      </p:sp>
      <p:sp>
        <p:nvSpPr>
          <p:cNvPr id="14" name="Rectangle 6"/>
          <p:cNvSpPr>
            <a:spLocks noGrp="1" noChangeArrowheads="1"/>
          </p:cNvSpPr>
          <p:nvPr>
            <p:ph type="ftr" sz="quarter" idx="3"/>
          </p:nvPr>
        </p:nvSpPr>
        <p:spPr bwMode="auto">
          <a:xfrm>
            <a:off x="5029695" y="6248400"/>
            <a:ext cx="423754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latinLnBrk="1" hangingPunct="1">
              <a:defRPr sz="1400">
                <a:solidFill>
                  <a:schemeClr val="bg2"/>
                </a:solidFill>
                <a:latin typeface="Arial" panose="020B0604020202020204" pitchFamily="34" charset="0"/>
                <a:ea typeface="-윤고딕140" panose="02030600000101010101" pitchFamily="18" charset="-127"/>
              </a:defRPr>
            </a:lvl1pPr>
          </a:lstStyle>
          <a:p>
            <a:pPr>
              <a:defRPr/>
            </a:pPr>
            <a:endParaRPr lang="en-US" altLang="ko-KR" dirty="0"/>
          </a:p>
        </p:txBody>
      </p:sp>
      <p:sp>
        <p:nvSpPr>
          <p:cNvPr id="15" name="Rectangle 7"/>
          <p:cNvSpPr>
            <a:spLocks noGrp="1" noChangeArrowheads="1"/>
          </p:cNvSpPr>
          <p:nvPr>
            <p:ph type="sldNum" sz="quarter" idx="4"/>
          </p:nvPr>
        </p:nvSpPr>
        <p:spPr bwMode="auto">
          <a:xfrm>
            <a:off x="9480376" y="6248400"/>
            <a:ext cx="25202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latinLnBrk="1" hangingPunct="1">
              <a:defRPr sz="1400">
                <a:solidFill>
                  <a:schemeClr val="bg2"/>
                </a:solidFill>
                <a:latin typeface="Arial" panose="020B0604020202020204" pitchFamily="34" charset="0"/>
                <a:ea typeface="-윤고딕140" panose="02030600000101010101" pitchFamily="18" charset="-127"/>
              </a:defRPr>
            </a:lvl1pPr>
          </a:lstStyle>
          <a:p>
            <a:pPr>
              <a:defRPr/>
            </a:pPr>
            <a:fld id="{BB67EF4F-B5F5-423B-9BDB-501752633DE6}" type="slidenum">
              <a:rPr lang="en-US" altLang="ko-KR" smtClean="0"/>
              <a:pPr>
                <a:defRPr/>
              </a:pPr>
              <a:t>‹#›</a:t>
            </a:fld>
            <a:endParaRPr lang="en-US" altLang="ko-KR" dirty="0"/>
          </a:p>
        </p:txBody>
      </p:sp>
    </p:spTree>
    <p:extLst>
      <p:ext uri="{BB962C8B-B14F-4D97-AF65-F5344CB8AC3E}">
        <p14:creationId xmlns:p14="http://schemas.microsoft.com/office/powerpoint/2010/main" val="42672607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1-Col Double Heading Text">
    <p:spTree>
      <p:nvGrpSpPr>
        <p:cNvPr id="1" name=""/>
        <p:cNvGrpSpPr/>
        <p:nvPr/>
      </p:nvGrpSpPr>
      <p:grpSpPr>
        <a:xfrm>
          <a:off x="0" y="0"/>
          <a:ext cx="0" cy="0"/>
          <a:chOff x="0" y="0"/>
          <a:chExt cx="0" cy="0"/>
        </a:xfrm>
      </p:grpSpPr>
      <p:sp>
        <p:nvSpPr>
          <p:cNvPr id="10" name="Metin Yer Tutucusu 9"/>
          <p:cNvSpPr>
            <a:spLocks noGrp="1"/>
          </p:cNvSpPr>
          <p:nvPr>
            <p:ph type="body" sz="quarter" idx="13" hasCustomPrompt="1"/>
          </p:nvPr>
        </p:nvSpPr>
        <p:spPr>
          <a:xfrm>
            <a:off x="2423592" y="1485900"/>
            <a:ext cx="9577064" cy="4679404"/>
          </a:xfrm>
          <a:prstGeom prst="rect">
            <a:avLst/>
          </a:prstGeom>
        </p:spPr>
        <p:txBody>
          <a:bodyPr/>
          <a:lstStyle>
            <a:lvl1pPr marL="0" indent="0" algn="just" latinLnBrk="0">
              <a:spcBef>
                <a:spcPts val="1000"/>
              </a:spcBef>
              <a:buNone/>
              <a:defRPr sz="2000"/>
            </a:lvl1pPr>
            <a:lvl2pPr algn="just" latinLnBrk="0">
              <a:defRPr/>
            </a:lvl2pPr>
            <a:lvl3pPr algn="just" latinLnBrk="0">
              <a:defRPr/>
            </a:lvl3pPr>
            <a:lvl4pPr algn="just" latinLnBrk="0">
              <a:defRPr/>
            </a:lvl4pPr>
            <a:lvl5pPr algn="just" latinLnBrk="0">
              <a:defRPr/>
            </a:lvl5pPr>
          </a:lstStyle>
          <a:p>
            <a:pPr lvl="0"/>
            <a:r>
              <a:rPr lang="tr-TR" noProof="0" dirty="0" err="1"/>
              <a:t>Slide</a:t>
            </a:r>
            <a:r>
              <a:rPr lang="tr-TR" noProof="0" dirty="0"/>
              <a:t> </a:t>
            </a:r>
            <a:r>
              <a:rPr lang="tr-TR" noProof="0" dirty="0" err="1"/>
              <a:t>Text</a:t>
            </a:r>
            <a:endParaRPr lang="en-US" noProof="0" dirty="0"/>
          </a:p>
        </p:txBody>
      </p:sp>
      <p:sp>
        <p:nvSpPr>
          <p:cNvPr id="7" name="Metin Yer Tutucusu 6"/>
          <p:cNvSpPr>
            <a:spLocks noGrp="1"/>
          </p:cNvSpPr>
          <p:nvPr>
            <p:ph type="body" sz="quarter" idx="14" hasCustomPrompt="1"/>
          </p:nvPr>
        </p:nvSpPr>
        <p:spPr>
          <a:xfrm>
            <a:off x="2423592" y="533400"/>
            <a:ext cx="9768408" cy="590550"/>
          </a:xfrm>
          <a:prstGeom prst="rect">
            <a:avLst/>
          </a:prstGeom>
          <a:ln>
            <a:noFill/>
          </a:ln>
        </p:spPr>
        <p:txBody>
          <a:bodyPr>
            <a:scene3d>
              <a:camera prst="orthographicFront"/>
              <a:lightRig rig="threePt" dir="t"/>
            </a:scene3d>
            <a:sp3d>
              <a:extrusionClr>
                <a:schemeClr val="accent6">
                  <a:lumMod val="75000"/>
                </a:schemeClr>
              </a:extrusionClr>
            </a:sp3d>
          </a:bodyPr>
          <a:lstStyle>
            <a:lvl1pPr marL="540000" indent="0" algn="l" latinLnBrk="0">
              <a:buNone/>
              <a:defRPr sz="3200" baseline="0">
                <a:solidFill>
                  <a:schemeClr val="accent4">
                    <a:lumMod val="50000"/>
                  </a:schemeClr>
                </a:solidFill>
                <a:effectLst>
                  <a:outerShdw blurRad="165100" dist="152400" algn="l" rotWithShape="0">
                    <a:schemeClr val="accent3">
                      <a:alpha val="40000"/>
                    </a:schemeClr>
                  </a:outerShdw>
                </a:effectLst>
              </a:defRPr>
            </a:lvl1pPr>
          </a:lstStyle>
          <a:p>
            <a:pPr lvl="0"/>
            <a:r>
              <a:rPr lang="tr-TR" dirty="0" err="1"/>
              <a:t>Slide</a:t>
            </a:r>
            <a:r>
              <a:rPr lang="tr-TR" dirty="0"/>
              <a:t> </a:t>
            </a:r>
            <a:r>
              <a:rPr lang="tr-TR" dirty="0" err="1"/>
              <a:t>Title</a:t>
            </a:r>
            <a:endParaRPr lang="tr-TR" dirty="0"/>
          </a:p>
        </p:txBody>
      </p:sp>
      <p:sp>
        <p:nvSpPr>
          <p:cNvPr id="8" name="Unvan 1"/>
          <p:cNvSpPr>
            <a:spLocks noGrp="1"/>
          </p:cNvSpPr>
          <p:nvPr>
            <p:ph type="title" hasCustomPrompt="1"/>
          </p:nvPr>
        </p:nvSpPr>
        <p:spPr>
          <a:xfrm>
            <a:off x="2837085" y="1143000"/>
            <a:ext cx="8440515" cy="323850"/>
          </a:xfrm>
          <a:prstGeom prst="rect">
            <a:avLst/>
          </a:prstGeom>
        </p:spPr>
        <p:txBody>
          <a:bodyPr/>
          <a:lstStyle>
            <a:lvl1pPr algn="l" latinLnBrk="0">
              <a:defRPr sz="2400">
                <a:solidFill>
                  <a:schemeClr val="accent4"/>
                </a:solidFill>
              </a:defRPr>
            </a:lvl1pPr>
          </a:lstStyle>
          <a:p>
            <a:r>
              <a:rPr lang="tr-TR" noProof="0" dirty="0" err="1"/>
              <a:t>Sub-heading</a:t>
            </a:r>
            <a:endParaRPr lang="en-US" noProof="0" dirty="0"/>
          </a:p>
        </p:txBody>
      </p:sp>
      <p:sp>
        <p:nvSpPr>
          <p:cNvPr id="14" name="Rectangle 5"/>
          <p:cNvSpPr>
            <a:spLocks noGrp="1" noChangeArrowheads="1"/>
          </p:cNvSpPr>
          <p:nvPr>
            <p:ph type="dt" sz="half" idx="2"/>
          </p:nvPr>
        </p:nvSpPr>
        <p:spPr bwMode="auto">
          <a:xfrm>
            <a:off x="2423592" y="6248400"/>
            <a:ext cx="2170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latinLnBrk="1" hangingPunct="1">
              <a:defRPr sz="1400">
                <a:solidFill>
                  <a:schemeClr val="bg2"/>
                </a:solidFill>
                <a:latin typeface="Arial" panose="020B0604020202020204" pitchFamily="34" charset="0"/>
                <a:ea typeface="-윤고딕140" panose="02030600000101010101" pitchFamily="18" charset="-127"/>
              </a:defRPr>
            </a:lvl1pPr>
          </a:lstStyle>
          <a:p>
            <a:pPr>
              <a:defRPr/>
            </a:pPr>
            <a:endParaRPr lang="en-US" altLang="ko-KR" dirty="0"/>
          </a:p>
        </p:txBody>
      </p:sp>
      <p:sp>
        <p:nvSpPr>
          <p:cNvPr id="15" name="Rectangle 6"/>
          <p:cNvSpPr>
            <a:spLocks noGrp="1" noChangeArrowheads="1"/>
          </p:cNvSpPr>
          <p:nvPr>
            <p:ph type="ftr" sz="quarter" idx="3"/>
          </p:nvPr>
        </p:nvSpPr>
        <p:spPr bwMode="auto">
          <a:xfrm>
            <a:off x="5029695" y="6248400"/>
            <a:ext cx="423754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latinLnBrk="1" hangingPunct="1">
              <a:defRPr sz="1400">
                <a:solidFill>
                  <a:schemeClr val="bg2"/>
                </a:solidFill>
                <a:latin typeface="Arial" panose="020B0604020202020204" pitchFamily="34" charset="0"/>
                <a:ea typeface="-윤고딕140" panose="02030600000101010101" pitchFamily="18" charset="-127"/>
              </a:defRPr>
            </a:lvl1pPr>
          </a:lstStyle>
          <a:p>
            <a:pPr>
              <a:defRPr/>
            </a:pPr>
            <a:endParaRPr lang="en-US" altLang="ko-KR" dirty="0"/>
          </a:p>
        </p:txBody>
      </p:sp>
      <p:sp>
        <p:nvSpPr>
          <p:cNvPr id="16" name="Rectangle 7"/>
          <p:cNvSpPr>
            <a:spLocks noGrp="1" noChangeArrowheads="1"/>
          </p:cNvSpPr>
          <p:nvPr>
            <p:ph type="sldNum" sz="quarter" idx="4"/>
          </p:nvPr>
        </p:nvSpPr>
        <p:spPr bwMode="auto">
          <a:xfrm>
            <a:off x="9480376" y="6248400"/>
            <a:ext cx="25202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latinLnBrk="1" hangingPunct="1">
              <a:defRPr sz="1400">
                <a:solidFill>
                  <a:schemeClr val="bg2"/>
                </a:solidFill>
                <a:latin typeface="Arial" panose="020B0604020202020204" pitchFamily="34" charset="0"/>
                <a:ea typeface="-윤고딕140" panose="02030600000101010101" pitchFamily="18" charset="-127"/>
              </a:defRPr>
            </a:lvl1pPr>
          </a:lstStyle>
          <a:p>
            <a:pPr>
              <a:defRPr/>
            </a:pPr>
            <a:fld id="{BB67EF4F-B5F5-423B-9BDB-501752633DE6}" type="slidenum">
              <a:rPr lang="en-US" altLang="ko-KR" smtClean="0"/>
              <a:pPr>
                <a:defRPr/>
              </a:pPr>
              <a:t>‹#›</a:t>
            </a:fld>
            <a:endParaRPr lang="en-US" altLang="ko-KR" dirty="0"/>
          </a:p>
        </p:txBody>
      </p:sp>
    </p:spTree>
    <p:extLst>
      <p:ext uri="{BB962C8B-B14F-4D97-AF65-F5344CB8AC3E}">
        <p14:creationId xmlns:p14="http://schemas.microsoft.com/office/powerpoint/2010/main" val="3027714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grpId="0" nodeType="withEffect">
                                  <p:stCondLst>
                                    <p:cond delay="0"/>
                                  </p:stCondLst>
                                  <p:childTnLst>
                                    <p:animMotion origin="layout" path="M -2.5E-6 2.59259E-6 L 0.32018 -0.07778 " pathEditMode="relative" rAng="0" ptsTypes="AA">
                                      <p:cBhvr>
                                        <p:cTn id="6" dur="2000" fill="hold"/>
                                        <p:tgtEl>
                                          <p:spTgt spid="7">
                                            <p:txEl>
                                              <p:pRg st="0" end="0"/>
                                            </p:txEl>
                                          </p:spTgt>
                                        </p:tgtEl>
                                        <p:attrNameLst>
                                          <p:attrName>ppt_x</p:attrName>
                                          <p:attrName>ppt_y</p:attrName>
                                        </p:attrNameLst>
                                      </p:cBhvr>
                                      <p:rCtr x="16003" y="-3889"/>
                                    </p:animMotion>
                                  </p:childTnLst>
                                </p:cTn>
                              </p:par>
                              <p:par>
                                <p:cTn id="7" presetID="6" presetClass="emph" presetSubtype="0" fill="hold" grpId="1" nodeType="withEffect">
                                  <p:stCondLst>
                                    <p:cond delay="0"/>
                                  </p:stCondLst>
                                  <p:childTnLst>
                                    <p:animScale>
                                      <p:cBhvr>
                                        <p:cTn id="8" dur="2000" fill="hold"/>
                                        <p:tgtEl>
                                          <p:spTgt spid="7">
                                            <p:txEl>
                                              <p:pRg st="0" end="0"/>
                                            </p:txEl>
                                          </p:spTgt>
                                        </p:tgtEl>
                                      </p:cBhvr>
                                      <p:by x="100000" y="70000"/>
                                    </p:animScale>
                                  </p:childTnLst>
                                </p:cTn>
                              </p:par>
                            </p:childTnLst>
                          </p:cTn>
                        </p:par>
                        <p:par>
                          <p:cTn id="9" fill="hold">
                            <p:stCondLst>
                              <p:cond delay="2000"/>
                            </p:stCondLst>
                            <p:childTnLst>
                              <p:par>
                                <p:cTn id="10" presetID="64" presetClass="path" presetSubtype="0" accel="50000" decel="50000" fill="hold" grpId="0" nodeType="afterEffect">
                                  <p:stCondLst>
                                    <p:cond delay="0"/>
                                  </p:stCondLst>
                                  <p:childTnLst>
                                    <p:animMotion origin="layout" path="M 1.25E-6 2.77556E-17 L 1.25E-6 -0.08796 " pathEditMode="relative" rAng="0" ptsTypes="AA">
                                      <p:cBhvr>
                                        <p:cTn id="11" dur="2000" fill="hold"/>
                                        <p:tgtEl>
                                          <p:spTgt spid="8"/>
                                        </p:tgtEl>
                                        <p:attrNameLst>
                                          <p:attrName>ppt_x</p:attrName>
                                          <p:attrName>ppt_y</p:attrName>
                                        </p:attrNameLst>
                                      </p:cBhvr>
                                      <p:rCtr x="0" y="-4398"/>
                                    </p:animMotion>
                                  </p:childTnLst>
                                </p:cTn>
                              </p:par>
                              <p:par>
                                <p:cTn id="12" presetID="64" presetClass="path" presetSubtype="0" accel="50000" decel="50000" fill="hold" grpId="0" nodeType="withEffect">
                                  <p:stCondLst>
                                    <p:cond delay="0"/>
                                  </p:stCondLst>
                                  <p:childTnLst>
                                    <p:animMotion origin="layout" path="M -1.875E-6 -4.07407E-6 L -1.875E-6 -0.08726 " pathEditMode="relative" rAng="0" ptsTypes="AA">
                                      <p:cBhvr>
                                        <p:cTn id="13" dur="2000" fill="hold"/>
                                        <p:tgtEl>
                                          <p:spTgt spid="10">
                                            <p:txEl>
                                              <p:pRg st="0" end="0"/>
                                            </p:txEl>
                                          </p:spTgt>
                                        </p:tgtEl>
                                        <p:attrNameLst>
                                          <p:attrName>ppt_x</p:attrName>
                                          <p:attrName>ppt_y</p:attrName>
                                        </p:attrNameLst>
                                      </p:cBhvr>
                                      <p:rCtr x="0" y="-43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64" presetClass="path" presetSubtype="0" accel="50000" decel="50000" fill="hold" nodeType="withEffect">
                  <p:stCondLst>
                    <p:cond delay="0"/>
                  </p:stCondLst>
                  <p:childTnLst>
                    <p:animMotion origin="layout" path="M -1.875E-6 -4.07407E-6 L -1.875E-6 -0.08726 " pathEditMode="relative" rAng="0" ptsTypes="AA">
                      <p:cBhvr>
                        <p:cTn dur="2000" fill="hold"/>
                        <p:tgtEl>
                          <p:spTgt spid="10"/>
                        </p:tgtEl>
                        <p:attrNameLst>
                          <p:attrName>ppt_x</p:attrName>
                          <p:attrName>ppt_y</p:attrName>
                        </p:attrNameLst>
                      </p:cBhvr>
                      <p:rCtr x="0" y="-4375"/>
                    </p:animMotion>
                  </p:childTnLst>
                </p:cTn>
              </p:par>
            </p:tnLst>
          </p:tmpl>
        </p:tmplLst>
      </p:bldP>
      <p:bldP spid="7" grpId="0" uiExpand="1" build="p">
        <p:tmplLst>
          <p:tmpl lvl="1">
            <p:tnLst>
              <p:par>
                <p:cTn presetID="56" presetClass="path" presetSubtype="0" accel="50000" decel="50000" fill="hold" nodeType="withEffect">
                  <p:stCondLst>
                    <p:cond delay="0"/>
                  </p:stCondLst>
                  <p:childTnLst>
                    <p:animMotion origin="layout" path="M -2.5E-6 2.59259E-6 L 0.32018 -0.07778 " pathEditMode="relative" rAng="0" ptsTypes="AA">
                      <p:cBhvr>
                        <p:cTn dur="2000" fill="hold"/>
                        <p:tgtEl>
                          <p:spTgt spid="7"/>
                        </p:tgtEl>
                        <p:attrNameLst>
                          <p:attrName>ppt_x</p:attrName>
                          <p:attrName>ppt_y</p:attrName>
                        </p:attrNameLst>
                      </p:cBhvr>
                      <p:rCtr x="16003" y="-3889"/>
                    </p:animMotion>
                  </p:childTnLst>
                </p:cTn>
              </p:par>
            </p:tnLst>
          </p:tmpl>
          <p:tmpl>
            <p:tnLst>
              <p:par>
                <p:cTn presetID="56" presetClass="path" presetSubtype="0" accel="50000" decel="50000" fill="hold" nodeType="withEffect">
                  <p:stCondLst>
                    <p:cond delay="0"/>
                  </p:stCondLst>
                  <p:childTnLst>
                    <p:animMotion origin="layout" path="M 2.29167E-6 2.59259E-6 L 0.32018 -0.07778 " pathEditMode="relative" rAng="0" ptsTypes="AA">
                      <p:cBhvr>
                        <p:cTn dur="2000" fill="hold"/>
                        <p:tgtEl>
                          <p:spTgt spid="7"/>
                        </p:tgtEl>
                        <p:attrNameLst>
                          <p:attrName>ppt_x</p:attrName>
                          <p:attrName>ppt_y</p:attrName>
                        </p:attrNameLst>
                      </p:cBhvr>
                      <p:rCtr x="16003" y="-3889"/>
                    </p:animMotion>
                  </p:childTnLst>
                </p:cTn>
              </p:par>
            </p:tnLst>
          </p:tmpl>
        </p:tmplLst>
      </p:bldP>
      <p:bldP spid="7" grpId="1" build="p">
        <p:tmplLst>
          <p:tmpl lvl="1">
            <p:tnLst>
              <p:par>
                <p:cTn presetID="6" presetClass="emph" presetSubtype="0" fill="hold" nodeType="withEffect">
                  <p:stCondLst>
                    <p:cond delay="0"/>
                  </p:stCondLst>
                  <p:childTnLst>
                    <p:animScale>
                      <p:cBhvr>
                        <p:cTn dur="2000" fill="hold"/>
                        <p:tgtEl>
                          <p:spTgt spid="7"/>
                        </p:tgtEl>
                      </p:cBhvr>
                      <p:by x="100000" y="70000"/>
                    </p:animScale>
                  </p:childTnLst>
                </p:cTn>
              </p:par>
            </p:tnLst>
          </p:tmpl>
        </p:tmplLst>
      </p:bldP>
      <p:bldP spid="8" grpId="0"/>
    </p:bld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2-Col Double Heading Text">
    <p:spTree>
      <p:nvGrpSpPr>
        <p:cNvPr id="1" name=""/>
        <p:cNvGrpSpPr/>
        <p:nvPr/>
      </p:nvGrpSpPr>
      <p:grpSpPr>
        <a:xfrm>
          <a:off x="0" y="0"/>
          <a:ext cx="0" cy="0"/>
          <a:chOff x="0" y="0"/>
          <a:chExt cx="0" cy="0"/>
        </a:xfrm>
      </p:grpSpPr>
      <p:sp>
        <p:nvSpPr>
          <p:cNvPr id="10" name="Metin Yer Tutucusu 9"/>
          <p:cNvSpPr>
            <a:spLocks noGrp="1"/>
          </p:cNvSpPr>
          <p:nvPr>
            <p:ph type="body" sz="quarter" idx="13"/>
          </p:nvPr>
        </p:nvSpPr>
        <p:spPr>
          <a:xfrm>
            <a:off x="2423590" y="1466850"/>
            <a:ext cx="4752529" cy="4438650"/>
          </a:xfrm>
          <a:prstGeom prst="rect">
            <a:avLst/>
          </a:prstGeom>
        </p:spPr>
        <p:txBody>
          <a:bodyPr/>
          <a:lstStyle>
            <a:lvl1pPr marL="0" indent="0" algn="just" latinLnBrk="0">
              <a:buNone/>
              <a:defRPr sz="2000"/>
            </a:lvl1pPr>
            <a:lvl2pPr algn="just" latinLnBrk="0">
              <a:defRPr/>
            </a:lvl2pPr>
            <a:lvl3pPr algn="just" latinLnBrk="0">
              <a:defRPr/>
            </a:lvl3pPr>
            <a:lvl4pPr algn="just" latinLnBrk="0">
              <a:defRPr/>
            </a:lvl4pPr>
            <a:lvl5pPr algn="just" latinLnBrk="0">
              <a:defRPr/>
            </a:lvl5pPr>
          </a:lstStyle>
          <a:p>
            <a:pPr lvl="0"/>
            <a:r>
              <a:rPr lang="en-US" noProof="0"/>
              <a:t>Edit Master text styles</a:t>
            </a:r>
          </a:p>
        </p:txBody>
      </p:sp>
      <p:sp>
        <p:nvSpPr>
          <p:cNvPr id="7" name="Metin Yer Tutucusu 6"/>
          <p:cNvSpPr>
            <a:spLocks noGrp="1"/>
          </p:cNvSpPr>
          <p:nvPr>
            <p:ph type="body" sz="quarter" idx="14" hasCustomPrompt="1"/>
          </p:nvPr>
        </p:nvSpPr>
        <p:spPr>
          <a:xfrm>
            <a:off x="2423592" y="533400"/>
            <a:ext cx="9768408" cy="590550"/>
          </a:xfrm>
          <a:prstGeom prst="rect">
            <a:avLst/>
          </a:prstGeom>
          <a:ln>
            <a:noFill/>
          </a:ln>
        </p:spPr>
        <p:txBody>
          <a:bodyPr>
            <a:scene3d>
              <a:camera prst="orthographicFront"/>
              <a:lightRig rig="threePt" dir="t"/>
            </a:scene3d>
            <a:sp3d>
              <a:extrusionClr>
                <a:schemeClr val="accent6">
                  <a:lumMod val="75000"/>
                </a:schemeClr>
              </a:extrusionClr>
            </a:sp3d>
          </a:bodyPr>
          <a:lstStyle>
            <a:lvl1pPr marL="540000" indent="0" algn="l">
              <a:buNone/>
              <a:defRPr sz="3200" baseline="0">
                <a:solidFill>
                  <a:schemeClr val="accent4">
                    <a:lumMod val="50000"/>
                  </a:schemeClr>
                </a:solidFill>
                <a:effectLst>
                  <a:outerShdw blurRad="165100" dist="152400" algn="l" rotWithShape="0">
                    <a:schemeClr val="accent3">
                      <a:alpha val="40000"/>
                    </a:schemeClr>
                  </a:outerShdw>
                </a:effectLst>
              </a:defRPr>
            </a:lvl1pPr>
          </a:lstStyle>
          <a:p>
            <a:pPr lvl="0"/>
            <a:r>
              <a:rPr lang="tr-TR" dirty="0" err="1"/>
              <a:t>Slide</a:t>
            </a:r>
            <a:r>
              <a:rPr lang="tr-TR" dirty="0"/>
              <a:t> </a:t>
            </a:r>
            <a:r>
              <a:rPr lang="tr-TR" dirty="0" err="1"/>
              <a:t>Title</a:t>
            </a:r>
            <a:endParaRPr lang="tr-TR" dirty="0"/>
          </a:p>
        </p:txBody>
      </p:sp>
      <p:sp>
        <p:nvSpPr>
          <p:cNvPr id="8" name="Unvan 1"/>
          <p:cNvSpPr>
            <a:spLocks noGrp="1"/>
          </p:cNvSpPr>
          <p:nvPr>
            <p:ph type="title"/>
          </p:nvPr>
        </p:nvSpPr>
        <p:spPr>
          <a:xfrm>
            <a:off x="2711624" y="1143000"/>
            <a:ext cx="9289032" cy="323850"/>
          </a:xfrm>
          <a:prstGeom prst="rect">
            <a:avLst/>
          </a:prstGeom>
        </p:spPr>
        <p:txBody>
          <a:bodyPr/>
          <a:lstStyle>
            <a:lvl1pPr algn="l">
              <a:defRPr sz="2400">
                <a:solidFill>
                  <a:schemeClr val="accent4"/>
                </a:solidFill>
              </a:defRPr>
            </a:lvl1pPr>
          </a:lstStyle>
          <a:p>
            <a:r>
              <a:rPr lang="en-US" noProof="0" dirty="0"/>
              <a:t>Click to edit Master title style</a:t>
            </a:r>
          </a:p>
        </p:txBody>
      </p:sp>
      <p:sp>
        <p:nvSpPr>
          <p:cNvPr id="14" name="Metin Yer Tutucusu 9"/>
          <p:cNvSpPr>
            <a:spLocks noGrp="1"/>
          </p:cNvSpPr>
          <p:nvPr>
            <p:ph type="body" sz="quarter" idx="15"/>
          </p:nvPr>
        </p:nvSpPr>
        <p:spPr>
          <a:xfrm>
            <a:off x="7320135" y="1466850"/>
            <a:ext cx="4752529" cy="4438650"/>
          </a:xfrm>
          <a:prstGeom prst="rect">
            <a:avLst/>
          </a:prstGeom>
        </p:spPr>
        <p:txBody>
          <a:bodyPr/>
          <a:lstStyle>
            <a:lvl1pPr marL="0" indent="0" algn="just" latinLnBrk="0">
              <a:buNone/>
              <a:defRPr sz="2000"/>
            </a:lvl1pPr>
            <a:lvl2pPr algn="just" latinLnBrk="0">
              <a:defRPr/>
            </a:lvl2pPr>
            <a:lvl3pPr algn="just" latinLnBrk="0">
              <a:defRPr/>
            </a:lvl3pPr>
            <a:lvl4pPr algn="just" latinLnBrk="0">
              <a:defRPr/>
            </a:lvl4pPr>
            <a:lvl5pPr algn="just" latinLnBrk="0">
              <a:defRPr/>
            </a:lvl5pPr>
          </a:lstStyle>
          <a:p>
            <a:pPr lvl="0"/>
            <a:r>
              <a:rPr lang="en-US" noProof="0"/>
              <a:t>Edit Master text styles</a:t>
            </a:r>
          </a:p>
        </p:txBody>
      </p:sp>
      <p:sp>
        <p:nvSpPr>
          <p:cNvPr id="9" name="Rectangle 5"/>
          <p:cNvSpPr>
            <a:spLocks noGrp="1" noChangeArrowheads="1"/>
          </p:cNvSpPr>
          <p:nvPr>
            <p:ph type="dt" sz="half" idx="2"/>
          </p:nvPr>
        </p:nvSpPr>
        <p:spPr bwMode="auto">
          <a:xfrm>
            <a:off x="2423592" y="6248400"/>
            <a:ext cx="2170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latinLnBrk="1" hangingPunct="1">
              <a:defRPr sz="1400">
                <a:solidFill>
                  <a:schemeClr val="bg2"/>
                </a:solidFill>
                <a:latin typeface="Arial" panose="020B0604020202020204" pitchFamily="34" charset="0"/>
                <a:ea typeface="-윤고딕140" panose="02030600000101010101" pitchFamily="18" charset="-127"/>
              </a:defRPr>
            </a:lvl1pPr>
          </a:lstStyle>
          <a:p>
            <a:pPr>
              <a:defRPr/>
            </a:pPr>
            <a:endParaRPr lang="en-US" altLang="ko-KR" dirty="0"/>
          </a:p>
        </p:txBody>
      </p:sp>
      <p:sp>
        <p:nvSpPr>
          <p:cNvPr id="11" name="Rectangle 6"/>
          <p:cNvSpPr>
            <a:spLocks noGrp="1" noChangeArrowheads="1"/>
          </p:cNvSpPr>
          <p:nvPr>
            <p:ph type="ftr" sz="quarter" idx="3"/>
          </p:nvPr>
        </p:nvSpPr>
        <p:spPr bwMode="auto">
          <a:xfrm>
            <a:off x="5029695" y="6248400"/>
            <a:ext cx="423754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latinLnBrk="1" hangingPunct="1">
              <a:defRPr sz="1400">
                <a:solidFill>
                  <a:schemeClr val="bg2"/>
                </a:solidFill>
                <a:latin typeface="Arial" panose="020B0604020202020204" pitchFamily="34" charset="0"/>
                <a:ea typeface="-윤고딕140" panose="02030600000101010101" pitchFamily="18" charset="-127"/>
              </a:defRPr>
            </a:lvl1pPr>
          </a:lstStyle>
          <a:p>
            <a:pPr>
              <a:defRPr/>
            </a:pPr>
            <a:endParaRPr lang="en-US" altLang="ko-KR" dirty="0"/>
          </a:p>
        </p:txBody>
      </p:sp>
      <p:sp>
        <p:nvSpPr>
          <p:cNvPr id="12" name="Rectangle 7"/>
          <p:cNvSpPr>
            <a:spLocks noGrp="1" noChangeArrowheads="1"/>
          </p:cNvSpPr>
          <p:nvPr>
            <p:ph type="sldNum" sz="quarter" idx="4"/>
          </p:nvPr>
        </p:nvSpPr>
        <p:spPr bwMode="auto">
          <a:xfrm>
            <a:off x="9480376" y="6248400"/>
            <a:ext cx="25202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latinLnBrk="1" hangingPunct="1">
              <a:defRPr sz="1400">
                <a:solidFill>
                  <a:schemeClr val="bg2"/>
                </a:solidFill>
                <a:latin typeface="Arial" panose="020B0604020202020204" pitchFamily="34" charset="0"/>
                <a:ea typeface="-윤고딕140" panose="02030600000101010101" pitchFamily="18" charset="-127"/>
              </a:defRPr>
            </a:lvl1pPr>
          </a:lstStyle>
          <a:p>
            <a:pPr>
              <a:defRPr/>
            </a:pPr>
            <a:fld id="{BB67EF4F-B5F5-423B-9BDB-501752633DE6}" type="slidenum">
              <a:rPr lang="en-US" altLang="ko-KR" smtClean="0"/>
              <a:pPr>
                <a:defRPr/>
              </a:pPr>
              <a:t>‹#›</a:t>
            </a:fld>
            <a:endParaRPr lang="en-US" altLang="ko-KR" dirty="0"/>
          </a:p>
        </p:txBody>
      </p:sp>
    </p:spTree>
    <p:extLst>
      <p:ext uri="{BB962C8B-B14F-4D97-AF65-F5344CB8AC3E}">
        <p14:creationId xmlns:p14="http://schemas.microsoft.com/office/powerpoint/2010/main" val="57346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grpId="0" nodeType="withEffect">
                                  <p:stCondLst>
                                    <p:cond delay="0"/>
                                  </p:stCondLst>
                                  <p:childTnLst>
                                    <p:animMotion origin="layout" path="M -2.5E-6 2.59259E-6 L 0.32018 -0.07778 " pathEditMode="relative" rAng="0" ptsTypes="AA">
                                      <p:cBhvr>
                                        <p:cTn id="6" dur="2000" fill="hold"/>
                                        <p:tgtEl>
                                          <p:spTgt spid="7">
                                            <p:txEl>
                                              <p:pRg st="0" end="0"/>
                                            </p:txEl>
                                          </p:spTgt>
                                        </p:tgtEl>
                                        <p:attrNameLst>
                                          <p:attrName>ppt_x</p:attrName>
                                          <p:attrName>ppt_y</p:attrName>
                                        </p:attrNameLst>
                                      </p:cBhvr>
                                      <p:rCtr x="16003" y="-3889"/>
                                    </p:animMotion>
                                  </p:childTnLst>
                                  <p:subTnLst>
                                    <p:animClr clrSpc="rgb" dir="cw">
                                      <p:cBhvr override="childStyle">
                                        <p:cTn dur="1" fill="hold" display="0" masterRel="nextClick" afterEffect="1"/>
                                        <p:tgtEl>
                                          <p:spTgt spid="7">
                                            <p:txEl>
                                              <p:pRg st="0" end="0"/>
                                            </p:txEl>
                                          </p:spTgt>
                                        </p:tgtEl>
                                        <p:attrNameLst>
                                          <p:attrName>ppt_c</p:attrName>
                                        </p:attrNameLst>
                                      </p:cBhvr>
                                      <p:to>
                                        <a:schemeClr val="accent2"/>
                                      </p:to>
                                    </p:animClr>
                                  </p:subTnLst>
                                </p:cTn>
                              </p:par>
                              <p:par>
                                <p:cTn id="7" presetID="6" presetClass="emph" presetSubtype="0" fill="hold" grpId="1" nodeType="withEffect">
                                  <p:stCondLst>
                                    <p:cond delay="0"/>
                                  </p:stCondLst>
                                  <p:childTnLst>
                                    <p:animScale>
                                      <p:cBhvr>
                                        <p:cTn id="8" dur="2000" fill="hold"/>
                                        <p:tgtEl>
                                          <p:spTgt spid="7">
                                            <p:txEl>
                                              <p:pRg st="0" end="0"/>
                                            </p:txEl>
                                          </p:spTgt>
                                        </p:tgtEl>
                                      </p:cBhvr>
                                      <p:by x="100000" y="70000"/>
                                    </p:animScale>
                                  </p:childTnLst>
                                </p:cTn>
                              </p:par>
                            </p:childTnLst>
                          </p:cTn>
                        </p:par>
                        <p:par>
                          <p:cTn id="9" fill="hold">
                            <p:stCondLst>
                              <p:cond delay="2000"/>
                            </p:stCondLst>
                            <p:childTnLst>
                              <p:par>
                                <p:cTn id="10" presetID="64" presetClass="path" presetSubtype="0" accel="50000" decel="50000" fill="hold" grpId="0" nodeType="afterEffect">
                                  <p:stCondLst>
                                    <p:cond delay="0"/>
                                  </p:stCondLst>
                                  <p:childTnLst>
                                    <p:animMotion origin="layout" path="M 1.25E-6 2.77556E-17 L 1.25E-6 -0.08796 " pathEditMode="relative" rAng="0" ptsTypes="AA">
                                      <p:cBhvr>
                                        <p:cTn id="11" dur="2000" fill="hold"/>
                                        <p:tgtEl>
                                          <p:spTgt spid="8"/>
                                        </p:tgtEl>
                                        <p:attrNameLst>
                                          <p:attrName>ppt_x</p:attrName>
                                          <p:attrName>ppt_y</p:attrName>
                                        </p:attrNameLst>
                                      </p:cBhvr>
                                      <p:rCtr x="0" y="-4398"/>
                                    </p:animMotion>
                                  </p:childTnLst>
                                </p:cTn>
                              </p:par>
                              <p:par>
                                <p:cTn id="12" presetID="64" presetClass="path" presetSubtype="0" accel="50000" decel="50000" fill="hold" grpId="0" nodeType="withEffect">
                                  <p:stCondLst>
                                    <p:cond delay="0"/>
                                  </p:stCondLst>
                                  <p:childTnLst>
                                    <p:animMotion origin="layout" path="M -6.25E-7 3.7037E-6 L -6.25E-7 -0.08727 " pathEditMode="relative" rAng="0" ptsTypes="AA">
                                      <p:cBhvr>
                                        <p:cTn id="13" dur="2000" fill="hold"/>
                                        <p:tgtEl>
                                          <p:spTgt spid="10">
                                            <p:txEl>
                                              <p:pRg st="0" end="0"/>
                                            </p:txEl>
                                          </p:spTgt>
                                        </p:tgtEl>
                                        <p:attrNameLst>
                                          <p:attrName>ppt_x</p:attrName>
                                          <p:attrName>ppt_y</p:attrName>
                                        </p:attrNameLst>
                                      </p:cBhvr>
                                      <p:rCtr x="0" y="-4375"/>
                                    </p:animMotion>
                                  </p:childTnLst>
                                </p:cTn>
                              </p:par>
                              <p:par>
                                <p:cTn id="14" presetID="64" presetClass="path" presetSubtype="0" accel="50000" decel="50000" fill="hold" grpId="0" nodeType="withEffect">
                                  <p:stCondLst>
                                    <p:cond delay="0"/>
                                  </p:stCondLst>
                                  <p:childTnLst>
                                    <p:animMotion origin="layout" path="M -6.25E-7 3.7037E-6 L -6.25E-7 -0.08727 " pathEditMode="relative" rAng="0" ptsTypes="AA">
                                      <p:cBhvr>
                                        <p:cTn id="15" dur="2000" fill="hold"/>
                                        <p:tgtEl>
                                          <p:spTgt spid="14">
                                            <p:txEl>
                                              <p:pRg st="0" end="0"/>
                                            </p:txEl>
                                          </p:spTgt>
                                        </p:tgtEl>
                                        <p:attrNameLst>
                                          <p:attrName>ppt_x</p:attrName>
                                          <p:attrName>ppt_y</p:attrName>
                                        </p:attrNameLst>
                                      </p:cBhvr>
                                      <p:rCtr x="0" y="-43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64" presetClass="path" presetSubtype="0" accel="50000" decel="50000" fill="hold" nodeType="withEffect">
                  <p:stCondLst>
                    <p:cond delay="0"/>
                  </p:stCondLst>
                  <p:childTnLst>
                    <p:animMotion origin="layout" path="M -6.25E-7 3.7037E-6 L -6.25E-7 -0.08727 " pathEditMode="relative" rAng="0" ptsTypes="AA">
                      <p:cBhvr>
                        <p:cTn dur="2000" fill="hold"/>
                        <p:tgtEl>
                          <p:spTgt spid="10"/>
                        </p:tgtEl>
                        <p:attrNameLst>
                          <p:attrName>ppt_x</p:attrName>
                          <p:attrName>ppt_y</p:attrName>
                        </p:attrNameLst>
                      </p:cBhvr>
                      <p:rCtr x="0" y="-4375"/>
                    </p:animMotion>
                  </p:childTnLst>
                </p:cTn>
              </p:par>
            </p:tnLst>
          </p:tmpl>
        </p:tmplLst>
      </p:bldP>
      <p:bldP spid="7" grpId="0" uiExpand="1" build="p">
        <p:tmplLst>
          <p:tmpl lvl="1">
            <p:tnLst>
              <p:par>
                <p:cTn presetID="56" presetClass="path" presetSubtype="0" accel="50000" decel="50000" fill="hold" nodeType="withEffect">
                  <p:stCondLst>
                    <p:cond delay="0"/>
                  </p:stCondLst>
                  <p:childTnLst>
                    <p:animMotion origin="layout" path="M -2.5E-6 2.59259E-6 L 0.32018 -0.07778 " pathEditMode="relative" rAng="0" ptsTypes="AA">
                      <p:cBhvr>
                        <p:cTn dur="2000" fill="hold"/>
                        <p:tgtEl>
                          <p:spTgt spid="7"/>
                        </p:tgtEl>
                        <p:attrNameLst>
                          <p:attrName>ppt_x</p:attrName>
                          <p:attrName>ppt_y</p:attrName>
                        </p:attrNameLst>
                      </p:cBhvr>
                      <p:rCtr x="16003" y="-3889"/>
                    </p:animMotion>
                  </p:childTnLst>
                  <p:subTnLst>
                    <p:animClr clrSpc="rgb" dir="cw">
                      <p:cBhvr override="childStyle">
                        <p:cTn dur="1" fill="hold" display="0" masterRel="nextClick" afterEffect="1"/>
                        <p:tgtEl>
                          <p:spTgt spid="7"/>
                        </p:tgtEl>
                        <p:attrNameLst>
                          <p:attrName>ppt_c</p:attrName>
                        </p:attrNameLst>
                      </p:cBhvr>
                      <p:to>
                        <a:schemeClr val="accent2"/>
                      </p:to>
                    </p:animClr>
                  </p:subTnLst>
                </p:cTn>
              </p:par>
            </p:tnLst>
          </p:tmpl>
          <p:tmpl>
            <p:tnLst>
              <p:par>
                <p:cTn presetID="56" presetClass="path" presetSubtype="0" accel="50000" decel="50000" fill="hold" nodeType="withEffect">
                  <p:stCondLst>
                    <p:cond delay="0"/>
                  </p:stCondLst>
                  <p:childTnLst>
                    <p:animMotion origin="layout" path="M 2.29167E-6 2.59259E-6 L 0.32018 -0.07778 " pathEditMode="relative" rAng="0" ptsTypes="AA">
                      <p:cBhvr>
                        <p:cTn dur="2000" fill="hold"/>
                        <p:tgtEl>
                          <p:spTgt spid="7"/>
                        </p:tgtEl>
                        <p:attrNameLst>
                          <p:attrName>ppt_x</p:attrName>
                          <p:attrName>ppt_y</p:attrName>
                        </p:attrNameLst>
                      </p:cBhvr>
                      <p:rCtr x="16003" y="-3889"/>
                    </p:animMotion>
                  </p:childTnLst>
                </p:cTn>
              </p:par>
            </p:tnLst>
          </p:tmpl>
        </p:tmplLst>
      </p:bldP>
      <p:bldP spid="7" grpId="1" build="p">
        <p:tmplLst>
          <p:tmpl lvl="1">
            <p:tnLst>
              <p:par>
                <p:cTn presetID="6" presetClass="emph" presetSubtype="0" fill="hold" nodeType="withEffect">
                  <p:stCondLst>
                    <p:cond delay="0"/>
                  </p:stCondLst>
                  <p:childTnLst>
                    <p:animScale>
                      <p:cBhvr>
                        <p:cTn dur="2000" fill="hold"/>
                        <p:tgtEl>
                          <p:spTgt spid="7"/>
                        </p:tgtEl>
                      </p:cBhvr>
                      <p:by x="100000" y="70000"/>
                    </p:animScale>
                  </p:childTnLst>
                </p:cTn>
              </p:par>
            </p:tnLst>
          </p:tmpl>
        </p:tmplLst>
      </p:bldP>
      <p:bldP spid="8" grpId="0"/>
      <p:bldP spid="14" grpId="0" build="p">
        <p:tmplLst>
          <p:tmpl lvl="1">
            <p:tnLst>
              <p:par>
                <p:cTn presetID="64" presetClass="path" presetSubtype="0" accel="50000" decel="50000" fill="hold" nodeType="withEffect">
                  <p:stCondLst>
                    <p:cond delay="0"/>
                  </p:stCondLst>
                  <p:childTnLst>
                    <p:animMotion origin="layout" path="M -6.25E-7 3.7037E-6 L -6.25E-7 -0.08727 " pathEditMode="relative" rAng="0" ptsTypes="AA">
                      <p:cBhvr>
                        <p:cTn dur="2000" fill="hold"/>
                        <p:tgtEl>
                          <p:spTgt spid="14"/>
                        </p:tgtEl>
                        <p:attrNameLst>
                          <p:attrName>ppt_x</p:attrName>
                          <p:attrName>ppt_y</p:attrName>
                        </p:attrNameLst>
                      </p:cBhvr>
                      <p:rCtr x="0" y="-4375"/>
                    </p:animMotion>
                  </p:childTnLst>
                </p:cTn>
              </p:par>
            </p:tnLst>
          </p:tmpl>
        </p:tmplLst>
      </p:bldP>
    </p:bld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5_2-Col Single Heading Chart">
    <p:spTree>
      <p:nvGrpSpPr>
        <p:cNvPr id="1" name=""/>
        <p:cNvGrpSpPr/>
        <p:nvPr/>
      </p:nvGrpSpPr>
      <p:grpSpPr>
        <a:xfrm>
          <a:off x="0" y="0"/>
          <a:ext cx="0" cy="0"/>
          <a:chOff x="0" y="0"/>
          <a:chExt cx="0" cy="0"/>
        </a:xfrm>
      </p:grpSpPr>
      <p:sp>
        <p:nvSpPr>
          <p:cNvPr id="2" name="Unvan 1"/>
          <p:cNvSpPr>
            <a:spLocks noGrp="1"/>
          </p:cNvSpPr>
          <p:nvPr>
            <p:ph type="title"/>
          </p:nvPr>
        </p:nvSpPr>
        <p:spPr>
          <a:xfrm>
            <a:off x="2423591" y="365126"/>
            <a:ext cx="8932325" cy="1325563"/>
          </a:xfrm>
          <a:prstGeom prst="rect">
            <a:avLst/>
          </a:prstGeom>
        </p:spPr>
        <p:txBody>
          <a:bodyPr/>
          <a:lstStyle>
            <a:lvl1pPr>
              <a:defRPr>
                <a:solidFill>
                  <a:schemeClr val="accent4">
                    <a:lumMod val="50000"/>
                  </a:schemeClr>
                </a:solidFill>
              </a:defRPr>
            </a:lvl1pPr>
          </a:lstStyle>
          <a:p>
            <a:r>
              <a:rPr lang="en-US" dirty="0"/>
              <a:t>Click to edit Master title style</a:t>
            </a:r>
            <a:endParaRPr lang="tr-TR" dirty="0"/>
          </a:p>
        </p:txBody>
      </p:sp>
      <p:sp>
        <p:nvSpPr>
          <p:cNvPr id="3" name="Metin Yer Tutucusu 2"/>
          <p:cNvSpPr>
            <a:spLocks noGrp="1"/>
          </p:cNvSpPr>
          <p:nvPr>
            <p:ph type="body" idx="1"/>
          </p:nvPr>
        </p:nvSpPr>
        <p:spPr>
          <a:xfrm>
            <a:off x="2423592" y="1678676"/>
            <a:ext cx="468052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İçerik Yer Tutucusu 3"/>
          <p:cNvSpPr>
            <a:spLocks noGrp="1"/>
          </p:cNvSpPr>
          <p:nvPr>
            <p:ph sz="half" idx="2"/>
          </p:nvPr>
        </p:nvSpPr>
        <p:spPr>
          <a:xfrm>
            <a:off x="2423592" y="2502588"/>
            <a:ext cx="4680520"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dirty="0"/>
          </a:p>
        </p:txBody>
      </p:sp>
      <p:sp>
        <p:nvSpPr>
          <p:cNvPr id="5" name="Metin Yer Tutucusu 4"/>
          <p:cNvSpPr>
            <a:spLocks noGrp="1"/>
          </p:cNvSpPr>
          <p:nvPr>
            <p:ph type="body" sz="quarter" idx="3"/>
          </p:nvPr>
        </p:nvSpPr>
        <p:spPr>
          <a:xfrm>
            <a:off x="7259291" y="1678676"/>
            <a:ext cx="470356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İçerik Yer Tutucusu 5"/>
          <p:cNvSpPr>
            <a:spLocks noGrp="1"/>
          </p:cNvSpPr>
          <p:nvPr>
            <p:ph sz="quarter" idx="4"/>
          </p:nvPr>
        </p:nvSpPr>
        <p:spPr>
          <a:xfrm>
            <a:off x="7259291" y="2502588"/>
            <a:ext cx="4703568" cy="368458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
        <p:nvSpPr>
          <p:cNvPr id="10" name="Rectangle 5"/>
          <p:cNvSpPr>
            <a:spLocks noGrp="1" noChangeArrowheads="1"/>
          </p:cNvSpPr>
          <p:nvPr>
            <p:ph type="dt" sz="half" idx="10"/>
          </p:nvPr>
        </p:nvSpPr>
        <p:spPr bwMode="auto">
          <a:xfrm>
            <a:off x="2423592" y="6248400"/>
            <a:ext cx="2170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latinLnBrk="1" hangingPunct="1">
              <a:defRPr sz="1400">
                <a:solidFill>
                  <a:schemeClr val="bg2"/>
                </a:solidFill>
                <a:latin typeface="Arial" panose="020B0604020202020204" pitchFamily="34" charset="0"/>
                <a:ea typeface="-윤고딕140" panose="02030600000101010101" pitchFamily="18" charset="-127"/>
              </a:defRPr>
            </a:lvl1pPr>
          </a:lstStyle>
          <a:p>
            <a:pPr>
              <a:defRPr/>
            </a:pPr>
            <a:endParaRPr lang="en-US" altLang="ko-KR" dirty="0"/>
          </a:p>
        </p:txBody>
      </p:sp>
      <p:sp>
        <p:nvSpPr>
          <p:cNvPr id="11" name="Rectangle 6"/>
          <p:cNvSpPr>
            <a:spLocks noGrp="1" noChangeArrowheads="1"/>
          </p:cNvSpPr>
          <p:nvPr>
            <p:ph type="ftr" sz="quarter" idx="11"/>
          </p:nvPr>
        </p:nvSpPr>
        <p:spPr bwMode="auto">
          <a:xfrm>
            <a:off x="5029695" y="6248400"/>
            <a:ext cx="423754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latinLnBrk="1" hangingPunct="1">
              <a:defRPr sz="1400">
                <a:solidFill>
                  <a:schemeClr val="bg2"/>
                </a:solidFill>
                <a:latin typeface="Arial" panose="020B0604020202020204" pitchFamily="34" charset="0"/>
                <a:ea typeface="-윤고딕140" panose="02030600000101010101" pitchFamily="18" charset="-127"/>
              </a:defRPr>
            </a:lvl1pPr>
          </a:lstStyle>
          <a:p>
            <a:pPr>
              <a:defRPr/>
            </a:pPr>
            <a:endParaRPr lang="en-US" altLang="ko-KR" dirty="0"/>
          </a:p>
        </p:txBody>
      </p:sp>
      <p:sp>
        <p:nvSpPr>
          <p:cNvPr id="12" name="Rectangle 7"/>
          <p:cNvSpPr>
            <a:spLocks noGrp="1" noChangeArrowheads="1"/>
          </p:cNvSpPr>
          <p:nvPr>
            <p:ph type="sldNum" sz="quarter" idx="12"/>
          </p:nvPr>
        </p:nvSpPr>
        <p:spPr bwMode="auto">
          <a:xfrm>
            <a:off x="9480376" y="6248400"/>
            <a:ext cx="25202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latinLnBrk="1" hangingPunct="1">
              <a:defRPr sz="1400">
                <a:solidFill>
                  <a:schemeClr val="bg2"/>
                </a:solidFill>
                <a:latin typeface="Arial" panose="020B0604020202020204" pitchFamily="34" charset="0"/>
                <a:ea typeface="-윤고딕140" panose="02030600000101010101" pitchFamily="18" charset="-127"/>
              </a:defRPr>
            </a:lvl1pPr>
          </a:lstStyle>
          <a:p>
            <a:pPr>
              <a:defRPr/>
            </a:pPr>
            <a:fld id="{BB67EF4F-B5F5-423B-9BDB-501752633DE6}" type="slidenum">
              <a:rPr lang="en-US" altLang="ko-KR" smtClean="0"/>
              <a:pPr>
                <a:defRPr/>
              </a:pPr>
              <a:t>‹#›</a:t>
            </a:fld>
            <a:endParaRPr lang="en-US" altLang="ko-KR" dirty="0"/>
          </a:p>
        </p:txBody>
      </p:sp>
    </p:spTree>
    <p:extLst>
      <p:ext uri="{BB962C8B-B14F-4D97-AF65-F5344CB8AC3E}">
        <p14:creationId xmlns:p14="http://schemas.microsoft.com/office/powerpoint/2010/main" val="143428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6_2-Col Single Heading Text+Chart">
    <p:spTree>
      <p:nvGrpSpPr>
        <p:cNvPr id="1" name=""/>
        <p:cNvGrpSpPr/>
        <p:nvPr/>
      </p:nvGrpSpPr>
      <p:grpSpPr>
        <a:xfrm>
          <a:off x="0" y="0"/>
          <a:ext cx="0" cy="0"/>
          <a:chOff x="0" y="0"/>
          <a:chExt cx="0" cy="0"/>
        </a:xfrm>
      </p:grpSpPr>
      <p:sp>
        <p:nvSpPr>
          <p:cNvPr id="2" name="Unvan 1"/>
          <p:cNvSpPr>
            <a:spLocks noGrp="1"/>
          </p:cNvSpPr>
          <p:nvPr>
            <p:ph type="title"/>
          </p:nvPr>
        </p:nvSpPr>
        <p:spPr>
          <a:xfrm>
            <a:off x="2423592" y="457200"/>
            <a:ext cx="3888432" cy="1600200"/>
          </a:xfrm>
          <a:prstGeom prst="rect">
            <a:avLst/>
          </a:prstGeom>
        </p:spPr>
        <p:txBody>
          <a:bodyPr anchor="b"/>
          <a:lstStyle>
            <a:lvl1pPr>
              <a:defRPr sz="3200">
                <a:solidFill>
                  <a:schemeClr val="accent4">
                    <a:lumMod val="50000"/>
                  </a:schemeClr>
                </a:solidFill>
              </a:defRPr>
            </a:lvl1pPr>
          </a:lstStyle>
          <a:p>
            <a:r>
              <a:rPr lang="en-US" dirty="0"/>
              <a:t>Click to edit Master title style</a:t>
            </a:r>
            <a:endParaRPr lang="tr-TR" dirty="0"/>
          </a:p>
        </p:txBody>
      </p:sp>
      <p:sp>
        <p:nvSpPr>
          <p:cNvPr id="3" name="İçerik Yer Tutucusu 2"/>
          <p:cNvSpPr>
            <a:spLocks noGrp="1"/>
          </p:cNvSpPr>
          <p:nvPr>
            <p:ph idx="1"/>
          </p:nvPr>
        </p:nvSpPr>
        <p:spPr>
          <a:xfrm>
            <a:off x="6429067" y="932863"/>
            <a:ext cx="5571590" cy="516043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
        <p:nvSpPr>
          <p:cNvPr id="4" name="Metin Yer Tutucusu 3"/>
          <p:cNvSpPr>
            <a:spLocks noGrp="1"/>
          </p:cNvSpPr>
          <p:nvPr>
            <p:ph type="body" sz="half" idx="2"/>
          </p:nvPr>
        </p:nvSpPr>
        <p:spPr>
          <a:xfrm>
            <a:off x="2423592" y="2057400"/>
            <a:ext cx="3888432" cy="4035896"/>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Rectangle 5"/>
          <p:cNvSpPr>
            <a:spLocks noGrp="1" noChangeArrowheads="1"/>
          </p:cNvSpPr>
          <p:nvPr>
            <p:ph type="dt" sz="half" idx="10"/>
          </p:nvPr>
        </p:nvSpPr>
        <p:spPr bwMode="auto">
          <a:xfrm>
            <a:off x="2423592" y="6248400"/>
            <a:ext cx="2170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latinLnBrk="1" hangingPunct="1">
              <a:defRPr sz="1400">
                <a:solidFill>
                  <a:schemeClr val="bg2"/>
                </a:solidFill>
                <a:latin typeface="Arial" panose="020B0604020202020204" pitchFamily="34" charset="0"/>
                <a:ea typeface="-윤고딕140" panose="02030600000101010101" pitchFamily="18" charset="-127"/>
              </a:defRPr>
            </a:lvl1pPr>
          </a:lstStyle>
          <a:p>
            <a:pPr>
              <a:defRPr/>
            </a:pPr>
            <a:endParaRPr lang="en-US" altLang="ko-KR" dirty="0"/>
          </a:p>
        </p:txBody>
      </p:sp>
      <p:sp>
        <p:nvSpPr>
          <p:cNvPr id="9" name="Rectangle 6"/>
          <p:cNvSpPr>
            <a:spLocks noGrp="1" noChangeArrowheads="1"/>
          </p:cNvSpPr>
          <p:nvPr>
            <p:ph type="ftr" sz="quarter" idx="3"/>
          </p:nvPr>
        </p:nvSpPr>
        <p:spPr bwMode="auto">
          <a:xfrm>
            <a:off x="5029695" y="6248400"/>
            <a:ext cx="423754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latinLnBrk="1" hangingPunct="1">
              <a:defRPr sz="1400">
                <a:solidFill>
                  <a:schemeClr val="bg2"/>
                </a:solidFill>
                <a:latin typeface="Arial" panose="020B0604020202020204" pitchFamily="34" charset="0"/>
                <a:ea typeface="-윤고딕140" panose="02030600000101010101" pitchFamily="18" charset="-127"/>
              </a:defRPr>
            </a:lvl1pPr>
          </a:lstStyle>
          <a:p>
            <a:pPr>
              <a:defRPr/>
            </a:pPr>
            <a:endParaRPr lang="en-US" altLang="ko-KR" dirty="0"/>
          </a:p>
        </p:txBody>
      </p:sp>
      <p:sp>
        <p:nvSpPr>
          <p:cNvPr id="10" name="Rectangle 7"/>
          <p:cNvSpPr>
            <a:spLocks noGrp="1" noChangeArrowheads="1"/>
          </p:cNvSpPr>
          <p:nvPr>
            <p:ph type="sldNum" sz="quarter" idx="4"/>
          </p:nvPr>
        </p:nvSpPr>
        <p:spPr bwMode="auto">
          <a:xfrm>
            <a:off x="9480376" y="6248400"/>
            <a:ext cx="25202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latinLnBrk="1" hangingPunct="1">
              <a:defRPr sz="1400">
                <a:solidFill>
                  <a:schemeClr val="bg2"/>
                </a:solidFill>
                <a:latin typeface="Arial" panose="020B0604020202020204" pitchFamily="34" charset="0"/>
                <a:ea typeface="-윤고딕140" panose="02030600000101010101" pitchFamily="18" charset="-127"/>
              </a:defRPr>
            </a:lvl1pPr>
          </a:lstStyle>
          <a:p>
            <a:pPr>
              <a:defRPr/>
            </a:pPr>
            <a:fld id="{BB67EF4F-B5F5-423B-9BDB-501752633DE6}" type="slidenum">
              <a:rPr lang="en-US" altLang="ko-KR" smtClean="0"/>
              <a:pPr>
                <a:defRPr/>
              </a:pPr>
              <a:t>‹#›</a:t>
            </a:fld>
            <a:endParaRPr lang="en-US" altLang="ko-KR" dirty="0"/>
          </a:p>
        </p:txBody>
      </p:sp>
    </p:spTree>
    <p:extLst>
      <p:ext uri="{BB962C8B-B14F-4D97-AF65-F5344CB8AC3E}">
        <p14:creationId xmlns:p14="http://schemas.microsoft.com/office/powerpoint/2010/main" val="2435733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7_1-Col Single Heading List">
    <p:spTree>
      <p:nvGrpSpPr>
        <p:cNvPr id="1" name=""/>
        <p:cNvGrpSpPr/>
        <p:nvPr/>
      </p:nvGrpSpPr>
      <p:grpSpPr>
        <a:xfrm>
          <a:off x="0" y="0"/>
          <a:ext cx="0" cy="0"/>
          <a:chOff x="0" y="0"/>
          <a:chExt cx="0" cy="0"/>
        </a:xfrm>
      </p:grpSpPr>
      <p:sp>
        <p:nvSpPr>
          <p:cNvPr id="2" name="1 Başlık"/>
          <p:cNvSpPr>
            <a:spLocks noGrp="1"/>
          </p:cNvSpPr>
          <p:nvPr>
            <p:ph type="title"/>
          </p:nvPr>
        </p:nvSpPr>
        <p:spPr>
          <a:xfrm>
            <a:off x="2423592" y="304800"/>
            <a:ext cx="9768408" cy="1143000"/>
          </a:xfrm>
          <a:prstGeom prst="rect">
            <a:avLst/>
          </a:prstGeom>
        </p:spPr>
        <p:txBody>
          <a:bodyPr/>
          <a:lstStyle>
            <a:lvl1pPr>
              <a:defRPr>
                <a:solidFill>
                  <a:schemeClr val="accent4">
                    <a:lumMod val="50000"/>
                  </a:schemeClr>
                </a:solidFill>
              </a:defRPr>
            </a:lvl1pPr>
          </a:lstStyle>
          <a:p>
            <a:r>
              <a:rPr lang="en-US" dirty="0"/>
              <a:t>Click to edit Master title style</a:t>
            </a:r>
            <a:endParaRPr lang="tr-TR" dirty="0"/>
          </a:p>
        </p:txBody>
      </p:sp>
      <p:sp>
        <p:nvSpPr>
          <p:cNvPr id="3" name="2 İçerik Yer Tutucusu"/>
          <p:cNvSpPr>
            <a:spLocks noGrp="1"/>
          </p:cNvSpPr>
          <p:nvPr>
            <p:ph idx="1"/>
          </p:nvPr>
        </p:nvSpPr>
        <p:spPr>
          <a:xfrm>
            <a:off x="2423592" y="1524000"/>
            <a:ext cx="9577064" cy="500134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Tree>
    <p:extLst>
      <p:ext uri="{BB962C8B-B14F-4D97-AF65-F5344CB8AC3E}">
        <p14:creationId xmlns:p14="http://schemas.microsoft.com/office/powerpoint/2010/main" val="342962193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8_Rotated 1-Col List">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9144000" y="304800"/>
            <a:ext cx="3048000" cy="5791200"/>
          </a:xfrm>
          <a:prstGeom prst="rect">
            <a:avLst/>
          </a:prstGeom>
        </p:spPr>
        <p:txBody>
          <a:bodyPr vert="eaVert"/>
          <a:lstStyle/>
          <a:p>
            <a:r>
              <a:rPr lang="en-US"/>
              <a:t>Click to edit Master title style</a:t>
            </a:r>
            <a:endParaRPr lang="tr-TR"/>
          </a:p>
        </p:txBody>
      </p:sp>
      <p:sp>
        <p:nvSpPr>
          <p:cNvPr id="3" name="Dikey Metin Yer Tutucusu 2"/>
          <p:cNvSpPr>
            <a:spLocks noGrp="1"/>
          </p:cNvSpPr>
          <p:nvPr>
            <p:ph type="body" orient="vert" idx="1"/>
          </p:nvPr>
        </p:nvSpPr>
        <p:spPr>
          <a:xfrm>
            <a:off x="2423592" y="304800"/>
            <a:ext cx="6517208" cy="5791200"/>
          </a:xfrm>
          <a:prstGeom prst="rect">
            <a:avLst/>
          </a:prstGeo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
        <p:nvSpPr>
          <p:cNvPr id="7" name="Rectangle 5"/>
          <p:cNvSpPr>
            <a:spLocks noGrp="1" noChangeArrowheads="1"/>
          </p:cNvSpPr>
          <p:nvPr>
            <p:ph type="dt" sz="half" idx="2"/>
          </p:nvPr>
        </p:nvSpPr>
        <p:spPr bwMode="auto">
          <a:xfrm>
            <a:off x="2423592" y="6248400"/>
            <a:ext cx="2170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latinLnBrk="1" hangingPunct="1">
              <a:defRPr sz="1400">
                <a:solidFill>
                  <a:schemeClr val="bg2"/>
                </a:solidFill>
                <a:latin typeface="Arial" panose="020B0604020202020204" pitchFamily="34" charset="0"/>
                <a:ea typeface="-윤고딕140" panose="02030600000101010101" pitchFamily="18" charset="-127"/>
              </a:defRPr>
            </a:lvl1pPr>
          </a:lstStyle>
          <a:p>
            <a:pPr>
              <a:defRPr/>
            </a:pPr>
            <a:endParaRPr lang="en-US" altLang="ko-KR" dirty="0"/>
          </a:p>
        </p:txBody>
      </p:sp>
      <p:sp>
        <p:nvSpPr>
          <p:cNvPr id="8" name="Rectangle 6"/>
          <p:cNvSpPr>
            <a:spLocks noGrp="1" noChangeArrowheads="1"/>
          </p:cNvSpPr>
          <p:nvPr>
            <p:ph type="ftr" sz="quarter" idx="3"/>
          </p:nvPr>
        </p:nvSpPr>
        <p:spPr bwMode="auto">
          <a:xfrm>
            <a:off x="5029695" y="6248400"/>
            <a:ext cx="423754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latinLnBrk="1" hangingPunct="1">
              <a:defRPr sz="1400">
                <a:solidFill>
                  <a:schemeClr val="bg2"/>
                </a:solidFill>
                <a:latin typeface="Arial" panose="020B0604020202020204" pitchFamily="34" charset="0"/>
                <a:ea typeface="-윤고딕140" panose="02030600000101010101" pitchFamily="18" charset="-127"/>
              </a:defRPr>
            </a:lvl1pPr>
          </a:lstStyle>
          <a:p>
            <a:pPr>
              <a:defRPr/>
            </a:pPr>
            <a:endParaRPr lang="en-US" altLang="ko-KR" dirty="0"/>
          </a:p>
        </p:txBody>
      </p:sp>
      <p:sp>
        <p:nvSpPr>
          <p:cNvPr id="9" name="Rectangle 7"/>
          <p:cNvSpPr>
            <a:spLocks noGrp="1" noChangeArrowheads="1"/>
          </p:cNvSpPr>
          <p:nvPr>
            <p:ph type="sldNum" sz="quarter" idx="4"/>
          </p:nvPr>
        </p:nvSpPr>
        <p:spPr bwMode="auto">
          <a:xfrm>
            <a:off x="9480376" y="6248400"/>
            <a:ext cx="25202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latinLnBrk="1" hangingPunct="1">
              <a:defRPr sz="1400">
                <a:solidFill>
                  <a:schemeClr val="bg2"/>
                </a:solidFill>
                <a:latin typeface="Arial" panose="020B0604020202020204" pitchFamily="34" charset="0"/>
                <a:ea typeface="-윤고딕140" panose="02030600000101010101" pitchFamily="18" charset="-127"/>
              </a:defRPr>
            </a:lvl1pPr>
          </a:lstStyle>
          <a:p>
            <a:pPr>
              <a:defRPr/>
            </a:pPr>
            <a:fld id="{BB67EF4F-B5F5-423B-9BDB-501752633DE6}" type="slidenum">
              <a:rPr lang="en-US" altLang="ko-KR" smtClean="0"/>
              <a:pPr>
                <a:defRPr/>
              </a:pPr>
              <a:t>‹#›</a:t>
            </a:fld>
            <a:endParaRPr lang="en-US" altLang="ko-KR" dirty="0"/>
          </a:p>
        </p:txBody>
      </p:sp>
    </p:spTree>
    <p:extLst>
      <p:ext uri="{BB962C8B-B14F-4D97-AF65-F5344CB8AC3E}">
        <p14:creationId xmlns:p14="http://schemas.microsoft.com/office/powerpoint/2010/main" val="3159569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ko-KR" dirty="0"/>
          </a:p>
        </p:txBody>
      </p:sp>
      <p:sp>
        <p:nvSpPr>
          <p:cNvPr id="3" name="Footer Placeholder 2"/>
          <p:cNvSpPr>
            <a:spLocks noGrp="1"/>
          </p:cNvSpPr>
          <p:nvPr>
            <p:ph type="ftr" sz="quarter" idx="11"/>
          </p:nvPr>
        </p:nvSpPr>
        <p:spPr/>
        <p:txBody>
          <a:bodyPr/>
          <a:lstStyle/>
          <a:p>
            <a:pPr>
              <a:defRPr/>
            </a:pPr>
            <a:endParaRPr lang="en-US" altLang="ko-KR" dirty="0"/>
          </a:p>
        </p:txBody>
      </p:sp>
      <p:sp>
        <p:nvSpPr>
          <p:cNvPr id="4" name="Slide Number Placeholder 3"/>
          <p:cNvSpPr>
            <a:spLocks noGrp="1"/>
          </p:cNvSpPr>
          <p:nvPr>
            <p:ph type="sldNum" sz="quarter" idx="12"/>
          </p:nvPr>
        </p:nvSpPr>
        <p:spPr/>
        <p:txBody>
          <a:bodyPr/>
          <a:lstStyle/>
          <a:p>
            <a:pPr>
              <a:defRPr/>
            </a:pPr>
            <a:fld id="{BB67EF4F-B5F5-423B-9BDB-501752633DE6}" type="slidenum">
              <a:rPr lang="en-US" altLang="ko-KR" smtClean="0"/>
              <a:pPr>
                <a:defRPr/>
              </a:pPr>
              <a:t>‹#›</a:t>
            </a:fld>
            <a:endParaRPr lang="en-US" altLang="ko-KR" dirty="0"/>
          </a:p>
        </p:txBody>
      </p:sp>
    </p:spTree>
    <p:extLst>
      <p:ext uri="{BB962C8B-B14F-4D97-AF65-F5344CB8AC3E}">
        <p14:creationId xmlns:p14="http://schemas.microsoft.com/office/powerpoint/2010/main" val="1550815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microsoft.com/office/2007/relationships/hdphoto" Target="../media/hdphoto1.wdp"/><Relationship Id="rId17" Type="http://schemas.openxmlformats.org/officeDocument/2006/relationships/image" Target="../media/image5.png"/><Relationship Id="rId2" Type="http://schemas.openxmlformats.org/officeDocument/2006/relationships/slideLayout" Target="../slideLayouts/slideLayout2.xml"/><Relationship Id="rId16" Type="http://schemas.microsoft.com/office/2007/relationships/hdphoto" Target="../media/hdphoto3.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theme" Target="../theme/theme1.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2.wdp"/></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 name="Picture 2" descr="miran08_2"/>
          <p:cNvPicPr>
            <a:picLocks noChangeAspect="1" noChangeArrowheads="1"/>
          </p:cNvPicPr>
          <p:nvPr userDrawn="1"/>
        </p:nvPicPr>
        <p:blipFill>
          <a:blip r:embed="rId11">
            <a:duotone>
              <a:schemeClr val="accent4">
                <a:shade val="45000"/>
                <a:satMod val="135000"/>
              </a:schemeClr>
              <a:prstClr val="white"/>
            </a:duotone>
            <a:extLst>
              <a:ext uri="{BEBA8EAE-BF5A-486C-A8C5-ECC9F3942E4B}">
                <a14:imgProps xmlns:a14="http://schemas.microsoft.com/office/drawing/2010/main">
                  <a14:imgLayer r:embed="rId12">
                    <a14:imgEffect>
                      <a14:colorTemperature colorTemp="4563"/>
                    </a14:imgEffect>
                  </a14:imgLayer>
                </a14:imgProps>
              </a:ext>
              <a:ext uri="{28A0092B-C50C-407E-A947-70E740481C1C}">
                <a14:useLocalDpi xmlns:a14="http://schemas.microsoft.com/office/drawing/2010/main" val="0"/>
              </a:ext>
            </a:extLst>
          </a:blip>
          <a:srcRect/>
          <a:stretch>
            <a:fillRect/>
          </a:stretch>
        </p:blipFill>
        <p:spPr bwMode="auto">
          <a:xfrm>
            <a:off x="0" y="190500"/>
            <a:ext cx="12192000" cy="6648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up 6"/>
          <p:cNvGrpSpPr/>
          <p:nvPr userDrawn="1"/>
        </p:nvGrpSpPr>
        <p:grpSpPr>
          <a:xfrm>
            <a:off x="0" y="2"/>
            <a:ext cx="12186316" cy="1993566"/>
            <a:chOff x="0" y="-28464"/>
            <a:chExt cx="12186316" cy="1993566"/>
          </a:xfrm>
        </p:grpSpPr>
        <p:pic>
          <p:nvPicPr>
            <p:cNvPr id="16" name="Resim 2"/>
            <p:cNvPicPr>
              <a:picLocks noChangeAspect="1"/>
            </p:cNvPicPr>
            <p:nvPr/>
          </p:nvPicPr>
          <p:blipFill>
            <a:blip r:embed="rId13">
              <a:duotone>
                <a:prstClr val="black"/>
                <a:schemeClr val="accent4">
                  <a:tint val="45000"/>
                  <a:satMod val="400000"/>
                </a:schemeClr>
              </a:duotone>
              <a:extLst>
                <a:ext uri="{BEBA8EAE-BF5A-486C-A8C5-ECC9F3942E4B}">
                  <a14:imgProps xmlns:a14="http://schemas.microsoft.com/office/drawing/2010/main">
                    <a14:imgLayer r:embed="rId14">
                      <a14:imgEffect>
                        <a14:backgroundRemoval t="917" b="89602" l="0" r="100000"/>
                      </a14:imgEffect>
                      <a14:imgEffect>
                        <a14:colorTemperature colorTemp="11200"/>
                      </a14:imgEffect>
                      <a14:imgEffect>
                        <a14:saturation sat="400000"/>
                      </a14:imgEffect>
                    </a14:imgLayer>
                  </a14:imgProps>
                </a:ext>
              </a:extLst>
            </a:blip>
            <a:stretch>
              <a:fillRect/>
            </a:stretch>
          </p:blipFill>
          <p:spPr>
            <a:xfrm>
              <a:off x="0" y="-28463"/>
              <a:ext cx="9192344" cy="1993565"/>
            </a:xfrm>
            <a:prstGeom prst="rect">
              <a:avLst/>
            </a:prstGeom>
          </p:spPr>
        </p:pic>
        <p:pic>
          <p:nvPicPr>
            <p:cNvPr id="17" name="Resim 5"/>
            <p:cNvPicPr>
              <a:picLocks noChangeAspect="1"/>
            </p:cNvPicPr>
            <p:nvPr/>
          </p:nvPicPr>
          <p:blipFill>
            <a:blip r:embed="rId15">
              <a:duotone>
                <a:prstClr val="black"/>
                <a:schemeClr val="accent4">
                  <a:tint val="45000"/>
                  <a:satMod val="400000"/>
                </a:schemeClr>
              </a:duotone>
              <a:extLst>
                <a:ext uri="{BEBA8EAE-BF5A-486C-A8C5-ECC9F3942E4B}">
                  <a14:imgProps xmlns:a14="http://schemas.microsoft.com/office/drawing/2010/main">
                    <a14:imgLayer r:embed="rId16">
                      <a14:imgEffect>
                        <a14:colorTemperature colorTemp="11200"/>
                      </a14:imgEffect>
                    </a14:imgLayer>
                  </a14:imgProps>
                </a:ext>
              </a:extLst>
            </a:blip>
            <a:stretch>
              <a:fillRect/>
            </a:stretch>
          </p:blipFill>
          <p:spPr>
            <a:xfrm>
              <a:off x="9192344" y="-28464"/>
              <a:ext cx="2993972" cy="1993565"/>
            </a:xfrm>
            <a:prstGeom prst="rect">
              <a:avLst/>
            </a:prstGeom>
          </p:spPr>
        </p:pic>
      </p:grpSp>
      <p:sp>
        <p:nvSpPr>
          <p:cNvPr id="18" name="Rectangle 3"/>
          <p:cNvSpPr>
            <a:spLocks noGrp="1" noChangeArrowheads="1"/>
          </p:cNvSpPr>
          <p:nvPr>
            <p:ph type="title"/>
          </p:nvPr>
        </p:nvSpPr>
        <p:spPr bwMode="auto">
          <a:xfrm>
            <a:off x="2402314" y="304800"/>
            <a:ext cx="9789686"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lvl="0" defTabSz="914400">
              <a:buFontTx/>
              <a:buNone/>
            </a:pPr>
            <a:r>
              <a:rPr lang="tr-TR" altLang="ko-KR" dirty="0" err="1"/>
              <a:t>Arial</a:t>
            </a:r>
            <a:endParaRPr lang="en-US" altLang="ko-KR" dirty="0"/>
          </a:p>
        </p:txBody>
      </p:sp>
      <p:sp>
        <p:nvSpPr>
          <p:cNvPr id="19" name="Rectangle 4"/>
          <p:cNvSpPr>
            <a:spLocks noGrp="1" noChangeArrowheads="1"/>
          </p:cNvSpPr>
          <p:nvPr>
            <p:ph type="body" idx="1"/>
          </p:nvPr>
        </p:nvSpPr>
        <p:spPr bwMode="auto">
          <a:xfrm>
            <a:off x="2402314" y="1524000"/>
            <a:ext cx="9598342"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ko-KR" dirty="0" err="1"/>
              <a:t>Aasdad</a:t>
            </a:r>
            <a:endParaRPr lang="en-US" altLang="ko-KR" dirty="0"/>
          </a:p>
          <a:p>
            <a:pPr lvl="1"/>
            <a:r>
              <a:rPr lang="tr-TR" altLang="ko-KR" dirty="0"/>
              <a:t>a</a:t>
            </a:r>
            <a:endParaRPr lang="en-US" altLang="ko-KR" dirty="0"/>
          </a:p>
          <a:p>
            <a:pPr lvl="2"/>
            <a:r>
              <a:rPr lang="tr-TR" altLang="ko-KR" dirty="0"/>
              <a:t>s</a:t>
            </a:r>
            <a:endParaRPr lang="en-US" altLang="ko-KR" dirty="0"/>
          </a:p>
          <a:p>
            <a:pPr lvl="3"/>
            <a:r>
              <a:rPr lang="tr-TR" altLang="ko-KR" dirty="0"/>
              <a:t>s</a:t>
            </a:r>
            <a:endParaRPr lang="en-US" altLang="ko-KR" dirty="0"/>
          </a:p>
          <a:p>
            <a:pPr lvl="4"/>
            <a:r>
              <a:rPr lang="tr-TR" altLang="ko-KR" dirty="0"/>
              <a:t>s</a:t>
            </a:r>
            <a:endParaRPr lang="en-US" altLang="ko-KR" dirty="0"/>
          </a:p>
        </p:txBody>
      </p:sp>
      <p:sp>
        <p:nvSpPr>
          <p:cNvPr id="20" name="Rectangle 5"/>
          <p:cNvSpPr>
            <a:spLocks noGrp="1" noChangeArrowheads="1"/>
          </p:cNvSpPr>
          <p:nvPr>
            <p:ph type="dt" sz="half" idx="2"/>
          </p:nvPr>
        </p:nvSpPr>
        <p:spPr bwMode="auto">
          <a:xfrm>
            <a:off x="2423592" y="6248400"/>
            <a:ext cx="2170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latinLnBrk="1" hangingPunct="1">
              <a:defRPr sz="1400">
                <a:solidFill>
                  <a:schemeClr val="bg2"/>
                </a:solidFill>
                <a:latin typeface="Arial" panose="020B0604020202020204" pitchFamily="34" charset="0"/>
                <a:ea typeface="-윤고딕140" panose="02030600000101010101" pitchFamily="18" charset="-127"/>
              </a:defRPr>
            </a:lvl1pPr>
          </a:lstStyle>
          <a:p>
            <a:pPr>
              <a:defRPr/>
            </a:pPr>
            <a:endParaRPr lang="en-US" altLang="ko-KR" dirty="0"/>
          </a:p>
        </p:txBody>
      </p:sp>
      <p:sp>
        <p:nvSpPr>
          <p:cNvPr id="21" name="Rectangle 6"/>
          <p:cNvSpPr>
            <a:spLocks noGrp="1" noChangeArrowheads="1"/>
          </p:cNvSpPr>
          <p:nvPr>
            <p:ph type="ftr" sz="quarter" idx="3"/>
          </p:nvPr>
        </p:nvSpPr>
        <p:spPr bwMode="auto">
          <a:xfrm>
            <a:off x="5029695" y="6248400"/>
            <a:ext cx="423754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latinLnBrk="1" hangingPunct="1">
              <a:defRPr sz="1400">
                <a:solidFill>
                  <a:schemeClr val="bg2"/>
                </a:solidFill>
                <a:latin typeface="Arial" panose="020B0604020202020204" pitchFamily="34" charset="0"/>
                <a:ea typeface="-윤고딕140" panose="02030600000101010101" pitchFamily="18" charset="-127"/>
              </a:defRPr>
            </a:lvl1pPr>
          </a:lstStyle>
          <a:p>
            <a:pPr>
              <a:defRPr/>
            </a:pPr>
            <a:endParaRPr lang="en-US" altLang="ko-KR" dirty="0"/>
          </a:p>
        </p:txBody>
      </p:sp>
      <p:sp>
        <p:nvSpPr>
          <p:cNvPr id="22" name="Rectangle 7"/>
          <p:cNvSpPr>
            <a:spLocks noGrp="1" noChangeArrowheads="1"/>
          </p:cNvSpPr>
          <p:nvPr>
            <p:ph type="sldNum" sz="quarter" idx="4"/>
          </p:nvPr>
        </p:nvSpPr>
        <p:spPr bwMode="auto">
          <a:xfrm>
            <a:off x="9480376" y="6248400"/>
            <a:ext cx="25202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latinLnBrk="1" hangingPunct="1">
              <a:defRPr sz="1400">
                <a:solidFill>
                  <a:schemeClr val="bg2"/>
                </a:solidFill>
                <a:latin typeface="Arial" panose="020B0604020202020204" pitchFamily="34" charset="0"/>
                <a:ea typeface="-윤고딕140" panose="02030600000101010101" pitchFamily="18" charset="-127"/>
              </a:defRPr>
            </a:lvl1pPr>
          </a:lstStyle>
          <a:p>
            <a:pPr>
              <a:defRPr/>
            </a:pPr>
            <a:fld id="{BB67EF4F-B5F5-423B-9BDB-501752633DE6}" type="slidenum">
              <a:rPr lang="en-US" altLang="ko-KR" smtClean="0"/>
              <a:pPr>
                <a:defRPr/>
              </a:pPr>
              <a:t>‹#›</a:t>
            </a:fld>
            <a:endParaRPr lang="en-US" altLang="ko-KR" dirty="0"/>
          </a:p>
        </p:txBody>
      </p:sp>
      <p:pic>
        <p:nvPicPr>
          <p:cNvPr id="23" name="Picture 8" descr="AR013"/>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rot="21595239" flipH="1">
            <a:off x="410634" y="331789"/>
            <a:ext cx="245533"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Beşgen 26"/>
          <p:cNvSpPr/>
          <p:nvPr userDrawn="1"/>
        </p:nvSpPr>
        <p:spPr bwMode="auto">
          <a:xfrm rot="5400000">
            <a:off x="10999604" y="182256"/>
            <a:ext cx="779910" cy="817039"/>
          </a:xfrm>
          <a:prstGeom prst="homePlate">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tr-TR" sz="2400" b="0" i="0" u="none" strike="noStrike" cap="none" normalizeH="0" baseline="0">
              <a:ln>
                <a:noFill/>
              </a:ln>
              <a:solidFill>
                <a:schemeClr val="tx1"/>
              </a:solidFill>
              <a:effectLst/>
              <a:latin typeface="Arial Rounded MT Bold" panose="020F0704030504030204" pitchFamily="34" charset="0"/>
              <a:ea typeface="굴림" panose="020B0600000101010101" pitchFamily="34" charset="-127"/>
            </a:endParaRPr>
          </a:p>
        </p:txBody>
      </p:sp>
      <p:sp>
        <p:nvSpPr>
          <p:cNvPr id="25" name="Metin Yer Tutucusu 8"/>
          <p:cNvSpPr txBox="1">
            <a:spLocks/>
          </p:cNvSpPr>
          <p:nvPr userDrawn="1"/>
        </p:nvSpPr>
        <p:spPr>
          <a:xfrm>
            <a:off x="11044902" y="253489"/>
            <a:ext cx="689314" cy="1000125"/>
          </a:xfrm>
          <a:prstGeom prst="rect">
            <a:avLst/>
          </a:prstGeom>
        </p:spPr>
        <p:txBody>
          <a:bodyPr/>
          <a:lstStyle>
            <a:lvl1pPr marL="0" indent="0" algn="ctr" rtl="0" eaLnBrk="1" fontAlgn="base" latinLnBrk="1" hangingPunct="1">
              <a:spcBef>
                <a:spcPct val="20000"/>
              </a:spcBef>
              <a:spcAft>
                <a:spcPct val="0"/>
              </a:spcAft>
              <a:buFontTx/>
              <a:buNone/>
              <a:defRPr kumimoji="1" sz="3200" kern="1200">
                <a:solidFill>
                  <a:schemeClr val="bg1"/>
                </a:solidFill>
                <a:latin typeface="Matura MT Script Capitals" panose="03020802060602070202" pitchFamily="66" charset="0"/>
                <a:ea typeface="+mn-ea"/>
                <a:cs typeface="+mn-cs"/>
              </a:defRPr>
            </a:lvl1pPr>
            <a:lvl2pPr marL="457200" indent="0" algn="l" rtl="0" eaLnBrk="1" fontAlgn="base" latinLnBrk="1" hangingPunct="1">
              <a:spcBef>
                <a:spcPct val="20000"/>
              </a:spcBef>
              <a:spcAft>
                <a:spcPct val="0"/>
              </a:spcAft>
              <a:buFontTx/>
              <a:buNone/>
              <a:defRPr kumimoji="1" sz="2400" kern="1200">
                <a:solidFill>
                  <a:srgbClr val="6C6A76"/>
                </a:solidFill>
                <a:latin typeface="Maiandra GD" panose="020E0502030308020204" pitchFamily="34" charset="0"/>
                <a:ea typeface="+mn-ea"/>
                <a:cs typeface="+mn-cs"/>
              </a:defRPr>
            </a:lvl2pPr>
            <a:lvl3pPr marL="914400" indent="0" algn="l" rtl="0" eaLnBrk="1" fontAlgn="base" latinLnBrk="1" hangingPunct="1">
              <a:spcBef>
                <a:spcPct val="20000"/>
              </a:spcBef>
              <a:spcAft>
                <a:spcPct val="0"/>
              </a:spcAft>
              <a:buFontTx/>
              <a:buNone/>
              <a:defRPr kumimoji="1" sz="2200" kern="1200">
                <a:solidFill>
                  <a:srgbClr val="6C6A76"/>
                </a:solidFill>
                <a:latin typeface="Maiandra GD" panose="020E0502030308020204" pitchFamily="34" charset="0"/>
                <a:ea typeface="+mn-ea"/>
                <a:cs typeface="+mn-cs"/>
              </a:defRPr>
            </a:lvl3pPr>
            <a:lvl4pPr marL="1371600" indent="0" algn="l" rtl="0" eaLnBrk="1" fontAlgn="base" latinLnBrk="1" hangingPunct="1">
              <a:spcBef>
                <a:spcPct val="20000"/>
              </a:spcBef>
              <a:spcAft>
                <a:spcPct val="0"/>
              </a:spcAft>
              <a:buFontTx/>
              <a:buNone/>
              <a:defRPr kumimoji="1" sz="2000" kern="1200">
                <a:solidFill>
                  <a:srgbClr val="6C6A76"/>
                </a:solidFill>
                <a:latin typeface="Maiandra GD" panose="020E0502030308020204" pitchFamily="34" charset="0"/>
                <a:ea typeface="+mn-ea"/>
                <a:cs typeface="+mn-cs"/>
              </a:defRPr>
            </a:lvl4pPr>
            <a:lvl5pPr marL="1828800" indent="0" algn="l" rtl="0" eaLnBrk="1" fontAlgn="base" latinLnBrk="1" hangingPunct="1">
              <a:spcBef>
                <a:spcPct val="20000"/>
              </a:spcBef>
              <a:spcAft>
                <a:spcPct val="0"/>
              </a:spcAft>
              <a:buFontTx/>
              <a:buNone/>
              <a:defRPr kumimoji="1" kern="1200">
                <a:solidFill>
                  <a:srgbClr val="6C6A76"/>
                </a:solidFill>
                <a:latin typeface="Maiandra GD" panose="020E0502030308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F5029EB5-7AD5-44F1-99B7-34F9C04DEC14}" type="slidenum">
              <a:rPr lang="tr-TR" smtClean="0"/>
              <a:pPr/>
              <a:t>‹#›</a:t>
            </a:fld>
            <a:endParaRPr lang="tr-TR" dirty="0"/>
          </a:p>
        </p:txBody>
      </p:sp>
      <p:pic>
        <p:nvPicPr>
          <p:cNvPr id="1026" name="WordPictureWatermark6178517" descr="30"/>
          <p:cNvPicPr>
            <a:picLocks noChangeAspect="1" noChangeArrowheads="1"/>
          </p:cNvPicPr>
          <p:nvPr userDrawn="1"/>
        </p:nvPicPr>
        <p:blipFill rotWithShape="1">
          <a:blip r:embed="rId18" cstate="print">
            <a:extLst>
              <a:ext uri="{28A0092B-C50C-407E-A947-70E740481C1C}">
                <a14:useLocalDpi xmlns:a14="http://schemas.microsoft.com/office/drawing/2010/main" val="0"/>
              </a:ext>
            </a:extLst>
          </a:blip>
          <a:srcRect l="3419" t="4413" r="34937" b="86835"/>
          <a:stretch/>
        </p:blipFill>
        <p:spPr bwMode="auto">
          <a:xfrm>
            <a:off x="7968208" y="6314083"/>
            <a:ext cx="2686993" cy="53953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kurumsal.atauni.edu.tr/wp-content/uploads/2024/02/Artboard-10-6-1024x724.png"/>
          <p:cNvPicPr>
            <a:picLocks noChangeAspect="1" noChangeArrowheads="1"/>
          </p:cNvPicPr>
          <p:nvPr userDrawn="1"/>
        </p:nvPicPr>
        <p:blipFill rotWithShape="1">
          <a:blip r:embed="rId19" cstate="print">
            <a:extLst>
              <a:ext uri="{28A0092B-C50C-407E-A947-70E740481C1C}">
                <a14:useLocalDpi xmlns:a14="http://schemas.microsoft.com/office/drawing/2010/main" val="0"/>
              </a:ext>
            </a:extLst>
          </a:blip>
          <a:srcRect l="19217" t="34482" r="19217" b="34482"/>
          <a:stretch/>
        </p:blipFill>
        <p:spPr bwMode="auto">
          <a:xfrm>
            <a:off x="10607104" y="6296620"/>
            <a:ext cx="1616300" cy="576064"/>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3"/>
          <p:cNvSpPr txBox="1">
            <a:spLocks noChangeArrowheads="1"/>
          </p:cNvSpPr>
          <p:nvPr userDrawn="1"/>
        </p:nvSpPr>
        <p:spPr bwMode="auto">
          <a:xfrm>
            <a:off x="6672064" y="6597352"/>
            <a:ext cx="1561479" cy="355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1" fontAlgn="base" latinLnBrk="0" hangingPunct="1">
              <a:spcBef>
                <a:spcPct val="0"/>
              </a:spcBef>
              <a:spcAft>
                <a:spcPct val="0"/>
              </a:spcAft>
              <a:defRPr kumimoji="1" lang="en-US" altLang="ko-KR" sz="3000" kern="1200" dirty="0" smtClean="0">
                <a:solidFill>
                  <a:srgbClr val="7AAFC9"/>
                </a:solidFill>
                <a:latin typeface="Constantia" panose="02030602050306030303" pitchFamily="18" charset="0"/>
                <a:ea typeface="+mn-ea"/>
                <a:cs typeface="+mn-cs"/>
              </a:defRPr>
            </a:lvl1pPr>
            <a:lvl2pPr algn="ctr" rtl="0" eaLnBrk="1" fontAlgn="base" latinLnBrk="1" hangingPunct="1">
              <a:spcBef>
                <a:spcPct val="0"/>
              </a:spcBef>
              <a:spcAft>
                <a:spcPct val="0"/>
              </a:spcAft>
              <a:defRPr kumimoji="1" sz="4400">
                <a:solidFill>
                  <a:srgbClr val="7AAFC9"/>
                </a:solidFill>
                <a:latin typeface="Constantia" panose="02030602050306030303" pitchFamily="18" charset="0"/>
              </a:defRPr>
            </a:lvl2pPr>
            <a:lvl3pPr algn="ctr" rtl="0" eaLnBrk="1" fontAlgn="base" latinLnBrk="1" hangingPunct="1">
              <a:spcBef>
                <a:spcPct val="0"/>
              </a:spcBef>
              <a:spcAft>
                <a:spcPct val="0"/>
              </a:spcAft>
              <a:defRPr kumimoji="1" sz="4400">
                <a:solidFill>
                  <a:srgbClr val="7AAFC9"/>
                </a:solidFill>
                <a:latin typeface="Constantia" panose="02030602050306030303" pitchFamily="18" charset="0"/>
              </a:defRPr>
            </a:lvl3pPr>
            <a:lvl4pPr algn="ctr" rtl="0" eaLnBrk="1" fontAlgn="base" latinLnBrk="1" hangingPunct="1">
              <a:spcBef>
                <a:spcPct val="0"/>
              </a:spcBef>
              <a:spcAft>
                <a:spcPct val="0"/>
              </a:spcAft>
              <a:defRPr kumimoji="1" sz="4400">
                <a:solidFill>
                  <a:srgbClr val="7AAFC9"/>
                </a:solidFill>
                <a:latin typeface="Constantia" panose="02030602050306030303" pitchFamily="18" charset="0"/>
              </a:defRPr>
            </a:lvl4pPr>
            <a:lvl5pPr algn="ctr" rtl="0" eaLnBrk="1" fontAlgn="base" latinLnBrk="1" hangingPunct="1">
              <a:spcBef>
                <a:spcPct val="0"/>
              </a:spcBef>
              <a:spcAft>
                <a:spcPct val="0"/>
              </a:spcAft>
              <a:defRPr kumimoji="1" sz="4400">
                <a:solidFill>
                  <a:srgbClr val="7AAFC9"/>
                </a:solidFill>
                <a:latin typeface="Constantia" panose="02030602050306030303" pitchFamily="18" charset="0"/>
              </a:defRPr>
            </a:lvl5pPr>
            <a:lvl6pPr marL="457200" algn="ctr" rtl="0" eaLnBrk="1" fontAlgn="base" latinLnBrk="1" hangingPunct="1">
              <a:spcBef>
                <a:spcPct val="0"/>
              </a:spcBef>
              <a:spcAft>
                <a:spcPct val="0"/>
              </a:spcAft>
              <a:defRPr kumimoji="1" sz="4400">
                <a:solidFill>
                  <a:srgbClr val="000099"/>
                </a:solidFill>
                <a:latin typeface="Arial Rounded MT Bold" panose="020F0704030504030204" pitchFamily="34" charset="0"/>
              </a:defRPr>
            </a:lvl6pPr>
            <a:lvl7pPr marL="914400" algn="ctr" rtl="0" eaLnBrk="1" fontAlgn="base" latinLnBrk="1" hangingPunct="1">
              <a:spcBef>
                <a:spcPct val="0"/>
              </a:spcBef>
              <a:spcAft>
                <a:spcPct val="0"/>
              </a:spcAft>
              <a:defRPr kumimoji="1" sz="4400">
                <a:solidFill>
                  <a:srgbClr val="000099"/>
                </a:solidFill>
                <a:latin typeface="Arial Rounded MT Bold" panose="020F0704030504030204" pitchFamily="34" charset="0"/>
              </a:defRPr>
            </a:lvl7pPr>
            <a:lvl8pPr marL="1371600" algn="ctr" rtl="0" eaLnBrk="1" fontAlgn="base" latinLnBrk="1" hangingPunct="1">
              <a:spcBef>
                <a:spcPct val="0"/>
              </a:spcBef>
              <a:spcAft>
                <a:spcPct val="0"/>
              </a:spcAft>
              <a:defRPr kumimoji="1" sz="4400">
                <a:solidFill>
                  <a:srgbClr val="000099"/>
                </a:solidFill>
                <a:latin typeface="Arial Rounded MT Bold" panose="020F0704030504030204" pitchFamily="34" charset="0"/>
              </a:defRPr>
            </a:lvl8pPr>
            <a:lvl9pPr marL="1828800" algn="ctr" rtl="0" eaLnBrk="1" fontAlgn="base" latinLnBrk="1" hangingPunct="1">
              <a:spcBef>
                <a:spcPct val="0"/>
              </a:spcBef>
              <a:spcAft>
                <a:spcPct val="0"/>
              </a:spcAft>
              <a:defRPr kumimoji="1" sz="4400">
                <a:solidFill>
                  <a:srgbClr val="000099"/>
                </a:solidFill>
                <a:latin typeface="Arial Rounded MT Bold" panose="020F0704030504030204" pitchFamily="34" charset="0"/>
              </a:defRPr>
            </a:lvl9pPr>
          </a:lstStyle>
          <a:p>
            <a:r>
              <a:rPr lang="tr-TR" sz="900" i="1" dirty="0" err="1">
                <a:solidFill>
                  <a:schemeClr val="bg1">
                    <a:lumMod val="50000"/>
                  </a:schemeClr>
                </a:solidFill>
              </a:rPr>
              <a:t>design</a:t>
            </a:r>
            <a:r>
              <a:rPr lang="tr-TR" sz="900" i="1" dirty="0">
                <a:solidFill>
                  <a:schemeClr val="bg1">
                    <a:lumMod val="50000"/>
                  </a:schemeClr>
                </a:solidFill>
              </a:rPr>
              <a:t> </a:t>
            </a:r>
            <a:r>
              <a:rPr lang="tr-TR" sz="900" i="1" dirty="0" err="1">
                <a:solidFill>
                  <a:schemeClr val="bg1">
                    <a:lumMod val="50000"/>
                  </a:schemeClr>
                </a:solidFill>
              </a:rPr>
              <a:t>by</a:t>
            </a:r>
            <a:r>
              <a:rPr lang="tr-TR" sz="900" i="1" dirty="0">
                <a:solidFill>
                  <a:schemeClr val="bg1">
                    <a:lumMod val="50000"/>
                  </a:schemeClr>
                </a:solidFill>
              </a:rPr>
              <a:t> </a:t>
            </a:r>
            <a:r>
              <a:rPr lang="tr-TR" sz="900" i="1" dirty="0" err="1">
                <a:solidFill>
                  <a:schemeClr val="bg1">
                    <a:lumMod val="50000"/>
                  </a:schemeClr>
                </a:solidFill>
              </a:rPr>
              <a:t>m.kaan</a:t>
            </a:r>
            <a:r>
              <a:rPr lang="tr-TR" sz="900" i="1" dirty="0">
                <a:solidFill>
                  <a:schemeClr val="bg1">
                    <a:lumMod val="50000"/>
                  </a:schemeClr>
                </a:solidFill>
              </a:rPr>
              <a:t> </a:t>
            </a:r>
            <a:r>
              <a:rPr lang="tr-TR" sz="900" i="1" dirty="0" err="1">
                <a:solidFill>
                  <a:schemeClr val="bg1">
                    <a:lumMod val="50000"/>
                  </a:schemeClr>
                </a:solidFill>
              </a:rPr>
              <a:t>yesilyurt</a:t>
            </a:r>
            <a:endParaRPr lang="tr-TR" sz="900" i="1" dirty="0">
              <a:solidFill>
                <a:schemeClr val="bg1">
                  <a:lumMod val="50000"/>
                </a:schemeClr>
              </a:solidFill>
            </a:endParaRPr>
          </a:p>
        </p:txBody>
      </p:sp>
    </p:spTree>
    <p:extLst>
      <p:ext uri="{BB962C8B-B14F-4D97-AF65-F5344CB8AC3E}">
        <p14:creationId xmlns:p14="http://schemas.microsoft.com/office/powerpoint/2010/main" val="3376418255"/>
      </p:ext>
    </p:extLst>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style.rotation</p:attrName>
                                        </p:attrNameLst>
                                      </p:cBhvr>
                                      <p:tavLst>
                                        <p:tav tm="0">
                                          <p:val>
                                            <p:fltVal val="90"/>
                                          </p:val>
                                        </p:tav>
                                        <p:tav tm="100000">
                                          <p:val>
                                            <p:fltVal val="0"/>
                                          </p:val>
                                        </p:tav>
                                      </p:tavLst>
                                    </p:anim>
                                    <p:animEffect transition="in" filter="fade">
                                      <p:cBhvr>
                                        <p:cTn id="10"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txStyles>
    <p:titleStyle>
      <a:lvl1pPr algn="ctr" rtl="0" eaLnBrk="1" fontAlgn="base" latinLnBrk="0" hangingPunct="1">
        <a:spcBef>
          <a:spcPct val="0"/>
        </a:spcBef>
        <a:spcAft>
          <a:spcPct val="0"/>
        </a:spcAft>
        <a:defRPr kumimoji="1" lang="en-US" altLang="ko-KR" sz="3000" kern="1200" dirty="0" smtClean="0">
          <a:solidFill>
            <a:srgbClr val="7AAFC9"/>
          </a:solidFill>
          <a:latin typeface="Constantia" panose="02030602050306030303" pitchFamily="18" charset="0"/>
          <a:ea typeface="+mn-ea"/>
          <a:cs typeface="+mn-cs"/>
        </a:defRPr>
      </a:lvl1pPr>
      <a:lvl2pPr algn="ctr" rtl="0" eaLnBrk="1" fontAlgn="base" latinLnBrk="1" hangingPunct="1">
        <a:spcBef>
          <a:spcPct val="0"/>
        </a:spcBef>
        <a:spcAft>
          <a:spcPct val="0"/>
        </a:spcAft>
        <a:defRPr kumimoji="1" sz="4400">
          <a:solidFill>
            <a:srgbClr val="7AAFC9"/>
          </a:solidFill>
          <a:latin typeface="Constantia" panose="02030602050306030303" pitchFamily="18" charset="0"/>
        </a:defRPr>
      </a:lvl2pPr>
      <a:lvl3pPr algn="ctr" rtl="0" eaLnBrk="1" fontAlgn="base" latinLnBrk="1" hangingPunct="1">
        <a:spcBef>
          <a:spcPct val="0"/>
        </a:spcBef>
        <a:spcAft>
          <a:spcPct val="0"/>
        </a:spcAft>
        <a:defRPr kumimoji="1" sz="4400">
          <a:solidFill>
            <a:srgbClr val="7AAFC9"/>
          </a:solidFill>
          <a:latin typeface="Constantia" panose="02030602050306030303" pitchFamily="18" charset="0"/>
        </a:defRPr>
      </a:lvl3pPr>
      <a:lvl4pPr algn="ctr" rtl="0" eaLnBrk="1" fontAlgn="base" latinLnBrk="1" hangingPunct="1">
        <a:spcBef>
          <a:spcPct val="0"/>
        </a:spcBef>
        <a:spcAft>
          <a:spcPct val="0"/>
        </a:spcAft>
        <a:defRPr kumimoji="1" sz="4400">
          <a:solidFill>
            <a:srgbClr val="7AAFC9"/>
          </a:solidFill>
          <a:latin typeface="Constantia" panose="02030602050306030303" pitchFamily="18" charset="0"/>
        </a:defRPr>
      </a:lvl4pPr>
      <a:lvl5pPr algn="ctr" rtl="0" eaLnBrk="1" fontAlgn="base" latinLnBrk="1" hangingPunct="1">
        <a:spcBef>
          <a:spcPct val="0"/>
        </a:spcBef>
        <a:spcAft>
          <a:spcPct val="0"/>
        </a:spcAft>
        <a:defRPr kumimoji="1" sz="4400">
          <a:solidFill>
            <a:srgbClr val="7AAFC9"/>
          </a:solidFill>
          <a:latin typeface="Constantia" panose="02030602050306030303" pitchFamily="18" charset="0"/>
        </a:defRPr>
      </a:lvl5pPr>
      <a:lvl6pPr marL="457200" algn="ctr" rtl="0" eaLnBrk="1" fontAlgn="base" latinLnBrk="1" hangingPunct="1">
        <a:spcBef>
          <a:spcPct val="0"/>
        </a:spcBef>
        <a:spcAft>
          <a:spcPct val="0"/>
        </a:spcAft>
        <a:defRPr kumimoji="1" sz="4400">
          <a:solidFill>
            <a:srgbClr val="000099"/>
          </a:solidFill>
          <a:latin typeface="Arial Rounded MT Bold" panose="020F0704030504030204" pitchFamily="34" charset="0"/>
        </a:defRPr>
      </a:lvl6pPr>
      <a:lvl7pPr marL="914400" algn="ctr" rtl="0" eaLnBrk="1" fontAlgn="base" latinLnBrk="1" hangingPunct="1">
        <a:spcBef>
          <a:spcPct val="0"/>
        </a:spcBef>
        <a:spcAft>
          <a:spcPct val="0"/>
        </a:spcAft>
        <a:defRPr kumimoji="1" sz="4400">
          <a:solidFill>
            <a:srgbClr val="000099"/>
          </a:solidFill>
          <a:latin typeface="Arial Rounded MT Bold" panose="020F0704030504030204" pitchFamily="34" charset="0"/>
        </a:defRPr>
      </a:lvl7pPr>
      <a:lvl8pPr marL="1371600" algn="ctr" rtl="0" eaLnBrk="1" fontAlgn="base" latinLnBrk="1" hangingPunct="1">
        <a:spcBef>
          <a:spcPct val="0"/>
        </a:spcBef>
        <a:spcAft>
          <a:spcPct val="0"/>
        </a:spcAft>
        <a:defRPr kumimoji="1" sz="4400">
          <a:solidFill>
            <a:srgbClr val="000099"/>
          </a:solidFill>
          <a:latin typeface="Arial Rounded MT Bold" panose="020F0704030504030204" pitchFamily="34" charset="0"/>
        </a:defRPr>
      </a:lvl8pPr>
      <a:lvl9pPr marL="1828800" algn="ctr" rtl="0" eaLnBrk="1" fontAlgn="base" latinLnBrk="1" hangingPunct="1">
        <a:spcBef>
          <a:spcPct val="0"/>
        </a:spcBef>
        <a:spcAft>
          <a:spcPct val="0"/>
        </a:spcAft>
        <a:defRPr kumimoji="1" sz="4400">
          <a:solidFill>
            <a:srgbClr val="000099"/>
          </a:solidFill>
          <a:latin typeface="Arial Rounded MT Bold" panose="020F0704030504030204" pitchFamily="34" charset="0"/>
        </a:defRPr>
      </a:lvl9pPr>
    </p:titleStyle>
    <p:bodyStyle>
      <a:lvl1pPr marL="342900" indent="-342900" algn="l" rtl="0" eaLnBrk="1" fontAlgn="base" latinLnBrk="0" hangingPunct="1">
        <a:spcBef>
          <a:spcPct val="20000"/>
        </a:spcBef>
        <a:spcAft>
          <a:spcPct val="0"/>
        </a:spcAft>
        <a:buChar char="•"/>
        <a:defRPr kumimoji="1" sz="2800" kern="1200">
          <a:solidFill>
            <a:srgbClr val="6C6A76"/>
          </a:solidFill>
          <a:latin typeface="Maiandra GD" panose="020E0502030308020204" pitchFamily="34" charset="0"/>
          <a:ea typeface="+mn-ea"/>
          <a:cs typeface="+mn-cs"/>
        </a:defRPr>
      </a:lvl1pPr>
      <a:lvl2pPr marL="742950" indent="-285750" algn="l" rtl="0" eaLnBrk="1" fontAlgn="base" latinLnBrk="0" hangingPunct="1">
        <a:spcBef>
          <a:spcPct val="20000"/>
        </a:spcBef>
        <a:spcAft>
          <a:spcPct val="0"/>
        </a:spcAft>
        <a:buChar char="•"/>
        <a:defRPr kumimoji="1" sz="2400" kern="1200">
          <a:solidFill>
            <a:srgbClr val="6C6A76"/>
          </a:solidFill>
          <a:latin typeface="Maiandra GD" panose="020E0502030308020204" pitchFamily="34" charset="0"/>
          <a:ea typeface="+mn-ea"/>
          <a:cs typeface="+mn-cs"/>
        </a:defRPr>
      </a:lvl2pPr>
      <a:lvl3pPr marL="1143000" indent="-228600" algn="l" rtl="0" eaLnBrk="1" fontAlgn="base" latinLnBrk="0" hangingPunct="1">
        <a:spcBef>
          <a:spcPct val="20000"/>
        </a:spcBef>
        <a:spcAft>
          <a:spcPct val="0"/>
        </a:spcAft>
        <a:buChar char="•"/>
        <a:defRPr kumimoji="1" sz="2200" kern="1200">
          <a:solidFill>
            <a:srgbClr val="6C6A76"/>
          </a:solidFill>
          <a:latin typeface="Maiandra GD" panose="020E0502030308020204" pitchFamily="34" charset="0"/>
          <a:ea typeface="+mn-ea"/>
          <a:cs typeface="+mn-cs"/>
        </a:defRPr>
      </a:lvl3pPr>
      <a:lvl4pPr marL="1600200" indent="-228600" algn="l" rtl="0" eaLnBrk="1" fontAlgn="base" latinLnBrk="0" hangingPunct="1">
        <a:spcBef>
          <a:spcPct val="20000"/>
        </a:spcBef>
        <a:spcAft>
          <a:spcPct val="0"/>
        </a:spcAft>
        <a:buChar char="•"/>
        <a:defRPr kumimoji="1" sz="2000" kern="1200">
          <a:solidFill>
            <a:srgbClr val="6C6A76"/>
          </a:solidFill>
          <a:latin typeface="Maiandra GD" panose="020E0502030308020204" pitchFamily="34" charset="0"/>
          <a:ea typeface="+mn-ea"/>
          <a:cs typeface="+mn-cs"/>
        </a:defRPr>
      </a:lvl4pPr>
      <a:lvl5pPr marL="2057400" indent="-228600" algn="l" rtl="0" eaLnBrk="1" fontAlgn="base" latinLnBrk="0" hangingPunct="1">
        <a:spcBef>
          <a:spcPct val="20000"/>
        </a:spcBef>
        <a:spcAft>
          <a:spcPct val="0"/>
        </a:spcAft>
        <a:buChar char="•"/>
        <a:defRPr kumimoji="1" kern="1200">
          <a:solidFill>
            <a:srgbClr val="6C6A76"/>
          </a:solidFill>
          <a:latin typeface="Maiandra GD" panose="020E0502030308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19.jpeg"/><Relationship Id="rId7"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chart" Target="../charts/chart4.xml"/><Relationship Id="rId5" Type="http://schemas.openxmlformats.org/officeDocument/2006/relationships/slide" Target="slide2.xml"/><Relationship Id="rId10" Type="http://schemas.openxmlformats.org/officeDocument/2006/relationships/chart" Target="../charts/chart3.xml"/><Relationship Id="rId4" Type="http://schemas.openxmlformats.org/officeDocument/2006/relationships/image" Target="../media/image16.png"/><Relationship Id="rId9"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4.jp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slide" Target="slide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8" Type="http://schemas.openxmlformats.org/officeDocument/2006/relationships/hyperlink" Target="https://doi.org/10.1016/j.jafr.2025.101901" TargetMode="External"/><Relationship Id="rId13" Type="http://schemas.openxmlformats.org/officeDocument/2006/relationships/image" Target="../media/image19.jpeg"/><Relationship Id="rId3" Type="http://schemas.openxmlformats.org/officeDocument/2006/relationships/hyperlink" Target="https://doi.org/10.1016/j.scienta.2020.109611" TargetMode="External"/><Relationship Id="rId7" Type="http://schemas.openxmlformats.org/officeDocument/2006/relationships/hyperlink" Target="https://doi.org/10.1007/s11947-022-02805-4" TargetMode="External"/><Relationship Id="rId12" Type="http://schemas.openxmlformats.org/officeDocument/2006/relationships/image" Target="../media/image18.jpeg"/><Relationship Id="rId2" Type="http://schemas.openxmlformats.org/officeDocument/2006/relationships/hyperlink" Target="https://doi.org/10.3390/nu12113398" TargetMode="External"/><Relationship Id="rId1" Type="http://schemas.openxmlformats.org/officeDocument/2006/relationships/slideLayout" Target="../slideLayouts/slideLayout7.xml"/><Relationship Id="rId6" Type="http://schemas.openxmlformats.org/officeDocument/2006/relationships/hyperlink" Target="https://doi.org/10.1111/jfpp.16212" TargetMode="External"/><Relationship Id="rId11" Type="http://schemas.openxmlformats.org/officeDocument/2006/relationships/image" Target="../media/image17.png"/><Relationship Id="rId5" Type="http://schemas.openxmlformats.org/officeDocument/2006/relationships/hyperlink" Target="https://doi.org/10.2298/CICEQ220614011D" TargetMode="External"/><Relationship Id="rId10" Type="http://schemas.openxmlformats.org/officeDocument/2006/relationships/slide" Target="slide2.xml"/><Relationship Id="rId4" Type="http://schemas.openxmlformats.org/officeDocument/2006/relationships/hyperlink" Target="https://doi.org/10.3390/horticulturae10040367" TargetMode="External"/><Relationship Id="rId9"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20.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16.png"/><Relationship Id="rId4" Type="http://schemas.microsoft.com/office/2007/relationships/hdphoto" Target="../media/hdphoto5.wdp"/></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22.png"/><Relationship Id="rId7" Type="http://schemas.openxmlformats.org/officeDocument/2006/relationships/image" Target="../media/image18.jpe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slide" Target="slide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g"/><Relationship Id="rId5" Type="http://schemas.openxmlformats.org/officeDocument/2006/relationships/image" Target="../media/image17.pn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slide" Target="slide2.xml"/><Relationship Id="rId7" Type="http://schemas.openxmlformats.org/officeDocument/2006/relationships/diagramLayout" Target="../diagrams/layout1.xml"/><Relationship Id="rId12" Type="http://schemas.openxmlformats.org/officeDocument/2006/relationships/image" Target="../media/image25.jp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diagramData" Target="../diagrams/data1.xml"/><Relationship Id="rId11" Type="http://schemas.openxmlformats.org/officeDocument/2006/relationships/image" Target="../media/image24.jpg"/><Relationship Id="rId5" Type="http://schemas.openxmlformats.org/officeDocument/2006/relationships/image" Target="../media/image18.jpeg"/><Relationship Id="rId10" Type="http://schemas.microsoft.com/office/2007/relationships/diagramDrawing" Target="../diagrams/drawing1.xml"/><Relationship Id="rId4" Type="http://schemas.openxmlformats.org/officeDocument/2006/relationships/image" Target="../media/image17.png"/><Relationship Id="rId9" Type="http://schemas.openxmlformats.org/officeDocument/2006/relationships/diagramColors" Target="../diagrams/colors1.xml"/></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13" Type="http://schemas.microsoft.com/office/2007/relationships/diagramDrawing" Target="../diagrams/drawing2.xml"/><Relationship Id="rId3" Type="http://schemas.openxmlformats.org/officeDocument/2006/relationships/image" Target="../media/image26.jpeg"/><Relationship Id="rId7" Type="http://schemas.openxmlformats.org/officeDocument/2006/relationships/image" Target="../media/image17.png"/><Relationship Id="rId12"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slide" Target="slide2.xml"/><Relationship Id="rId11" Type="http://schemas.openxmlformats.org/officeDocument/2006/relationships/diagramQuickStyle" Target="../diagrams/quickStyle2.xml"/><Relationship Id="rId5" Type="http://schemas.openxmlformats.org/officeDocument/2006/relationships/image" Target="../media/image16.png"/><Relationship Id="rId10" Type="http://schemas.openxmlformats.org/officeDocument/2006/relationships/diagramLayout" Target="../diagrams/layout2.xml"/><Relationship Id="rId4" Type="http://schemas.openxmlformats.org/officeDocument/2006/relationships/image" Target="../media/image27.jpg"/><Relationship Id="rId9" Type="http://schemas.openxmlformats.org/officeDocument/2006/relationships/diagramData" Target="../diagrams/data2.xml"/><Relationship Id="rId14" Type="http://schemas.openxmlformats.org/officeDocument/2006/relationships/image" Target="../media/image19.jpeg"/></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6.png"/><Relationship Id="rId7" Type="http://schemas.openxmlformats.org/officeDocument/2006/relationships/image" Target="../media/image28.pn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slide" Target="slide2.xml"/><Relationship Id="rId9"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19936" y="2564904"/>
            <a:ext cx="6336705" cy="1717077"/>
          </a:xfrm>
        </p:spPr>
        <p:txBody>
          <a:bodyPr/>
          <a:lstStyle/>
          <a:p>
            <a:pPr algn="l"/>
            <a:r>
              <a:rPr lang="en-US" b="1" dirty="0">
                <a:latin typeface="Times New Roman" panose="02020603050405020304" pitchFamily="18" charset="0"/>
                <a:ea typeface="+mn-ea"/>
                <a:cs typeface="Times New Roman" panose="02020603050405020304" pitchFamily="18" charset="0"/>
              </a:rPr>
              <a:t>G</a:t>
            </a:r>
            <a:r>
              <a:rPr lang="tr-TR" b="1" dirty="0">
                <a:latin typeface="Times New Roman" panose="02020603050405020304" pitchFamily="18" charset="0"/>
                <a:ea typeface="+mn-ea"/>
                <a:cs typeface="Times New Roman" panose="02020603050405020304" pitchFamily="18" charset="0"/>
              </a:rPr>
              <a:t>İ</a:t>
            </a:r>
            <a:r>
              <a:rPr lang="en-US" b="1" dirty="0">
                <a:latin typeface="Times New Roman" panose="02020603050405020304" pitchFamily="18" charset="0"/>
                <a:ea typeface="+mn-ea"/>
                <a:cs typeface="Times New Roman" panose="02020603050405020304" pitchFamily="18" charset="0"/>
              </a:rPr>
              <a:t>LABURU (</a:t>
            </a:r>
            <a:r>
              <a:rPr lang="en-US" b="1" i="1" dirty="0">
                <a:latin typeface="Times New Roman" panose="02020603050405020304" pitchFamily="18" charset="0"/>
                <a:ea typeface="+mn-ea"/>
                <a:cs typeface="Times New Roman" panose="02020603050405020304" pitchFamily="18" charset="0"/>
              </a:rPr>
              <a:t>Viburnum </a:t>
            </a:r>
            <a:r>
              <a:rPr lang="en-US" b="1" i="1" dirty="0" err="1">
                <a:latin typeface="Times New Roman" panose="02020603050405020304" pitchFamily="18" charset="0"/>
                <a:ea typeface="+mn-ea"/>
                <a:cs typeface="Times New Roman" panose="02020603050405020304" pitchFamily="18" charset="0"/>
              </a:rPr>
              <a:t>opulus</a:t>
            </a:r>
            <a:r>
              <a:rPr lang="en-US" b="1" i="1" dirty="0">
                <a:latin typeface="Times New Roman" panose="02020603050405020304" pitchFamily="18" charset="0"/>
                <a:ea typeface="+mn-ea"/>
                <a:cs typeface="Times New Roman" panose="02020603050405020304" pitchFamily="18" charset="0"/>
              </a:rPr>
              <a:t> </a:t>
            </a:r>
            <a:r>
              <a:rPr lang="en-US" b="1" dirty="0">
                <a:latin typeface="Times New Roman" panose="02020603050405020304" pitchFamily="18" charset="0"/>
                <a:ea typeface="+mn-ea"/>
                <a:cs typeface="Times New Roman" panose="02020603050405020304" pitchFamily="18" charset="0"/>
              </a:rPr>
              <a:t>L.) SUYUNUN DONDURULARAK KURUTULMASI: KURUTMA KINET</a:t>
            </a:r>
            <a:r>
              <a:rPr lang="tr-TR" b="1" dirty="0">
                <a:latin typeface="Times New Roman" panose="02020603050405020304" pitchFamily="18" charset="0"/>
                <a:ea typeface="+mn-ea"/>
                <a:cs typeface="Times New Roman" panose="02020603050405020304" pitchFamily="18" charset="0"/>
              </a:rPr>
              <a:t>İ</a:t>
            </a:r>
            <a:r>
              <a:rPr lang="en-US" b="1" dirty="0">
                <a:latin typeface="Times New Roman" panose="02020603050405020304" pitchFamily="18" charset="0"/>
                <a:ea typeface="+mn-ea"/>
                <a:cs typeface="Times New Roman" panose="02020603050405020304" pitchFamily="18" charset="0"/>
              </a:rPr>
              <a:t>Ğ</a:t>
            </a:r>
            <a:r>
              <a:rPr lang="tr-TR" b="1" dirty="0">
                <a:latin typeface="Times New Roman" panose="02020603050405020304" pitchFamily="18" charset="0"/>
                <a:ea typeface="+mn-ea"/>
                <a:cs typeface="Times New Roman" panose="02020603050405020304" pitchFamily="18" charset="0"/>
              </a:rPr>
              <a:t>İ</a:t>
            </a:r>
            <a:r>
              <a:rPr lang="en-US" b="1" dirty="0">
                <a:latin typeface="Times New Roman" panose="02020603050405020304" pitchFamily="18" charset="0"/>
                <a:ea typeface="+mn-ea"/>
                <a:cs typeface="Times New Roman" panose="02020603050405020304" pitchFamily="18" charset="0"/>
              </a:rPr>
              <a:t> VE KAL</a:t>
            </a:r>
            <a:r>
              <a:rPr lang="tr-TR" b="1" dirty="0">
                <a:latin typeface="Times New Roman" panose="02020603050405020304" pitchFamily="18" charset="0"/>
                <a:ea typeface="+mn-ea"/>
                <a:cs typeface="Times New Roman" panose="02020603050405020304" pitchFamily="18" charset="0"/>
              </a:rPr>
              <a:t>İ</a:t>
            </a:r>
            <a:r>
              <a:rPr lang="en-US" b="1" dirty="0">
                <a:latin typeface="Times New Roman" panose="02020603050405020304" pitchFamily="18" charset="0"/>
                <a:ea typeface="+mn-ea"/>
                <a:cs typeface="Times New Roman" panose="02020603050405020304" pitchFamily="18" charset="0"/>
              </a:rPr>
              <a:t>TE ÖZELL</a:t>
            </a:r>
            <a:r>
              <a:rPr lang="tr-TR" b="1" dirty="0">
                <a:latin typeface="Times New Roman" panose="02020603050405020304" pitchFamily="18" charset="0"/>
                <a:ea typeface="+mn-ea"/>
                <a:cs typeface="Times New Roman" panose="02020603050405020304" pitchFamily="18" charset="0"/>
              </a:rPr>
              <a:t>İ</a:t>
            </a:r>
            <a:r>
              <a:rPr lang="en-US" b="1" dirty="0">
                <a:latin typeface="Times New Roman" panose="02020603050405020304" pitchFamily="18" charset="0"/>
                <a:ea typeface="+mn-ea"/>
                <a:cs typeface="Times New Roman" panose="02020603050405020304" pitchFamily="18" charset="0"/>
              </a:rPr>
              <a:t>KLER</a:t>
            </a:r>
            <a:r>
              <a:rPr lang="tr-TR" b="1" dirty="0">
                <a:latin typeface="Times New Roman" panose="02020603050405020304" pitchFamily="18" charset="0"/>
                <a:ea typeface="+mn-ea"/>
                <a:cs typeface="Times New Roman" panose="02020603050405020304" pitchFamily="18" charset="0"/>
              </a:rPr>
              <a:t>İ</a:t>
            </a:r>
            <a:r>
              <a:rPr lang="en-US" b="1" dirty="0">
                <a:latin typeface="Times New Roman" panose="02020603050405020304" pitchFamily="18" charset="0"/>
                <a:ea typeface="+mn-ea"/>
                <a:cs typeface="Times New Roman" panose="02020603050405020304" pitchFamily="18" charset="0"/>
              </a:rPr>
              <a:t>N</a:t>
            </a:r>
            <a:r>
              <a:rPr lang="tr-TR" b="1" dirty="0">
                <a:latin typeface="Times New Roman" panose="02020603050405020304" pitchFamily="18" charset="0"/>
                <a:ea typeface="+mn-ea"/>
                <a:cs typeface="Times New Roman" panose="02020603050405020304" pitchFamily="18" charset="0"/>
              </a:rPr>
              <a:t>İ</a:t>
            </a:r>
            <a:r>
              <a:rPr lang="en-US" b="1" dirty="0">
                <a:latin typeface="Times New Roman" panose="02020603050405020304" pitchFamily="18" charset="0"/>
                <a:ea typeface="+mn-ea"/>
                <a:cs typeface="Times New Roman" panose="02020603050405020304" pitchFamily="18" charset="0"/>
              </a:rPr>
              <a:t>N BEL</a:t>
            </a:r>
            <a:r>
              <a:rPr lang="tr-TR" b="1" dirty="0">
                <a:latin typeface="Times New Roman" panose="02020603050405020304" pitchFamily="18" charset="0"/>
                <a:ea typeface="+mn-ea"/>
                <a:cs typeface="Times New Roman" panose="02020603050405020304" pitchFamily="18" charset="0"/>
              </a:rPr>
              <a:t>İ</a:t>
            </a:r>
            <a:r>
              <a:rPr lang="en-US" b="1" dirty="0">
                <a:latin typeface="Times New Roman" panose="02020603050405020304" pitchFamily="18" charset="0"/>
                <a:ea typeface="+mn-ea"/>
                <a:cs typeface="Times New Roman" panose="02020603050405020304" pitchFamily="18" charset="0"/>
              </a:rPr>
              <a:t>RLENMES</a:t>
            </a:r>
            <a:r>
              <a:rPr lang="tr-TR" b="1" dirty="0">
                <a:latin typeface="Times New Roman" panose="02020603050405020304" pitchFamily="18" charset="0"/>
                <a:ea typeface="+mn-ea"/>
                <a:cs typeface="Times New Roman" panose="02020603050405020304" pitchFamily="18" charset="0"/>
              </a:rPr>
              <a:t>İ</a:t>
            </a:r>
            <a:endParaRPr lang="en-US" dirty="0"/>
          </a:p>
        </p:txBody>
      </p:sp>
      <p:sp>
        <p:nvSpPr>
          <p:cNvPr id="3" name="Subtitle 2"/>
          <p:cNvSpPr>
            <a:spLocks noGrp="1"/>
          </p:cNvSpPr>
          <p:nvPr>
            <p:ph type="subTitle" idx="1"/>
          </p:nvPr>
        </p:nvSpPr>
        <p:spPr>
          <a:xfrm>
            <a:off x="4972643" y="4617130"/>
            <a:ext cx="6912768" cy="828093"/>
          </a:xfrm>
        </p:spPr>
        <p:txBody>
          <a:bodyPr/>
          <a:lstStyle/>
          <a:p>
            <a:r>
              <a:rPr lang="en-US" dirty="0" err="1"/>
              <a:t>Doç</a:t>
            </a:r>
            <a:r>
              <a:rPr lang="en-US" dirty="0"/>
              <a:t>. Dr. Ahsen RAYMAN ERGÜN</a:t>
            </a:r>
            <a:endParaRPr lang="tr-TR" dirty="0"/>
          </a:p>
          <a:p>
            <a:r>
              <a:rPr lang="en-US" dirty="0"/>
              <a:t> Dilara Betül AYDEMİR</a:t>
            </a:r>
          </a:p>
          <a:p>
            <a:endParaRPr lang="en-US" dirty="0"/>
          </a:p>
        </p:txBody>
      </p:sp>
      <p:sp>
        <p:nvSpPr>
          <p:cNvPr id="6" name="Slide Number Placeholder 5"/>
          <p:cNvSpPr>
            <a:spLocks noGrp="1"/>
          </p:cNvSpPr>
          <p:nvPr>
            <p:ph type="sldNum" sz="quarter" idx="4294967295"/>
          </p:nvPr>
        </p:nvSpPr>
        <p:spPr>
          <a:xfrm>
            <a:off x="8737600" y="6248400"/>
            <a:ext cx="2540000" cy="457200"/>
          </a:xfrm>
        </p:spPr>
        <p:txBody>
          <a:bodyPr/>
          <a:lstStyle/>
          <a:p>
            <a:pPr>
              <a:defRPr/>
            </a:pPr>
            <a:fld id="{BB67EF4F-B5F5-423B-9BDB-501752633DE6}" type="slidenum">
              <a:rPr lang="en-US" altLang="ko-KR" smtClean="0"/>
              <a:pPr>
                <a:defRPr/>
              </a:pPr>
              <a:t>1</a:t>
            </a:fld>
            <a:endParaRPr lang="en-US" altLang="ko-KR" dirty="0"/>
          </a:p>
        </p:txBody>
      </p:sp>
      <p:sp>
        <p:nvSpPr>
          <p:cNvPr id="4" name="Text Placeholder 3"/>
          <p:cNvSpPr>
            <a:spLocks noGrp="1"/>
          </p:cNvSpPr>
          <p:nvPr>
            <p:ph type="body" sz="quarter" idx="13"/>
          </p:nvPr>
        </p:nvSpPr>
        <p:spPr>
          <a:xfrm>
            <a:off x="4151784" y="5581338"/>
            <a:ext cx="7704857" cy="667061"/>
          </a:xfrm>
        </p:spPr>
        <p:txBody>
          <a:bodyPr/>
          <a:lstStyle/>
          <a:p>
            <a:r>
              <a:rPr lang="en-US" dirty="0"/>
              <a:t>Food Engineering Department, Faculty of Engineering, Ege University, İzmir, Türkiye</a:t>
            </a:r>
            <a:endParaRPr lang="tr-TR" dirty="0"/>
          </a:p>
          <a:p>
            <a:r>
              <a:rPr lang="en-US" dirty="0"/>
              <a:t>Food Engineering Department, Institute of Science, Ege University, İzmir, Türkiye</a:t>
            </a:r>
          </a:p>
        </p:txBody>
      </p:sp>
    </p:spTree>
    <p:extLst>
      <p:ext uri="{BB962C8B-B14F-4D97-AF65-F5344CB8AC3E}">
        <p14:creationId xmlns:p14="http://schemas.microsoft.com/office/powerpoint/2010/main" val="7838717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Resim 26" descr="meyve, bitki, dut, yaprak içeren bir resim&#10;&#10;Yapay zeka tarafından oluşturulan içerik yanlış olabilir.">
            <a:extLst>
              <a:ext uri="{FF2B5EF4-FFF2-40B4-BE49-F238E27FC236}">
                <a16:creationId xmlns:a16="http://schemas.microsoft.com/office/drawing/2014/main" id="{68DF5AAA-0042-E5BD-EB46-6611CE442F6C}"/>
              </a:ext>
            </a:extLst>
          </p:cNvPr>
          <p:cNvPicPr>
            <a:picLocks noChangeAspect="1"/>
          </p:cNvPicPr>
          <p:nvPr/>
        </p:nvPicPr>
        <p:blipFill>
          <a:blip r:embed="rId3" cstate="print">
            <a:clrChange>
              <a:clrFrom>
                <a:srgbClr val="FFFFFF"/>
              </a:clrFrom>
              <a:clrTo>
                <a:srgbClr val="FFFFFF">
                  <a:alpha val="0"/>
                </a:srgbClr>
              </a:clrTo>
            </a:clrChange>
            <a:alphaModFix amt="20000"/>
            <a:extLst>
              <a:ext uri="{28A0092B-C50C-407E-A947-70E740481C1C}">
                <a14:useLocalDpi xmlns:a14="http://schemas.microsoft.com/office/drawing/2010/main" val="0"/>
              </a:ext>
            </a:extLst>
          </a:blip>
          <a:stretch>
            <a:fillRect/>
          </a:stretch>
        </p:blipFill>
        <p:spPr>
          <a:xfrm rot="6099238" flipH="1">
            <a:off x="10637645" y="4773382"/>
            <a:ext cx="1644628" cy="1644628"/>
          </a:xfrm>
          <a:prstGeom prst="rect">
            <a:avLst/>
          </a:prstGeom>
        </p:spPr>
      </p:pic>
      <p:sp>
        <p:nvSpPr>
          <p:cNvPr id="3" name="Title 2"/>
          <p:cNvSpPr>
            <a:spLocks noGrp="1"/>
          </p:cNvSpPr>
          <p:nvPr>
            <p:ph type="title"/>
          </p:nvPr>
        </p:nvSpPr>
        <p:spPr>
          <a:xfrm>
            <a:off x="3499421" y="304800"/>
            <a:ext cx="8692578" cy="1143000"/>
          </a:xfrm>
        </p:spPr>
        <p:txBody>
          <a:bodyPr/>
          <a:lstStyle/>
          <a:p>
            <a:pPr algn="l"/>
            <a:r>
              <a:rPr lang="tr-TR" dirty="0"/>
              <a:t>Bulgular ve Tartışma</a:t>
            </a:r>
            <a:endParaRPr lang="en-US" dirty="0"/>
          </a:p>
        </p:txBody>
      </p:sp>
      <p:grpSp>
        <p:nvGrpSpPr>
          <p:cNvPr id="2" name="PptLabsAgenda_&amp;^@BeamShapeMainGroup_&amp;^@20241114145637405612">
            <a:extLst>
              <a:ext uri="{FF2B5EF4-FFF2-40B4-BE49-F238E27FC236}">
                <a16:creationId xmlns:a16="http://schemas.microsoft.com/office/drawing/2014/main" id="{D287A4FB-7A27-7998-C146-99AA448C3A1F}"/>
              </a:ext>
            </a:extLst>
          </p:cNvPr>
          <p:cNvGrpSpPr/>
          <p:nvPr/>
        </p:nvGrpSpPr>
        <p:grpSpPr>
          <a:xfrm>
            <a:off x="-56751" y="190500"/>
            <a:ext cx="2413172" cy="6667500"/>
            <a:chOff x="-56751" y="190500"/>
            <a:chExt cx="2413172" cy="6667500"/>
          </a:xfrm>
        </p:grpSpPr>
        <p:pic>
          <p:nvPicPr>
            <p:cNvPr id="4" name="Graphic 20">
              <a:hlinkClick r:id="" action="ppaction://hlinkshowjump?jump=previousslide"/>
              <a:extLst>
                <a:ext uri="{FF2B5EF4-FFF2-40B4-BE49-F238E27FC236}">
                  <a16:creationId xmlns:a16="http://schemas.microsoft.com/office/drawing/2014/main" id="{C8FDCAD2-B40A-7557-0A35-D11CBDD35F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65060" y="5978113"/>
              <a:ext cx="360000" cy="350000"/>
            </a:xfrm>
            <a:prstGeom prst="rect">
              <a:avLst/>
            </a:prstGeom>
          </p:spPr>
        </p:pic>
        <p:pic>
          <p:nvPicPr>
            <p:cNvPr id="5" name="Graphic 19">
              <a:hlinkClick r:id="rId5" action="ppaction://hlinksldjump"/>
              <a:extLst>
                <a:ext uri="{FF2B5EF4-FFF2-40B4-BE49-F238E27FC236}">
                  <a16:creationId xmlns:a16="http://schemas.microsoft.com/office/drawing/2014/main" id="{7D00300A-A63B-39CA-041B-77FB14BB702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2572" y="5971011"/>
              <a:ext cx="360000" cy="350000"/>
            </a:xfrm>
            <a:prstGeom prst="rect">
              <a:avLst/>
            </a:prstGeom>
          </p:spPr>
        </p:pic>
        <p:pic>
          <p:nvPicPr>
            <p:cNvPr id="6" name="Graphic 21">
              <a:hlinkClick r:id="" action="ppaction://hlinkshowjump?jump=nextslide"/>
              <a:extLst>
                <a:ext uri="{FF2B5EF4-FFF2-40B4-BE49-F238E27FC236}">
                  <a16:creationId xmlns:a16="http://schemas.microsoft.com/office/drawing/2014/main" id="{0CD6F371-2637-094B-7F44-EAFAAB5875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5586" y="5971011"/>
              <a:ext cx="360000" cy="350000"/>
            </a:xfrm>
            <a:prstGeom prst="rect">
              <a:avLst/>
            </a:prstGeom>
          </p:spPr>
        </p:pic>
        <p:sp>
          <p:nvSpPr>
            <p:cNvPr id="7" name="PptLabsAgenda_&amp;^@BeamShapeBackground_&amp;^@2020112014502751890">
              <a:extLst>
                <a:ext uri="{FF2B5EF4-FFF2-40B4-BE49-F238E27FC236}">
                  <a16:creationId xmlns:a16="http://schemas.microsoft.com/office/drawing/2014/main" id="{9AD04782-3E11-104C-5F93-5DB883CCECAA}"/>
                </a:ext>
              </a:extLst>
            </p:cNvPr>
            <p:cNvSpPr/>
            <p:nvPr/>
          </p:nvSpPr>
          <p:spPr bwMode="auto">
            <a:xfrm>
              <a:off x="0" y="190500"/>
              <a:ext cx="2356421" cy="6667500"/>
            </a:xfrm>
            <a:prstGeom prst="rect">
              <a:avLst/>
            </a:prstGeom>
            <a:solidFill>
              <a:schemeClr val="accent4">
                <a:lumMod val="50000"/>
                <a:alpha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en-US" sz="11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8" name="PptLabsAgenda_&amp;^@BeamShapeText_&amp;^@Results and Conclusion_7">
              <a:extLst>
                <a:ext uri="{FF2B5EF4-FFF2-40B4-BE49-F238E27FC236}">
                  <a16:creationId xmlns:a16="http://schemas.microsoft.com/office/drawing/2014/main" id="{03FA8EF5-C243-3B66-A58F-7CD7B62092C5}"/>
                </a:ext>
              </a:extLst>
            </p:cNvPr>
            <p:cNvSpPr txBox="1"/>
            <p:nvPr/>
          </p:nvSpPr>
          <p:spPr>
            <a:xfrm>
              <a:off x="-56751" y="4316449"/>
              <a:ext cx="1959704" cy="307777"/>
            </a:xfrm>
            <a:prstGeom prst="rect">
              <a:avLst/>
            </a:prstGeom>
            <a:noFill/>
          </p:spPr>
          <p:txBody>
            <a:bodyPr vert="horz" wrap="none" rtlCol="0">
              <a:spAutoFit/>
            </a:bodyPr>
            <a:lstStyle/>
            <a:p>
              <a:pPr lvl="0"/>
              <a:r>
                <a:rPr lang="tr-TR" sz="1400" b="1" dirty="0">
                  <a:solidFill>
                    <a:schemeClr val="bg1"/>
                  </a:solidFill>
                  <a:latin typeface="Arial Rounded MT Bold" panose="020B0604020202020204" charset="0"/>
                </a:rPr>
                <a:t>Bulgular ve Tartışma</a:t>
              </a:r>
              <a:endParaRPr lang="en-US" sz="1400" b="1" dirty="0">
                <a:solidFill>
                  <a:schemeClr val="bg1"/>
                </a:solidFill>
                <a:latin typeface="Arial Rounded MT Bold" panose="020B0604020202020204" charset="0"/>
              </a:endParaRPr>
            </a:p>
          </p:txBody>
        </p:sp>
        <p:sp>
          <p:nvSpPr>
            <p:cNvPr id="9" name="PptLabsAgenda_&amp;^@BeamShapeText_&amp;^@Another Section_6">
              <a:extLst>
                <a:ext uri="{FF2B5EF4-FFF2-40B4-BE49-F238E27FC236}">
                  <a16:creationId xmlns:a16="http://schemas.microsoft.com/office/drawing/2014/main" id="{666225F3-71CD-7C4E-EE05-B307E15E2A97}"/>
                </a:ext>
              </a:extLst>
            </p:cNvPr>
            <p:cNvSpPr txBox="1"/>
            <p:nvPr/>
          </p:nvSpPr>
          <p:spPr>
            <a:xfrm>
              <a:off x="-56751" y="3894132"/>
              <a:ext cx="1723933" cy="307777"/>
            </a:xfrm>
            <a:prstGeom prst="rect">
              <a:avLst/>
            </a:prstGeom>
            <a:noFill/>
          </p:spPr>
          <p:txBody>
            <a:bodyPr vert="horz" wrap="none" rtlCol="0">
              <a:spAutoFit/>
            </a:bodyPr>
            <a:lstStyle/>
            <a:p>
              <a:pPr lvl="0"/>
              <a:r>
                <a:rPr lang="tr-TR" sz="1400" dirty="0">
                  <a:latin typeface="Arial Rounded MT Bold" panose="020B0604020202020204" charset="0"/>
                </a:rPr>
                <a:t>Materyal ve Metot</a:t>
              </a:r>
              <a:endParaRPr lang="en-US" sz="1400" dirty="0">
                <a:latin typeface="Arial Rounded MT Bold" panose="020B0604020202020204" charset="0"/>
              </a:endParaRPr>
            </a:p>
          </p:txBody>
        </p:sp>
        <p:sp>
          <p:nvSpPr>
            <p:cNvPr id="10" name="PptLabsAgenda_&amp;^@BeamShapeText_&amp;^@Untitled Section_5">
              <a:extLst>
                <a:ext uri="{FF2B5EF4-FFF2-40B4-BE49-F238E27FC236}">
                  <a16:creationId xmlns:a16="http://schemas.microsoft.com/office/drawing/2014/main" id="{ABECFCA4-FB47-4E18-0BB2-F5BE12DA9B78}"/>
                </a:ext>
              </a:extLst>
            </p:cNvPr>
            <p:cNvSpPr txBox="1"/>
            <p:nvPr/>
          </p:nvSpPr>
          <p:spPr>
            <a:xfrm>
              <a:off x="-56751" y="3471815"/>
              <a:ext cx="1720343" cy="307777"/>
            </a:xfrm>
            <a:prstGeom prst="rect">
              <a:avLst/>
            </a:prstGeom>
            <a:noFill/>
          </p:spPr>
          <p:txBody>
            <a:bodyPr vert="horz" wrap="none" rtlCol="0">
              <a:spAutoFit/>
            </a:bodyPr>
            <a:lstStyle/>
            <a:p>
              <a:pPr lvl="0"/>
              <a:r>
                <a:rPr lang="tr-TR" sz="1400" dirty="0">
                  <a:latin typeface="Arial Rounded MT Bold" panose="020B0604020202020204" charset="0"/>
                </a:rPr>
                <a:t>Çalışmanın Amacı</a:t>
              </a:r>
              <a:endParaRPr lang="en-US" sz="1400" dirty="0">
                <a:latin typeface="Arial Rounded MT Bold" panose="020B0604020202020204" charset="0"/>
              </a:endParaRPr>
            </a:p>
          </p:txBody>
        </p:sp>
        <p:sp>
          <p:nvSpPr>
            <p:cNvPr id="11" name="PptLabsAgenda_&amp;^@BeamShapeText_&amp;^@Materials and Method_4">
              <a:extLst>
                <a:ext uri="{FF2B5EF4-FFF2-40B4-BE49-F238E27FC236}">
                  <a16:creationId xmlns:a16="http://schemas.microsoft.com/office/drawing/2014/main" id="{92557AE3-754A-001B-A7E0-B0D65260B61E}"/>
                </a:ext>
              </a:extLst>
            </p:cNvPr>
            <p:cNvSpPr txBox="1"/>
            <p:nvPr/>
          </p:nvSpPr>
          <p:spPr>
            <a:xfrm>
              <a:off x="-56751" y="3049498"/>
              <a:ext cx="2340000" cy="307777"/>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algn="l"/>
              <a:r>
                <a:rPr lang="tr-TR" sz="1400" spc="0" dirty="0">
                  <a:latin typeface="Arial Rounded MT Bold" panose="020B0604020202020204" charset="0"/>
                </a:rPr>
                <a:t>Dondurarak Kurutma</a:t>
              </a:r>
              <a:endParaRPr lang="en-US" sz="1400" spc="0" dirty="0">
                <a:latin typeface="Arial Rounded MT Bold" panose="020B0604020202020204" charset="0"/>
              </a:endParaRPr>
            </a:p>
          </p:txBody>
        </p:sp>
        <p:sp>
          <p:nvSpPr>
            <p:cNvPr id="12" name="PptLabsAgenda_&amp;^@BeamShapeText_&amp;^@Introduction_3">
              <a:extLst>
                <a:ext uri="{FF2B5EF4-FFF2-40B4-BE49-F238E27FC236}">
                  <a16:creationId xmlns:a16="http://schemas.microsoft.com/office/drawing/2014/main" id="{FE9B566D-8EB7-F6D7-9B5C-39ED708159FB}"/>
                </a:ext>
              </a:extLst>
            </p:cNvPr>
            <p:cNvSpPr txBox="1"/>
            <p:nvPr/>
          </p:nvSpPr>
          <p:spPr>
            <a:xfrm>
              <a:off x="-56751" y="2627181"/>
              <a:ext cx="2340000" cy="307777"/>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algn="l"/>
              <a:r>
                <a:rPr lang="tr-TR" sz="1400" spc="0" dirty="0">
                  <a:latin typeface="Arial Rounded MT Bold" panose="020B0604020202020204" charset="0"/>
                </a:rPr>
                <a:t>Giriş</a:t>
              </a:r>
              <a:endParaRPr lang="en-US" sz="1400" spc="0" dirty="0">
                <a:latin typeface="Arial Rounded MT Bold" panose="020B0604020202020204" charset="0"/>
              </a:endParaRPr>
            </a:p>
          </p:txBody>
        </p:sp>
        <p:sp>
          <p:nvSpPr>
            <p:cNvPr id="13" name="PptLabsAgenda_&amp;^@BeamShapeText_&amp;^@Outline_2">
              <a:extLst>
                <a:ext uri="{FF2B5EF4-FFF2-40B4-BE49-F238E27FC236}">
                  <a16:creationId xmlns:a16="http://schemas.microsoft.com/office/drawing/2014/main" id="{9E5C9CCE-5EC0-127A-A0FA-19902140CDF4}"/>
                </a:ext>
              </a:extLst>
            </p:cNvPr>
            <p:cNvSpPr txBox="1"/>
            <p:nvPr/>
          </p:nvSpPr>
          <p:spPr>
            <a:xfrm>
              <a:off x="-56751" y="2204864"/>
              <a:ext cx="2340000" cy="380361"/>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lvl="0" algn="l">
                <a:lnSpc>
                  <a:spcPct val="150000"/>
                </a:lnSpc>
                <a:spcAft>
                  <a:spcPts val="1200"/>
                </a:spcAft>
              </a:pPr>
              <a:r>
                <a:rPr lang="tr-TR" sz="1400" spc="0" dirty="0">
                  <a:uFill>
                    <a:solidFill>
                      <a:prstClr val="white"/>
                    </a:solidFill>
                  </a:uFill>
                  <a:latin typeface="Arial Rounded MT Bold" panose="020B0604020202020204" charset="0"/>
                  <a:ea typeface="굴림" panose="020B0600000101010101" pitchFamily="34" charset="-127"/>
                  <a:cs typeface="Open Sans"/>
                </a:rPr>
                <a:t>Sunum Akışı</a:t>
              </a:r>
              <a:endParaRPr lang="en-US" sz="1400" spc="0" dirty="0">
                <a:uFill>
                  <a:solidFill>
                    <a:prstClr val="white"/>
                  </a:solidFill>
                </a:uFill>
                <a:latin typeface="Arial Rounded MT Bold" panose="020B0604020202020204" charset="0"/>
                <a:ea typeface="굴림" panose="020B0600000101010101" pitchFamily="34" charset="-127"/>
                <a:cs typeface="Open Sans"/>
              </a:endParaRPr>
            </a:p>
          </p:txBody>
        </p:sp>
        <p:sp>
          <p:nvSpPr>
            <p:cNvPr id="14" name="Oval 13">
              <a:hlinkClick r:id="" action="ppaction://hlinkshowjump?jump=previousslide"/>
              <a:extLst>
                <a:ext uri="{FF2B5EF4-FFF2-40B4-BE49-F238E27FC236}">
                  <a16:creationId xmlns:a16="http://schemas.microsoft.com/office/drawing/2014/main" id="{66EC1282-B3EB-A951-5D53-C07BFA1ED838}"/>
                </a:ext>
              </a:extLst>
            </p:cNvPr>
            <p:cNvSpPr/>
            <p:nvPr/>
          </p:nvSpPr>
          <p:spPr>
            <a:xfrm>
              <a:off x="216961" y="5910696"/>
              <a:ext cx="484079" cy="470632"/>
            </a:xfrm>
            <a:prstGeom prst="ellipse">
              <a:avLst/>
            </a:prstGeom>
            <a:noFill/>
            <a:ln>
              <a:solidFill>
                <a:schemeClr val="bg1">
                  <a:lumMod val="75000"/>
                </a:schemeClr>
              </a:solidFill>
            </a:ln>
            <a:effectLst>
              <a:glow rad="63500">
                <a:schemeClr val="accent4"/>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15" name="Oval 14">
              <a:hlinkClick r:id="" action="ppaction://hlinkshowjump?jump=nextslide"/>
              <a:extLst>
                <a:ext uri="{FF2B5EF4-FFF2-40B4-BE49-F238E27FC236}">
                  <a16:creationId xmlns:a16="http://schemas.microsoft.com/office/drawing/2014/main" id="{F6C032A3-4AC6-813F-8B2E-25B509B9D50F}"/>
                </a:ext>
              </a:extLst>
            </p:cNvPr>
            <p:cNvSpPr/>
            <p:nvPr/>
          </p:nvSpPr>
          <p:spPr>
            <a:xfrm>
              <a:off x="1515962" y="5910694"/>
              <a:ext cx="484079" cy="470632"/>
            </a:xfrm>
            <a:prstGeom prst="ellipse">
              <a:avLst/>
            </a:prstGeom>
            <a:noFill/>
            <a:ln>
              <a:solidFill>
                <a:schemeClr val="bg1">
                  <a:lumMod val="75000"/>
                </a:schemeClr>
              </a:solidFill>
            </a:ln>
            <a:effectLst>
              <a:glow rad="63500">
                <a:schemeClr val="accent4"/>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6" name="Rectangle 22">
            <a:extLst>
              <a:ext uri="{FF2B5EF4-FFF2-40B4-BE49-F238E27FC236}">
                <a16:creationId xmlns:a16="http://schemas.microsoft.com/office/drawing/2014/main" id="{5BE3B4A0-D89F-F191-C2C6-37B48FE52563}"/>
              </a:ext>
            </a:extLst>
          </p:cNvPr>
          <p:cNvSpPr/>
          <p:nvPr/>
        </p:nvSpPr>
        <p:spPr>
          <a:xfrm>
            <a:off x="-56751" y="1280396"/>
            <a:ext cx="2448630" cy="584775"/>
          </a:xfrm>
          <a:prstGeom prst="rect">
            <a:avLst/>
          </a:prstGeom>
          <a:noFill/>
        </p:spPr>
        <p:txBody>
          <a:bodyPr wrap="square" lIns="91440" tIns="45720" rIns="91440" bIns="45720">
            <a:spAutoFit/>
          </a:bodyPr>
          <a:lstStyle/>
          <a:p>
            <a:pPr algn="ctr"/>
            <a:r>
              <a:rPr lang="tr-TR" sz="3200" b="1" cap="none" spc="50" dirty="0">
                <a:ln w="0"/>
                <a:solidFill>
                  <a:schemeClr val="bg2"/>
                </a:solidFill>
                <a:effectLst>
                  <a:innerShdw blurRad="63500" dist="50800" dir="13500000">
                    <a:srgbClr val="000000">
                      <a:alpha val="50000"/>
                    </a:srgbClr>
                  </a:innerShdw>
                </a:effectLst>
              </a:rPr>
              <a:t>TURK2025</a:t>
            </a:r>
            <a:endParaRPr lang="en-US" sz="3200" b="1" cap="none" spc="50" dirty="0">
              <a:ln w="0"/>
              <a:solidFill>
                <a:schemeClr val="bg2"/>
              </a:solidFill>
              <a:effectLst>
                <a:innerShdw blurRad="63500" dist="50800" dir="13500000">
                  <a:srgbClr val="000000">
                    <a:alpha val="50000"/>
                  </a:srgbClr>
                </a:innerShdw>
              </a:effectLst>
            </a:endParaRPr>
          </a:p>
        </p:txBody>
      </p:sp>
      <p:sp>
        <p:nvSpPr>
          <p:cNvPr id="17" name="PptLabsAgenda_&amp;^@BeamShapeText_&amp;^@Results and Conclusion_7">
            <a:extLst>
              <a:ext uri="{FF2B5EF4-FFF2-40B4-BE49-F238E27FC236}">
                <a16:creationId xmlns:a16="http://schemas.microsoft.com/office/drawing/2014/main" id="{7644F199-44AD-FD83-AD25-C04515F1C9BA}"/>
              </a:ext>
            </a:extLst>
          </p:cNvPr>
          <p:cNvSpPr txBox="1"/>
          <p:nvPr/>
        </p:nvSpPr>
        <p:spPr>
          <a:xfrm>
            <a:off x="-80347" y="4740339"/>
            <a:ext cx="1983300" cy="307777"/>
          </a:xfrm>
          <a:prstGeom prst="rect">
            <a:avLst/>
          </a:prstGeom>
          <a:noFill/>
        </p:spPr>
        <p:txBody>
          <a:bodyPr vert="horz" wrap="none" rtlCol="0">
            <a:spAutoFit/>
          </a:bodyPr>
          <a:lstStyle/>
          <a:p>
            <a:pPr lvl="0"/>
            <a:r>
              <a:rPr lang="tr-TR" sz="1400" dirty="0">
                <a:solidFill>
                  <a:prstClr val="black"/>
                </a:solidFill>
                <a:latin typeface="Arial Rounded MT Bold" panose="020B0604020202020204" charset="0"/>
              </a:rPr>
              <a:t>Sonuçlar ve Öneriler</a:t>
            </a:r>
            <a:endParaRPr lang="en-US" sz="1400" dirty="0">
              <a:solidFill>
                <a:prstClr val="black"/>
              </a:solidFill>
              <a:latin typeface="Arial Rounded MT Bold" panose="020B0604020202020204" charset="0"/>
            </a:endParaRPr>
          </a:p>
        </p:txBody>
      </p:sp>
      <p:sp>
        <p:nvSpPr>
          <p:cNvPr id="19" name="PptLabsAgenda_&amp;^@BeamShapeText_&amp;^@Results and Conclusion_7">
            <a:extLst>
              <a:ext uri="{FF2B5EF4-FFF2-40B4-BE49-F238E27FC236}">
                <a16:creationId xmlns:a16="http://schemas.microsoft.com/office/drawing/2014/main" id="{D395C82F-F561-CD07-BBE5-F10018F2F1C6}"/>
              </a:ext>
            </a:extLst>
          </p:cNvPr>
          <p:cNvSpPr txBox="1"/>
          <p:nvPr/>
        </p:nvSpPr>
        <p:spPr>
          <a:xfrm>
            <a:off x="-86732" y="5161083"/>
            <a:ext cx="1361335" cy="307777"/>
          </a:xfrm>
          <a:prstGeom prst="rect">
            <a:avLst/>
          </a:prstGeom>
          <a:noFill/>
        </p:spPr>
        <p:txBody>
          <a:bodyPr vert="horz" wrap="none" rtlCol="0">
            <a:spAutoFit/>
          </a:bodyPr>
          <a:lstStyle/>
          <a:p>
            <a:pPr lvl="0"/>
            <a:r>
              <a:rPr lang="tr-TR" sz="1400" dirty="0">
                <a:solidFill>
                  <a:prstClr val="black"/>
                </a:solidFill>
                <a:latin typeface="Arial Rounded MT Bold" panose="020B0604020202020204" charset="0"/>
              </a:rPr>
              <a:t>Kaynak Dizini</a:t>
            </a:r>
            <a:endParaRPr lang="en-US" sz="1400" dirty="0">
              <a:solidFill>
                <a:prstClr val="black"/>
              </a:solidFill>
              <a:latin typeface="Arial Rounded MT Bold" panose="020B0604020202020204" charset="0"/>
            </a:endParaRPr>
          </a:p>
        </p:txBody>
      </p:sp>
      <p:pic>
        <p:nvPicPr>
          <p:cNvPr id="20" name="Resim 19">
            <a:extLst>
              <a:ext uri="{FF2B5EF4-FFF2-40B4-BE49-F238E27FC236}">
                <a16:creationId xmlns:a16="http://schemas.microsoft.com/office/drawing/2014/main" id="{B4A55D19-275D-FEE1-A921-973BEC30A4D5}"/>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56421" y="429783"/>
            <a:ext cx="1143000" cy="1143000"/>
          </a:xfrm>
          <a:prstGeom prst="rect">
            <a:avLst/>
          </a:prstGeom>
        </p:spPr>
      </p:pic>
      <p:graphicFrame>
        <p:nvGraphicFramePr>
          <p:cNvPr id="21" name="Grafik 20">
            <a:extLst>
              <a:ext uri="{FF2B5EF4-FFF2-40B4-BE49-F238E27FC236}">
                <a16:creationId xmlns:a16="http://schemas.microsoft.com/office/drawing/2014/main" id="{31165908-5B8F-75DB-924E-0C5823ABB6A8}"/>
              </a:ext>
            </a:extLst>
          </p:cNvPr>
          <p:cNvGraphicFramePr>
            <a:graphicFrameLocks/>
          </p:cNvGraphicFramePr>
          <p:nvPr>
            <p:extLst>
              <p:ext uri="{D42A27DB-BD31-4B8C-83A1-F6EECF244321}">
                <p14:modId xmlns:p14="http://schemas.microsoft.com/office/powerpoint/2010/main" val="1784199819"/>
              </p:ext>
            </p:extLst>
          </p:nvPr>
        </p:nvGraphicFramePr>
        <p:xfrm>
          <a:off x="2882034" y="1570606"/>
          <a:ext cx="4389120" cy="201168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2" name="Grafik 21">
            <a:extLst>
              <a:ext uri="{FF2B5EF4-FFF2-40B4-BE49-F238E27FC236}">
                <a16:creationId xmlns:a16="http://schemas.microsoft.com/office/drawing/2014/main" id="{F54EF046-2D65-6AED-3F58-228D0B7748A1}"/>
              </a:ext>
            </a:extLst>
          </p:cNvPr>
          <p:cNvGraphicFramePr>
            <a:graphicFrameLocks/>
          </p:cNvGraphicFramePr>
          <p:nvPr>
            <p:extLst>
              <p:ext uri="{D42A27DB-BD31-4B8C-83A1-F6EECF244321}">
                <p14:modId xmlns:p14="http://schemas.microsoft.com/office/powerpoint/2010/main" val="3229622022"/>
              </p:ext>
            </p:extLst>
          </p:nvPr>
        </p:nvGraphicFramePr>
        <p:xfrm>
          <a:off x="7248128" y="1579385"/>
          <a:ext cx="4389120" cy="201168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3" name="Grafik 22">
            <a:extLst>
              <a:ext uri="{FF2B5EF4-FFF2-40B4-BE49-F238E27FC236}">
                <a16:creationId xmlns:a16="http://schemas.microsoft.com/office/drawing/2014/main" id="{8EAAA6B6-B328-281E-BBB8-52C6A2C1DE34}"/>
              </a:ext>
            </a:extLst>
          </p:cNvPr>
          <p:cNvGraphicFramePr>
            <a:graphicFrameLocks/>
          </p:cNvGraphicFramePr>
          <p:nvPr>
            <p:extLst>
              <p:ext uri="{D42A27DB-BD31-4B8C-83A1-F6EECF244321}">
                <p14:modId xmlns:p14="http://schemas.microsoft.com/office/powerpoint/2010/main" val="1194830523"/>
              </p:ext>
            </p:extLst>
          </p:nvPr>
        </p:nvGraphicFramePr>
        <p:xfrm>
          <a:off x="2927921" y="3722650"/>
          <a:ext cx="4389120" cy="201168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5" name="Grafik 24">
            <a:extLst>
              <a:ext uri="{FF2B5EF4-FFF2-40B4-BE49-F238E27FC236}">
                <a16:creationId xmlns:a16="http://schemas.microsoft.com/office/drawing/2014/main" id="{E1921142-F81F-4085-B633-47675C5373E8}"/>
              </a:ext>
            </a:extLst>
          </p:cNvPr>
          <p:cNvGraphicFramePr/>
          <p:nvPr>
            <p:extLst>
              <p:ext uri="{D42A27DB-BD31-4B8C-83A1-F6EECF244321}">
                <p14:modId xmlns:p14="http://schemas.microsoft.com/office/powerpoint/2010/main" val="95388319"/>
              </p:ext>
            </p:extLst>
          </p:nvPr>
        </p:nvGraphicFramePr>
        <p:xfrm>
          <a:off x="7248128" y="3722650"/>
          <a:ext cx="4389120" cy="2011680"/>
        </p:xfrm>
        <a:graphic>
          <a:graphicData uri="http://schemas.openxmlformats.org/drawingml/2006/chart">
            <c:chart xmlns:c="http://schemas.openxmlformats.org/drawingml/2006/chart" xmlns:r="http://schemas.openxmlformats.org/officeDocument/2006/relationships" r:id="rId11"/>
          </a:graphicData>
        </a:graphic>
      </p:graphicFrame>
      <p:sp>
        <p:nvSpPr>
          <p:cNvPr id="26" name="Metin kutusu 25">
            <a:extLst>
              <a:ext uri="{FF2B5EF4-FFF2-40B4-BE49-F238E27FC236}">
                <a16:creationId xmlns:a16="http://schemas.microsoft.com/office/drawing/2014/main" id="{AAB9F07C-9399-C8E6-5116-41F373E873D3}"/>
              </a:ext>
            </a:extLst>
          </p:cNvPr>
          <p:cNvSpPr txBox="1"/>
          <p:nvPr/>
        </p:nvSpPr>
        <p:spPr>
          <a:xfrm>
            <a:off x="3164235" y="1263134"/>
            <a:ext cx="2931765" cy="369332"/>
          </a:xfrm>
          <a:prstGeom prst="rect">
            <a:avLst/>
          </a:prstGeom>
          <a:noFill/>
        </p:spPr>
        <p:txBody>
          <a:bodyPr wrap="none" rtlCol="0">
            <a:spAutoFit/>
          </a:bodyPr>
          <a:lstStyle/>
          <a:p>
            <a:r>
              <a:rPr lang="tr-TR" sz="1800" dirty="0">
                <a:solidFill>
                  <a:schemeClr val="accent4">
                    <a:lumMod val="50000"/>
                  </a:schemeClr>
                </a:solidFill>
                <a:latin typeface="Constantia" panose="02030602050306030303" pitchFamily="18" charset="0"/>
                <a:cs typeface="Times New Roman" panose="02020603050405020304" pitchFamily="18" charset="0"/>
              </a:rPr>
              <a:t>Kurutma Kinetiği Grafikleri</a:t>
            </a:r>
          </a:p>
        </p:txBody>
      </p:sp>
    </p:spTree>
    <p:extLst>
      <p:ext uri="{BB962C8B-B14F-4D97-AF65-F5344CB8AC3E}">
        <p14:creationId xmlns:p14="http://schemas.microsoft.com/office/powerpoint/2010/main" val="1980395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PptLabsAgenda_&amp;^@BeamShapeMainGroup_&amp;^@20241114145637405612">
            <a:extLst>
              <a:ext uri="{FF2B5EF4-FFF2-40B4-BE49-F238E27FC236}">
                <a16:creationId xmlns:a16="http://schemas.microsoft.com/office/drawing/2014/main" id="{6ACA3A30-5D44-6B8D-5398-3A6E2143A5F9}"/>
              </a:ext>
            </a:extLst>
          </p:cNvPr>
          <p:cNvGrpSpPr/>
          <p:nvPr/>
        </p:nvGrpSpPr>
        <p:grpSpPr>
          <a:xfrm>
            <a:off x="-56751" y="190500"/>
            <a:ext cx="2413172" cy="6667500"/>
            <a:chOff x="-56751" y="190500"/>
            <a:chExt cx="2413172" cy="6667500"/>
          </a:xfrm>
        </p:grpSpPr>
        <p:sp>
          <p:nvSpPr>
            <p:cNvPr id="14" name="PptLabsAgenda_&amp;^@BeamShapeBackground_&amp;^@2020112014502751890">
              <a:extLst>
                <a:ext uri="{FF2B5EF4-FFF2-40B4-BE49-F238E27FC236}">
                  <a16:creationId xmlns:a16="http://schemas.microsoft.com/office/drawing/2014/main" id="{A66088E0-91B7-B01B-FBF6-2D10BD887490}"/>
                </a:ext>
              </a:extLst>
            </p:cNvPr>
            <p:cNvSpPr/>
            <p:nvPr/>
          </p:nvSpPr>
          <p:spPr bwMode="auto">
            <a:xfrm>
              <a:off x="0" y="190500"/>
              <a:ext cx="2356421" cy="6667500"/>
            </a:xfrm>
            <a:prstGeom prst="rect">
              <a:avLst/>
            </a:prstGeom>
            <a:solidFill>
              <a:schemeClr val="accent4">
                <a:lumMod val="50000"/>
                <a:alpha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en-US" sz="11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11" name="Graphic 20">
              <a:hlinkClick r:id="" action="ppaction://hlinkshowjump?jump=previousslide"/>
              <a:extLst>
                <a:ext uri="{FF2B5EF4-FFF2-40B4-BE49-F238E27FC236}">
                  <a16:creationId xmlns:a16="http://schemas.microsoft.com/office/drawing/2014/main" id="{3EBF3409-3EF9-FBDA-1708-18F644AB17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265060" y="5978113"/>
              <a:ext cx="360000" cy="350000"/>
            </a:xfrm>
            <a:prstGeom prst="rect">
              <a:avLst/>
            </a:prstGeom>
          </p:spPr>
        </p:pic>
        <p:pic>
          <p:nvPicPr>
            <p:cNvPr id="12" name="Graphic 19">
              <a:hlinkClick r:id="rId3" action="ppaction://hlinksldjump"/>
              <a:extLst>
                <a:ext uri="{FF2B5EF4-FFF2-40B4-BE49-F238E27FC236}">
                  <a16:creationId xmlns:a16="http://schemas.microsoft.com/office/drawing/2014/main" id="{5F0DA8EF-F89E-5ADD-C80C-DD12D57CCC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572" y="5971011"/>
              <a:ext cx="360000" cy="350000"/>
            </a:xfrm>
            <a:prstGeom prst="rect">
              <a:avLst/>
            </a:prstGeom>
          </p:spPr>
        </p:pic>
        <p:pic>
          <p:nvPicPr>
            <p:cNvPr id="13" name="Graphic 21">
              <a:hlinkClick r:id="" action="ppaction://hlinkshowjump?jump=nextslide"/>
              <a:extLst>
                <a:ext uri="{FF2B5EF4-FFF2-40B4-BE49-F238E27FC236}">
                  <a16:creationId xmlns:a16="http://schemas.microsoft.com/office/drawing/2014/main" id="{F9BDB797-3283-4C15-9030-262AB79DED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5586" y="5971011"/>
              <a:ext cx="360000" cy="350000"/>
            </a:xfrm>
            <a:prstGeom prst="rect">
              <a:avLst/>
            </a:prstGeom>
          </p:spPr>
        </p:pic>
        <p:sp>
          <p:nvSpPr>
            <p:cNvPr id="15" name="PptLabsAgenda_&amp;^@BeamShapeText_&amp;^@Results and Conclusion_7">
              <a:extLst>
                <a:ext uri="{FF2B5EF4-FFF2-40B4-BE49-F238E27FC236}">
                  <a16:creationId xmlns:a16="http://schemas.microsoft.com/office/drawing/2014/main" id="{2BA94846-80DA-11CB-C46E-5EC9968F3B82}"/>
                </a:ext>
              </a:extLst>
            </p:cNvPr>
            <p:cNvSpPr txBox="1"/>
            <p:nvPr/>
          </p:nvSpPr>
          <p:spPr>
            <a:xfrm>
              <a:off x="-56751" y="4316449"/>
              <a:ext cx="1959704" cy="307777"/>
            </a:xfrm>
            <a:prstGeom prst="rect">
              <a:avLst/>
            </a:prstGeom>
            <a:noFill/>
          </p:spPr>
          <p:txBody>
            <a:bodyPr vert="horz" wrap="none" rtlCol="0">
              <a:spAutoFit/>
            </a:bodyPr>
            <a:lstStyle/>
            <a:p>
              <a:pPr lvl="0"/>
              <a:r>
                <a:rPr lang="tr-TR" sz="1400" b="1" dirty="0">
                  <a:solidFill>
                    <a:schemeClr val="bg1"/>
                  </a:solidFill>
                  <a:latin typeface="Arial Rounded MT Bold" panose="020B0604020202020204" charset="0"/>
                </a:rPr>
                <a:t>Bulgular ve Tartışma</a:t>
              </a:r>
              <a:endParaRPr lang="en-US" sz="1400" b="1" dirty="0">
                <a:solidFill>
                  <a:schemeClr val="bg1"/>
                </a:solidFill>
                <a:latin typeface="Arial Rounded MT Bold" panose="020B0604020202020204" charset="0"/>
              </a:endParaRPr>
            </a:p>
          </p:txBody>
        </p:sp>
        <p:sp>
          <p:nvSpPr>
            <p:cNvPr id="16" name="PptLabsAgenda_&amp;^@BeamShapeText_&amp;^@Another Section_6">
              <a:extLst>
                <a:ext uri="{FF2B5EF4-FFF2-40B4-BE49-F238E27FC236}">
                  <a16:creationId xmlns:a16="http://schemas.microsoft.com/office/drawing/2014/main" id="{86511A87-1776-162A-FB41-3247BC8A5DE9}"/>
                </a:ext>
              </a:extLst>
            </p:cNvPr>
            <p:cNvSpPr txBox="1"/>
            <p:nvPr/>
          </p:nvSpPr>
          <p:spPr>
            <a:xfrm>
              <a:off x="-56751" y="3894132"/>
              <a:ext cx="1723933" cy="307777"/>
            </a:xfrm>
            <a:prstGeom prst="rect">
              <a:avLst/>
            </a:prstGeom>
            <a:noFill/>
          </p:spPr>
          <p:txBody>
            <a:bodyPr vert="horz" wrap="none" rtlCol="0">
              <a:spAutoFit/>
            </a:bodyPr>
            <a:lstStyle/>
            <a:p>
              <a:pPr lvl="0"/>
              <a:r>
                <a:rPr lang="tr-TR" sz="1400" dirty="0">
                  <a:latin typeface="Arial Rounded MT Bold" panose="020B0604020202020204" charset="0"/>
                </a:rPr>
                <a:t>Materyal ve Metot</a:t>
              </a:r>
              <a:endParaRPr lang="en-US" sz="1400" dirty="0">
                <a:latin typeface="Arial Rounded MT Bold" panose="020B0604020202020204" charset="0"/>
              </a:endParaRPr>
            </a:p>
          </p:txBody>
        </p:sp>
        <p:sp>
          <p:nvSpPr>
            <p:cNvPr id="17" name="PptLabsAgenda_&amp;^@BeamShapeText_&amp;^@Untitled Section_5">
              <a:extLst>
                <a:ext uri="{FF2B5EF4-FFF2-40B4-BE49-F238E27FC236}">
                  <a16:creationId xmlns:a16="http://schemas.microsoft.com/office/drawing/2014/main" id="{F969F779-E381-C64A-4819-3EF90485F751}"/>
                </a:ext>
              </a:extLst>
            </p:cNvPr>
            <p:cNvSpPr txBox="1"/>
            <p:nvPr/>
          </p:nvSpPr>
          <p:spPr>
            <a:xfrm>
              <a:off x="-56751" y="3471815"/>
              <a:ext cx="1720343" cy="307777"/>
            </a:xfrm>
            <a:prstGeom prst="rect">
              <a:avLst/>
            </a:prstGeom>
            <a:noFill/>
          </p:spPr>
          <p:txBody>
            <a:bodyPr vert="horz" wrap="none" rtlCol="0">
              <a:spAutoFit/>
            </a:bodyPr>
            <a:lstStyle/>
            <a:p>
              <a:pPr lvl="0"/>
              <a:r>
                <a:rPr lang="tr-TR" sz="1400" dirty="0">
                  <a:latin typeface="Arial Rounded MT Bold" panose="020B0604020202020204" charset="0"/>
                </a:rPr>
                <a:t>Çalışmanın Amacı</a:t>
              </a:r>
              <a:endParaRPr lang="en-US" sz="1400" dirty="0">
                <a:latin typeface="Arial Rounded MT Bold" panose="020B0604020202020204" charset="0"/>
              </a:endParaRPr>
            </a:p>
          </p:txBody>
        </p:sp>
        <p:sp>
          <p:nvSpPr>
            <p:cNvPr id="18" name="PptLabsAgenda_&amp;^@BeamShapeText_&amp;^@Materials and Method_4">
              <a:extLst>
                <a:ext uri="{FF2B5EF4-FFF2-40B4-BE49-F238E27FC236}">
                  <a16:creationId xmlns:a16="http://schemas.microsoft.com/office/drawing/2014/main" id="{6524AD67-00A7-A3B9-ECE9-CF1448378D1D}"/>
                </a:ext>
              </a:extLst>
            </p:cNvPr>
            <p:cNvSpPr txBox="1"/>
            <p:nvPr/>
          </p:nvSpPr>
          <p:spPr>
            <a:xfrm>
              <a:off x="-56751" y="3049498"/>
              <a:ext cx="2340000" cy="307777"/>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algn="l"/>
              <a:r>
                <a:rPr lang="tr-TR" sz="1400" spc="0" dirty="0">
                  <a:latin typeface="Arial Rounded MT Bold" panose="020B0604020202020204" charset="0"/>
                </a:rPr>
                <a:t>Dondurarak Kurutma</a:t>
              </a:r>
              <a:endParaRPr lang="en-US" sz="1400" spc="0" dirty="0">
                <a:latin typeface="Arial Rounded MT Bold" panose="020B0604020202020204" charset="0"/>
              </a:endParaRPr>
            </a:p>
          </p:txBody>
        </p:sp>
        <p:sp>
          <p:nvSpPr>
            <p:cNvPr id="19" name="PptLabsAgenda_&amp;^@BeamShapeText_&amp;^@Introduction_3">
              <a:extLst>
                <a:ext uri="{FF2B5EF4-FFF2-40B4-BE49-F238E27FC236}">
                  <a16:creationId xmlns:a16="http://schemas.microsoft.com/office/drawing/2014/main" id="{ABA14414-FE8B-8F6C-00EB-83E1AE5D16A8}"/>
                </a:ext>
              </a:extLst>
            </p:cNvPr>
            <p:cNvSpPr txBox="1"/>
            <p:nvPr/>
          </p:nvSpPr>
          <p:spPr>
            <a:xfrm>
              <a:off x="-56751" y="2627181"/>
              <a:ext cx="2340000" cy="307777"/>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algn="l"/>
              <a:r>
                <a:rPr lang="tr-TR" sz="1400" spc="0" dirty="0">
                  <a:latin typeface="Arial Rounded MT Bold" panose="020B0604020202020204" charset="0"/>
                </a:rPr>
                <a:t>Giriş</a:t>
              </a:r>
              <a:endParaRPr lang="en-US" sz="1400" spc="0" dirty="0">
                <a:latin typeface="Arial Rounded MT Bold" panose="020B0604020202020204" charset="0"/>
              </a:endParaRPr>
            </a:p>
          </p:txBody>
        </p:sp>
        <p:sp>
          <p:nvSpPr>
            <p:cNvPr id="20" name="PptLabsAgenda_&amp;^@BeamShapeText_&amp;^@Outline_2">
              <a:extLst>
                <a:ext uri="{FF2B5EF4-FFF2-40B4-BE49-F238E27FC236}">
                  <a16:creationId xmlns:a16="http://schemas.microsoft.com/office/drawing/2014/main" id="{004D488A-A16A-F6AA-C01A-B1C837BF248E}"/>
                </a:ext>
              </a:extLst>
            </p:cNvPr>
            <p:cNvSpPr txBox="1"/>
            <p:nvPr/>
          </p:nvSpPr>
          <p:spPr>
            <a:xfrm>
              <a:off x="-56751" y="2204864"/>
              <a:ext cx="2340000" cy="380361"/>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lvl="0" algn="l">
                <a:lnSpc>
                  <a:spcPct val="150000"/>
                </a:lnSpc>
                <a:spcAft>
                  <a:spcPts val="1200"/>
                </a:spcAft>
              </a:pPr>
              <a:r>
                <a:rPr lang="tr-TR" sz="1400" spc="0" dirty="0">
                  <a:uFill>
                    <a:solidFill>
                      <a:prstClr val="white"/>
                    </a:solidFill>
                  </a:uFill>
                  <a:latin typeface="Arial Rounded MT Bold" panose="020B0604020202020204" charset="0"/>
                  <a:ea typeface="굴림" panose="020B0600000101010101" pitchFamily="34" charset="-127"/>
                  <a:cs typeface="Open Sans"/>
                </a:rPr>
                <a:t>Sunum Akışı</a:t>
              </a:r>
              <a:endParaRPr lang="en-US" sz="1400" spc="0" dirty="0">
                <a:uFill>
                  <a:solidFill>
                    <a:prstClr val="white"/>
                  </a:solidFill>
                </a:uFill>
                <a:latin typeface="Arial Rounded MT Bold" panose="020B0604020202020204" charset="0"/>
                <a:ea typeface="굴림" panose="020B0600000101010101" pitchFamily="34" charset="-127"/>
                <a:cs typeface="Open Sans"/>
              </a:endParaRPr>
            </a:p>
          </p:txBody>
        </p:sp>
        <p:sp>
          <p:nvSpPr>
            <p:cNvPr id="21" name="Oval 20">
              <a:hlinkClick r:id="" action="ppaction://hlinkshowjump?jump=previousslide"/>
              <a:extLst>
                <a:ext uri="{FF2B5EF4-FFF2-40B4-BE49-F238E27FC236}">
                  <a16:creationId xmlns:a16="http://schemas.microsoft.com/office/drawing/2014/main" id="{B3A59460-B4BF-38DA-3719-193BD3644FC5}"/>
                </a:ext>
              </a:extLst>
            </p:cNvPr>
            <p:cNvSpPr/>
            <p:nvPr/>
          </p:nvSpPr>
          <p:spPr>
            <a:xfrm>
              <a:off x="216961" y="5910696"/>
              <a:ext cx="484079" cy="470632"/>
            </a:xfrm>
            <a:prstGeom prst="ellipse">
              <a:avLst/>
            </a:prstGeom>
            <a:noFill/>
            <a:ln>
              <a:solidFill>
                <a:schemeClr val="bg1">
                  <a:lumMod val="75000"/>
                </a:schemeClr>
              </a:solidFill>
            </a:ln>
            <a:effectLst>
              <a:glow rad="63500">
                <a:schemeClr val="accent4"/>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22" name="Oval 21">
              <a:hlinkClick r:id="" action="ppaction://hlinkshowjump?jump=nextslide"/>
              <a:extLst>
                <a:ext uri="{FF2B5EF4-FFF2-40B4-BE49-F238E27FC236}">
                  <a16:creationId xmlns:a16="http://schemas.microsoft.com/office/drawing/2014/main" id="{F8A25E85-DF44-666C-D09F-247B398BE33F}"/>
                </a:ext>
              </a:extLst>
            </p:cNvPr>
            <p:cNvSpPr/>
            <p:nvPr/>
          </p:nvSpPr>
          <p:spPr>
            <a:xfrm>
              <a:off x="1515962" y="5910694"/>
              <a:ext cx="484079" cy="470632"/>
            </a:xfrm>
            <a:prstGeom prst="ellipse">
              <a:avLst/>
            </a:prstGeom>
            <a:noFill/>
            <a:ln>
              <a:solidFill>
                <a:schemeClr val="bg1">
                  <a:lumMod val="75000"/>
                </a:schemeClr>
              </a:solidFill>
            </a:ln>
            <a:effectLst>
              <a:glow rad="63500">
                <a:schemeClr val="accent4"/>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2" name="Başlık 1">
            <a:extLst>
              <a:ext uri="{FF2B5EF4-FFF2-40B4-BE49-F238E27FC236}">
                <a16:creationId xmlns:a16="http://schemas.microsoft.com/office/drawing/2014/main" id="{71ECA17A-5AE4-5E65-960C-0688E264C423}"/>
              </a:ext>
            </a:extLst>
          </p:cNvPr>
          <p:cNvSpPr>
            <a:spLocks noGrp="1"/>
          </p:cNvSpPr>
          <p:nvPr>
            <p:ph type="title"/>
          </p:nvPr>
        </p:nvSpPr>
        <p:spPr>
          <a:xfrm>
            <a:off x="3499420" y="304800"/>
            <a:ext cx="8692579" cy="1143000"/>
          </a:xfrm>
        </p:spPr>
        <p:txBody>
          <a:bodyPr/>
          <a:lstStyle/>
          <a:p>
            <a:pPr algn="l"/>
            <a:r>
              <a:rPr lang="tr-TR" dirty="0"/>
              <a:t>Bulgular ve Tartışma</a:t>
            </a:r>
            <a:endParaRPr lang="en-US" dirty="0"/>
          </a:p>
        </p:txBody>
      </p:sp>
      <p:sp>
        <p:nvSpPr>
          <p:cNvPr id="6" name="Rectangle 22">
            <a:extLst>
              <a:ext uri="{FF2B5EF4-FFF2-40B4-BE49-F238E27FC236}">
                <a16:creationId xmlns:a16="http://schemas.microsoft.com/office/drawing/2014/main" id="{DDC606B4-D175-EEBF-DA43-77FE8D3F0C06}"/>
              </a:ext>
            </a:extLst>
          </p:cNvPr>
          <p:cNvSpPr/>
          <p:nvPr/>
        </p:nvSpPr>
        <p:spPr>
          <a:xfrm>
            <a:off x="-56751" y="1280396"/>
            <a:ext cx="2448630" cy="584775"/>
          </a:xfrm>
          <a:prstGeom prst="rect">
            <a:avLst/>
          </a:prstGeom>
          <a:noFill/>
        </p:spPr>
        <p:txBody>
          <a:bodyPr wrap="square" lIns="91440" tIns="45720" rIns="91440" bIns="45720">
            <a:spAutoFit/>
          </a:bodyPr>
          <a:lstStyle/>
          <a:p>
            <a:pPr algn="ctr"/>
            <a:r>
              <a:rPr lang="tr-TR" sz="3200" b="1" cap="none" spc="50" dirty="0">
                <a:ln w="0"/>
                <a:solidFill>
                  <a:schemeClr val="bg2"/>
                </a:solidFill>
                <a:effectLst>
                  <a:innerShdw blurRad="63500" dist="50800" dir="13500000">
                    <a:srgbClr val="000000">
                      <a:alpha val="50000"/>
                    </a:srgbClr>
                  </a:innerShdw>
                </a:effectLst>
              </a:rPr>
              <a:t>TURK2025</a:t>
            </a:r>
            <a:endParaRPr lang="en-US" sz="3200" b="1" cap="none" spc="50" dirty="0">
              <a:ln w="0"/>
              <a:solidFill>
                <a:schemeClr val="bg2"/>
              </a:solidFill>
              <a:effectLst>
                <a:innerShdw blurRad="63500" dist="50800" dir="13500000">
                  <a:srgbClr val="000000">
                    <a:alpha val="50000"/>
                  </a:srgbClr>
                </a:innerShdw>
              </a:effectLst>
            </a:endParaRPr>
          </a:p>
        </p:txBody>
      </p:sp>
      <p:sp>
        <p:nvSpPr>
          <p:cNvPr id="7" name="PptLabsAgenda_&amp;^@BeamShapeText_&amp;^@Results and Conclusion_7">
            <a:extLst>
              <a:ext uri="{FF2B5EF4-FFF2-40B4-BE49-F238E27FC236}">
                <a16:creationId xmlns:a16="http://schemas.microsoft.com/office/drawing/2014/main" id="{EA8E705A-9261-1161-CEC8-88DBF34F894F}"/>
              </a:ext>
            </a:extLst>
          </p:cNvPr>
          <p:cNvSpPr txBox="1"/>
          <p:nvPr/>
        </p:nvSpPr>
        <p:spPr>
          <a:xfrm>
            <a:off x="-80347" y="4740339"/>
            <a:ext cx="1983300" cy="307777"/>
          </a:xfrm>
          <a:prstGeom prst="rect">
            <a:avLst/>
          </a:prstGeom>
          <a:noFill/>
        </p:spPr>
        <p:txBody>
          <a:bodyPr vert="horz" wrap="none" rtlCol="0">
            <a:spAutoFit/>
          </a:bodyPr>
          <a:lstStyle/>
          <a:p>
            <a:pPr lvl="0"/>
            <a:r>
              <a:rPr lang="tr-TR" sz="1400" dirty="0">
                <a:solidFill>
                  <a:prstClr val="black"/>
                </a:solidFill>
                <a:latin typeface="Arial Rounded MT Bold" panose="020B0604020202020204" charset="0"/>
              </a:rPr>
              <a:t>Sonuçlar ve Öneriler</a:t>
            </a:r>
            <a:endParaRPr lang="en-US" sz="1400" dirty="0">
              <a:solidFill>
                <a:prstClr val="black"/>
              </a:solidFill>
              <a:latin typeface="Arial Rounded MT Bold" panose="020B0604020202020204" charset="0"/>
            </a:endParaRPr>
          </a:p>
        </p:txBody>
      </p:sp>
      <p:sp>
        <p:nvSpPr>
          <p:cNvPr id="8" name="PptLabsAgenda_&amp;^@BeamShapeText_&amp;^@Results and Conclusion_7">
            <a:extLst>
              <a:ext uri="{FF2B5EF4-FFF2-40B4-BE49-F238E27FC236}">
                <a16:creationId xmlns:a16="http://schemas.microsoft.com/office/drawing/2014/main" id="{EF95504E-5B3A-074C-DAF3-EF48CF8EA90C}"/>
              </a:ext>
            </a:extLst>
          </p:cNvPr>
          <p:cNvSpPr txBox="1"/>
          <p:nvPr/>
        </p:nvSpPr>
        <p:spPr>
          <a:xfrm>
            <a:off x="-86732" y="5161083"/>
            <a:ext cx="1361335" cy="307777"/>
          </a:xfrm>
          <a:prstGeom prst="rect">
            <a:avLst/>
          </a:prstGeom>
          <a:noFill/>
        </p:spPr>
        <p:txBody>
          <a:bodyPr vert="horz" wrap="none" rtlCol="0">
            <a:spAutoFit/>
          </a:bodyPr>
          <a:lstStyle/>
          <a:p>
            <a:pPr lvl="0"/>
            <a:r>
              <a:rPr lang="tr-TR" sz="1400" dirty="0">
                <a:solidFill>
                  <a:prstClr val="black"/>
                </a:solidFill>
                <a:latin typeface="Arial Rounded MT Bold" panose="020B0604020202020204" charset="0"/>
              </a:rPr>
              <a:t>Kaynak Dizini</a:t>
            </a:r>
            <a:endParaRPr lang="en-US" sz="1400" dirty="0">
              <a:solidFill>
                <a:prstClr val="black"/>
              </a:solidFill>
              <a:latin typeface="Arial Rounded MT Bold" panose="020B0604020202020204" charset="0"/>
            </a:endParaRPr>
          </a:p>
        </p:txBody>
      </p:sp>
      <p:pic>
        <p:nvPicPr>
          <p:cNvPr id="9" name="Resim 8">
            <a:extLst>
              <a:ext uri="{FF2B5EF4-FFF2-40B4-BE49-F238E27FC236}">
                <a16:creationId xmlns:a16="http://schemas.microsoft.com/office/drawing/2014/main" id="{7A0DC950-E883-9B44-58AB-CD78BDCFF32C}"/>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56421" y="429783"/>
            <a:ext cx="1143000" cy="1143000"/>
          </a:xfrm>
          <a:prstGeom prst="rect">
            <a:avLst/>
          </a:prstGeom>
        </p:spPr>
      </p:pic>
      <p:graphicFrame>
        <p:nvGraphicFramePr>
          <p:cNvPr id="23" name="Tablo 22">
            <a:extLst>
              <a:ext uri="{FF2B5EF4-FFF2-40B4-BE49-F238E27FC236}">
                <a16:creationId xmlns:a16="http://schemas.microsoft.com/office/drawing/2014/main" id="{3EF9C071-123E-2630-20CF-287C23C22B4A}"/>
              </a:ext>
            </a:extLst>
          </p:cNvPr>
          <p:cNvGraphicFramePr>
            <a:graphicFrameLocks noGrp="1"/>
          </p:cNvGraphicFramePr>
          <p:nvPr>
            <p:extLst>
              <p:ext uri="{D42A27DB-BD31-4B8C-83A1-F6EECF244321}">
                <p14:modId xmlns:p14="http://schemas.microsoft.com/office/powerpoint/2010/main" val="3066610567"/>
              </p:ext>
            </p:extLst>
          </p:nvPr>
        </p:nvGraphicFramePr>
        <p:xfrm>
          <a:off x="3287688" y="1978405"/>
          <a:ext cx="7493125" cy="3831454"/>
        </p:xfrm>
        <a:graphic>
          <a:graphicData uri="http://schemas.openxmlformats.org/drawingml/2006/table">
            <a:tbl>
              <a:tblPr firstRow="1" firstCol="1" bandRow="1">
                <a:tableStyleId>{9D7B26C5-4107-4FEC-AEDC-1716B250A1EF}</a:tableStyleId>
              </a:tblPr>
              <a:tblGrid>
                <a:gridCol w="1041713">
                  <a:extLst>
                    <a:ext uri="{9D8B030D-6E8A-4147-A177-3AD203B41FA5}">
                      <a16:colId xmlns:a16="http://schemas.microsoft.com/office/drawing/2014/main" val="3600791865"/>
                    </a:ext>
                  </a:extLst>
                </a:gridCol>
                <a:gridCol w="700991">
                  <a:extLst>
                    <a:ext uri="{9D8B030D-6E8A-4147-A177-3AD203B41FA5}">
                      <a16:colId xmlns:a16="http://schemas.microsoft.com/office/drawing/2014/main" val="2636303223"/>
                    </a:ext>
                  </a:extLst>
                </a:gridCol>
                <a:gridCol w="683898">
                  <a:extLst>
                    <a:ext uri="{9D8B030D-6E8A-4147-A177-3AD203B41FA5}">
                      <a16:colId xmlns:a16="http://schemas.microsoft.com/office/drawing/2014/main" val="3227216174"/>
                    </a:ext>
                  </a:extLst>
                </a:gridCol>
                <a:gridCol w="723789">
                  <a:extLst>
                    <a:ext uri="{9D8B030D-6E8A-4147-A177-3AD203B41FA5}">
                      <a16:colId xmlns:a16="http://schemas.microsoft.com/office/drawing/2014/main" val="51805885"/>
                    </a:ext>
                  </a:extLst>
                </a:gridCol>
                <a:gridCol w="723789">
                  <a:extLst>
                    <a:ext uri="{9D8B030D-6E8A-4147-A177-3AD203B41FA5}">
                      <a16:colId xmlns:a16="http://schemas.microsoft.com/office/drawing/2014/main" val="899138413"/>
                    </a:ext>
                  </a:extLst>
                </a:gridCol>
                <a:gridCol w="723789">
                  <a:extLst>
                    <a:ext uri="{9D8B030D-6E8A-4147-A177-3AD203B41FA5}">
                      <a16:colId xmlns:a16="http://schemas.microsoft.com/office/drawing/2014/main" val="971606228"/>
                    </a:ext>
                  </a:extLst>
                </a:gridCol>
                <a:gridCol w="723789">
                  <a:extLst>
                    <a:ext uri="{9D8B030D-6E8A-4147-A177-3AD203B41FA5}">
                      <a16:colId xmlns:a16="http://schemas.microsoft.com/office/drawing/2014/main" val="1073479850"/>
                    </a:ext>
                  </a:extLst>
                </a:gridCol>
                <a:gridCol w="723789">
                  <a:extLst>
                    <a:ext uri="{9D8B030D-6E8A-4147-A177-3AD203B41FA5}">
                      <a16:colId xmlns:a16="http://schemas.microsoft.com/office/drawing/2014/main" val="3139315496"/>
                    </a:ext>
                  </a:extLst>
                </a:gridCol>
                <a:gridCol w="723789">
                  <a:extLst>
                    <a:ext uri="{9D8B030D-6E8A-4147-A177-3AD203B41FA5}">
                      <a16:colId xmlns:a16="http://schemas.microsoft.com/office/drawing/2014/main" val="2517160588"/>
                    </a:ext>
                  </a:extLst>
                </a:gridCol>
                <a:gridCol w="723789">
                  <a:extLst>
                    <a:ext uri="{9D8B030D-6E8A-4147-A177-3AD203B41FA5}">
                      <a16:colId xmlns:a16="http://schemas.microsoft.com/office/drawing/2014/main" val="1649343265"/>
                    </a:ext>
                  </a:extLst>
                </a:gridCol>
              </a:tblGrid>
              <a:tr h="439259">
                <a:tc>
                  <a:txBody>
                    <a:bodyPr/>
                    <a:lstStyle/>
                    <a:p>
                      <a:pPr marL="0" marR="0" indent="0" algn="ctr">
                        <a:lnSpc>
                          <a:spcPct val="200000"/>
                        </a:lnSpc>
                        <a:spcBef>
                          <a:spcPts val="800"/>
                        </a:spcBef>
                        <a:spcAft>
                          <a:spcPts val="400"/>
                        </a:spcAft>
                      </a:pPr>
                      <a:r>
                        <a:rPr lang="tr-TR" sz="1200" b="1" kern="100" dirty="0">
                          <a:solidFill>
                            <a:schemeClr val="tx1"/>
                          </a:solidFill>
                          <a:effectLst/>
                          <a:latin typeface="Maiandra GD" panose="020E0502030308020204" pitchFamily="34" charset="0"/>
                        </a:rPr>
                        <a:t>MODELLER</a:t>
                      </a:r>
                      <a:endParaRPr lang="tr-TR" sz="1200" b="1" kern="100" dirty="0">
                        <a:solidFill>
                          <a:schemeClr val="tx1"/>
                        </a:solidFill>
                        <a:effectLst/>
                        <a:latin typeface="Maiandra GD" panose="020E0502030308020204" pitchFamily="34" charset="0"/>
                        <a:ea typeface="Yu Gothic Light" panose="020B0300000000000000" pitchFamily="34" charset="-128"/>
                        <a:cs typeface="Times New Roman" panose="02020603050405020304" pitchFamily="18" charset="0"/>
                      </a:endParaRPr>
                    </a:p>
                  </a:txBody>
                  <a:tcPr marL="32414" marR="32414" marT="0" marB="0"/>
                </a:tc>
                <a:tc>
                  <a:txBody>
                    <a:bodyPr/>
                    <a:lstStyle/>
                    <a:p>
                      <a:pPr marL="0" marR="0" indent="0" algn="ctr">
                        <a:lnSpc>
                          <a:spcPct val="200000"/>
                        </a:lnSpc>
                        <a:spcBef>
                          <a:spcPts val="800"/>
                        </a:spcBef>
                        <a:spcAft>
                          <a:spcPts val="400"/>
                        </a:spcAft>
                      </a:pPr>
                      <a:r>
                        <a:rPr lang="tr-TR" sz="1200" kern="100" dirty="0">
                          <a:solidFill>
                            <a:schemeClr val="tx1"/>
                          </a:solidFill>
                          <a:effectLst/>
                          <a:latin typeface="Maiandra GD" panose="020E0502030308020204" pitchFamily="34" charset="0"/>
                        </a:rPr>
                        <a:t>R</a:t>
                      </a:r>
                      <a:r>
                        <a:rPr lang="tr-TR" sz="1200" kern="100" baseline="30000" dirty="0">
                          <a:solidFill>
                            <a:schemeClr val="tx1"/>
                          </a:solidFill>
                          <a:effectLst/>
                          <a:latin typeface="Maiandra GD" panose="020E0502030308020204" pitchFamily="34" charset="0"/>
                        </a:rPr>
                        <a:t>2</a:t>
                      </a:r>
                      <a:endParaRPr lang="tr-TR" sz="1200" b="1" kern="100" dirty="0">
                        <a:solidFill>
                          <a:schemeClr val="tx1"/>
                        </a:solidFill>
                        <a:effectLst/>
                        <a:latin typeface="Maiandra GD" panose="020E0502030308020204" pitchFamily="34" charset="0"/>
                        <a:ea typeface="Yu Gothic Light" panose="020B0300000000000000" pitchFamily="34" charset="-128"/>
                        <a:cs typeface="Times New Roman" panose="02020603050405020304" pitchFamily="18" charset="0"/>
                      </a:endParaRPr>
                    </a:p>
                  </a:txBody>
                  <a:tcPr marL="32414" marR="32414" marT="0" marB="0"/>
                </a:tc>
                <a:tc>
                  <a:txBody>
                    <a:bodyPr/>
                    <a:lstStyle/>
                    <a:p>
                      <a:pPr marL="0" marR="0" indent="0" algn="ctr">
                        <a:lnSpc>
                          <a:spcPct val="200000"/>
                        </a:lnSpc>
                        <a:spcBef>
                          <a:spcPts val="800"/>
                        </a:spcBef>
                        <a:spcAft>
                          <a:spcPts val="400"/>
                        </a:spcAft>
                      </a:pPr>
                      <a:r>
                        <a:rPr lang="tr-TR" sz="1200" kern="100" dirty="0">
                          <a:solidFill>
                            <a:schemeClr val="tx1"/>
                          </a:solidFill>
                          <a:effectLst/>
                          <a:latin typeface="Maiandra GD" panose="020E0502030308020204" pitchFamily="34" charset="0"/>
                        </a:rPr>
                        <a:t>RMSE</a:t>
                      </a:r>
                      <a:endParaRPr lang="tr-TR" sz="1200" b="1" kern="100" dirty="0">
                        <a:solidFill>
                          <a:schemeClr val="tx1"/>
                        </a:solidFill>
                        <a:effectLst/>
                        <a:latin typeface="Maiandra GD" panose="020E0502030308020204" pitchFamily="34" charset="0"/>
                        <a:ea typeface="Yu Gothic Light" panose="020B0300000000000000" pitchFamily="34" charset="-128"/>
                        <a:cs typeface="Times New Roman" panose="02020603050405020304" pitchFamily="18" charset="0"/>
                      </a:endParaRPr>
                    </a:p>
                  </a:txBody>
                  <a:tcPr marL="32414" marR="32414" marT="0" marB="0"/>
                </a:tc>
                <a:tc>
                  <a:txBody>
                    <a:bodyPr/>
                    <a:lstStyle/>
                    <a:p>
                      <a:pPr marL="0" marR="0" indent="0" algn="ctr">
                        <a:lnSpc>
                          <a:spcPct val="200000"/>
                        </a:lnSpc>
                        <a:spcBef>
                          <a:spcPts val="800"/>
                        </a:spcBef>
                        <a:spcAft>
                          <a:spcPts val="400"/>
                        </a:spcAft>
                      </a:pPr>
                      <a:r>
                        <a:rPr lang="tr-TR" sz="1200" kern="100" dirty="0">
                          <a:solidFill>
                            <a:schemeClr val="tx1"/>
                          </a:solidFill>
                          <a:effectLst/>
                          <a:latin typeface="Maiandra GD" panose="020E0502030308020204" pitchFamily="34" charset="0"/>
                        </a:rPr>
                        <a:t>x</a:t>
                      </a:r>
                      <a:r>
                        <a:rPr lang="tr-TR" sz="1200" kern="100" baseline="30000" dirty="0">
                          <a:solidFill>
                            <a:schemeClr val="tx1"/>
                          </a:solidFill>
                          <a:effectLst/>
                          <a:latin typeface="Maiandra GD" panose="020E0502030308020204" pitchFamily="34" charset="0"/>
                        </a:rPr>
                        <a:t>2</a:t>
                      </a:r>
                      <a:endParaRPr lang="tr-TR" sz="1200" b="1" kern="100" dirty="0">
                        <a:solidFill>
                          <a:schemeClr val="tx1"/>
                        </a:solidFill>
                        <a:effectLst/>
                        <a:latin typeface="Maiandra GD" panose="020E0502030308020204" pitchFamily="34" charset="0"/>
                        <a:ea typeface="Yu Gothic Light" panose="020B0300000000000000" pitchFamily="34" charset="-128"/>
                        <a:cs typeface="Times New Roman" panose="02020603050405020304" pitchFamily="18" charset="0"/>
                      </a:endParaRPr>
                    </a:p>
                  </a:txBody>
                  <a:tcPr marL="32414" marR="32414" marT="0" marB="0"/>
                </a:tc>
                <a:tc>
                  <a:txBody>
                    <a:bodyPr/>
                    <a:lstStyle/>
                    <a:p>
                      <a:pPr marL="0" marR="0" indent="0" algn="ctr">
                        <a:lnSpc>
                          <a:spcPct val="200000"/>
                        </a:lnSpc>
                        <a:spcBef>
                          <a:spcPts val="800"/>
                        </a:spcBef>
                        <a:spcAft>
                          <a:spcPts val="400"/>
                        </a:spcAft>
                      </a:pPr>
                      <a:r>
                        <a:rPr lang="tr-TR" sz="1200" b="1" kern="100" dirty="0">
                          <a:solidFill>
                            <a:schemeClr val="tx1"/>
                          </a:solidFill>
                          <a:effectLst/>
                          <a:latin typeface="Maiandra GD" panose="020E0502030308020204" pitchFamily="34" charset="0"/>
                        </a:rPr>
                        <a:t>k</a:t>
                      </a:r>
                      <a:endParaRPr lang="tr-TR" sz="1200" b="1" kern="100" dirty="0">
                        <a:solidFill>
                          <a:schemeClr val="tx1"/>
                        </a:solidFill>
                        <a:effectLst/>
                        <a:latin typeface="Maiandra GD" panose="020E0502030308020204" pitchFamily="34" charset="0"/>
                        <a:ea typeface="Yu Gothic Light" panose="020B0300000000000000" pitchFamily="34" charset="-128"/>
                        <a:cs typeface="Times New Roman" panose="02020603050405020304" pitchFamily="18" charset="0"/>
                      </a:endParaRPr>
                    </a:p>
                  </a:txBody>
                  <a:tcPr marL="32414" marR="32414" marT="0" marB="0"/>
                </a:tc>
                <a:tc>
                  <a:txBody>
                    <a:bodyPr/>
                    <a:lstStyle/>
                    <a:p>
                      <a:pPr marL="0" marR="0" indent="0" algn="ctr">
                        <a:lnSpc>
                          <a:spcPct val="200000"/>
                        </a:lnSpc>
                        <a:spcBef>
                          <a:spcPts val="800"/>
                        </a:spcBef>
                        <a:spcAft>
                          <a:spcPts val="400"/>
                        </a:spcAft>
                      </a:pPr>
                      <a:r>
                        <a:rPr lang="tr-TR" sz="1200" b="1" kern="100" dirty="0">
                          <a:solidFill>
                            <a:schemeClr val="tx1"/>
                          </a:solidFill>
                          <a:effectLst/>
                          <a:latin typeface="Maiandra GD" panose="020E0502030308020204" pitchFamily="34" charset="0"/>
                        </a:rPr>
                        <a:t>n</a:t>
                      </a:r>
                      <a:endParaRPr lang="tr-TR" sz="1200" b="1" kern="100" dirty="0">
                        <a:solidFill>
                          <a:schemeClr val="tx1"/>
                        </a:solidFill>
                        <a:effectLst/>
                        <a:latin typeface="Maiandra GD" panose="020E0502030308020204" pitchFamily="34" charset="0"/>
                        <a:ea typeface="Yu Gothic Light" panose="020B0300000000000000" pitchFamily="34" charset="-128"/>
                        <a:cs typeface="Times New Roman" panose="02020603050405020304" pitchFamily="18" charset="0"/>
                      </a:endParaRPr>
                    </a:p>
                  </a:txBody>
                  <a:tcPr marL="32414" marR="32414" marT="0" marB="0"/>
                </a:tc>
                <a:tc>
                  <a:txBody>
                    <a:bodyPr/>
                    <a:lstStyle/>
                    <a:p>
                      <a:pPr marL="0" marR="0" indent="0" algn="ctr">
                        <a:lnSpc>
                          <a:spcPct val="200000"/>
                        </a:lnSpc>
                        <a:spcBef>
                          <a:spcPts val="800"/>
                        </a:spcBef>
                        <a:spcAft>
                          <a:spcPts val="400"/>
                        </a:spcAft>
                      </a:pPr>
                      <a:r>
                        <a:rPr lang="tr-TR" sz="1200" b="1" kern="100" dirty="0">
                          <a:solidFill>
                            <a:schemeClr val="tx1"/>
                          </a:solidFill>
                          <a:effectLst/>
                          <a:latin typeface="Maiandra GD" panose="020E0502030308020204" pitchFamily="34" charset="0"/>
                        </a:rPr>
                        <a:t>a</a:t>
                      </a:r>
                      <a:endParaRPr lang="tr-TR" sz="1200" b="1" kern="100" dirty="0">
                        <a:solidFill>
                          <a:schemeClr val="tx1"/>
                        </a:solidFill>
                        <a:effectLst/>
                        <a:latin typeface="Maiandra GD" panose="020E0502030308020204" pitchFamily="34" charset="0"/>
                        <a:ea typeface="Yu Gothic Light" panose="020B0300000000000000" pitchFamily="34" charset="-128"/>
                        <a:cs typeface="Times New Roman" panose="02020603050405020304" pitchFamily="18" charset="0"/>
                      </a:endParaRPr>
                    </a:p>
                  </a:txBody>
                  <a:tcPr marL="32414" marR="32414" marT="0" marB="0"/>
                </a:tc>
                <a:tc>
                  <a:txBody>
                    <a:bodyPr/>
                    <a:lstStyle/>
                    <a:p>
                      <a:pPr marL="0" marR="0" indent="0" algn="ctr">
                        <a:lnSpc>
                          <a:spcPct val="200000"/>
                        </a:lnSpc>
                        <a:spcBef>
                          <a:spcPts val="800"/>
                        </a:spcBef>
                        <a:spcAft>
                          <a:spcPts val="400"/>
                        </a:spcAft>
                      </a:pPr>
                      <a:r>
                        <a:rPr lang="tr-TR" sz="1200" b="1" kern="100" dirty="0">
                          <a:solidFill>
                            <a:schemeClr val="tx1"/>
                          </a:solidFill>
                          <a:effectLst/>
                          <a:latin typeface="Maiandra GD" panose="020E0502030308020204" pitchFamily="34" charset="0"/>
                        </a:rPr>
                        <a:t>b</a:t>
                      </a:r>
                      <a:endParaRPr lang="tr-TR" sz="1200" b="1" kern="100" dirty="0">
                        <a:solidFill>
                          <a:schemeClr val="tx1"/>
                        </a:solidFill>
                        <a:effectLst/>
                        <a:latin typeface="Maiandra GD" panose="020E0502030308020204" pitchFamily="34" charset="0"/>
                        <a:ea typeface="Yu Gothic Light" panose="020B0300000000000000" pitchFamily="34" charset="-128"/>
                        <a:cs typeface="Times New Roman" panose="02020603050405020304" pitchFamily="18" charset="0"/>
                      </a:endParaRPr>
                    </a:p>
                  </a:txBody>
                  <a:tcPr marL="32414" marR="32414" marT="0" marB="0"/>
                </a:tc>
                <a:tc>
                  <a:txBody>
                    <a:bodyPr/>
                    <a:lstStyle/>
                    <a:p>
                      <a:pPr marL="0" marR="0" indent="0" algn="ctr">
                        <a:lnSpc>
                          <a:spcPct val="200000"/>
                        </a:lnSpc>
                        <a:spcBef>
                          <a:spcPts val="800"/>
                        </a:spcBef>
                        <a:spcAft>
                          <a:spcPts val="400"/>
                        </a:spcAft>
                      </a:pPr>
                      <a:r>
                        <a:rPr lang="tr-TR" sz="1200" b="1" kern="100" dirty="0">
                          <a:solidFill>
                            <a:schemeClr val="tx1"/>
                          </a:solidFill>
                          <a:effectLst/>
                          <a:latin typeface="Maiandra GD" panose="020E0502030308020204" pitchFamily="34" charset="0"/>
                        </a:rPr>
                        <a:t>c</a:t>
                      </a:r>
                      <a:endParaRPr lang="tr-TR" sz="1200" b="1" kern="100" dirty="0">
                        <a:solidFill>
                          <a:schemeClr val="tx1"/>
                        </a:solidFill>
                        <a:effectLst/>
                        <a:latin typeface="Maiandra GD" panose="020E0502030308020204" pitchFamily="34" charset="0"/>
                        <a:ea typeface="Yu Gothic Light" panose="020B0300000000000000" pitchFamily="34" charset="-128"/>
                        <a:cs typeface="Times New Roman" panose="02020603050405020304" pitchFamily="18" charset="0"/>
                      </a:endParaRPr>
                    </a:p>
                  </a:txBody>
                  <a:tcPr marL="32414" marR="32414" marT="0" marB="0"/>
                </a:tc>
                <a:tc>
                  <a:txBody>
                    <a:bodyPr/>
                    <a:lstStyle/>
                    <a:p>
                      <a:pPr marL="0" marR="0" indent="0" algn="ctr">
                        <a:lnSpc>
                          <a:spcPct val="200000"/>
                        </a:lnSpc>
                        <a:spcBef>
                          <a:spcPts val="800"/>
                        </a:spcBef>
                        <a:spcAft>
                          <a:spcPts val="400"/>
                        </a:spcAft>
                      </a:pPr>
                      <a:r>
                        <a:rPr lang="tr-TR" sz="1200" b="1" kern="100" dirty="0">
                          <a:solidFill>
                            <a:schemeClr val="tx1"/>
                          </a:solidFill>
                          <a:effectLst/>
                          <a:latin typeface="Maiandra GD" panose="020E0502030308020204" pitchFamily="34" charset="0"/>
                        </a:rPr>
                        <a:t>g</a:t>
                      </a:r>
                      <a:endParaRPr lang="tr-TR" sz="1200" b="1" kern="100" dirty="0">
                        <a:solidFill>
                          <a:schemeClr val="tx1"/>
                        </a:solidFill>
                        <a:effectLst/>
                        <a:latin typeface="Maiandra GD" panose="020E0502030308020204" pitchFamily="34" charset="0"/>
                        <a:ea typeface="Yu Gothic Light" panose="020B0300000000000000" pitchFamily="34" charset="-128"/>
                        <a:cs typeface="Times New Roman" panose="02020603050405020304" pitchFamily="18" charset="0"/>
                      </a:endParaRPr>
                    </a:p>
                  </a:txBody>
                  <a:tcPr marL="32414" marR="32414" marT="0" marB="0"/>
                </a:tc>
                <a:extLst>
                  <a:ext uri="{0D108BD9-81ED-4DB2-BD59-A6C34878D82A}">
                    <a16:rowId xmlns:a16="http://schemas.microsoft.com/office/drawing/2014/main" val="1157615144"/>
                  </a:ext>
                </a:extLst>
              </a:tr>
              <a:tr h="508447">
                <a:tc>
                  <a:txBody>
                    <a:bodyPr/>
                    <a:lstStyle/>
                    <a:p>
                      <a:pPr marL="0" marR="0" indent="0" algn="just">
                        <a:lnSpc>
                          <a:spcPct val="100000"/>
                        </a:lnSpc>
                        <a:spcBef>
                          <a:spcPts val="0"/>
                        </a:spcBef>
                        <a:spcAft>
                          <a:spcPts val="0"/>
                        </a:spcAft>
                      </a:pPr>
                      <a:r>
                        <a:rPr lang="tr-TR" sz="1200" b="1" kern="100" dirty="0">
                          <a:solidFill>
                            <a:schemeClr val="tx1"/>
                          </a:solidFill>
                          <a:effectLst/>
                          <a:latin typeface="Maiandra GD" panose="020E0502030308020204" pitchFamily="34" charset="0"/>
                        </a:rPr>
                        <a:t>Newton</a:t>
                      </a:r>
                      <a:endParaRPr lang="tr-TR" sz="1200" b="1" kern="100" dirty="0">
                        <a:solidFill>
                          <a:schemeClr val="tx1"/>
                        </a:solidFill>
                        <a:effectLst/>
                        <a:latin typeface="Maiandra GD" panose="020E0502030308020204" pitchFamily="34" charset="0"/>
                        <a:ea typeface="Yu Gothic Light" panose="020B0300000000000000" pitchFamily="34" charset="-128"/>
                        <a:cs typeface="Times New Roman" panose="02020603050405020304" pitchFamily="18" charset="0"/>
                      </a:endParaRPr>
                    </a:p>
                  </a:txBody>
                  <a:tcPr marL="32414" marR="32414" marT="0" marB="0"/>
                </a:tc>
                <a:tc>
                  <a:txBody>
                    <a:bodyPr/>
                    <a:lstStyle/>
                    <a:p>
                      <a:pPr marL="0" marR="0" indent="0" algn="ctr">
                        <a:lnSpc>
                          <a:spcPct val="100000"/>
                        </a:lnSpc>
                        <a:spcBef>
                          <a:spcPts val="0"/>
                        </a:spcBef>
                        <a:spcAft>
                          <a:spcPts val="0"/>
                        </a:spcAft>
                      </a:pPr>
                      <a:r>
                        <a:rPr lang="tr-TR" sz="1200" b="0" kern="100" dirty="0">
                          <a:solidFill>
                            <a:schemeClr val="tx1"/>
                          </a:solidFill>
                          <a:effectLst/>
                          <a:latin typeface="Maiandra GD" panose="020E0502030308020204" pitchFamily="34" charset="0"/>
                        </a:rPr>
                        <a:t>0.9677</a:t>
                      </a:r>
                      <a:endParaRPr lang="tr-TR" sz="1200" b="0" kern="100" dirty="0">
                        <a:solidFill>
                          <a:schemeClr val="tx1"/>
                        </a:solidFill>
                        <a:effectLst/>
                        <a:latin typeface="Maiandra GD" panose="020E0502030308020204" pitchFamily="34" charset="0"/>
                        <a:ea typeface="Yu Gothic Light" panose="020B0300000000000000" pitchFamily="34" charset="-128"/>
                        <a:cs typeface="Times New Roman" panose="02020603050405020304" pitchFamily="18" charset="0"/>
                      </a:endParaRPr>
                    </a:p>
                  </a:txBody>
                  <a:tcPr marL="32414" marR="32414" marT="0" marB="0"/>
                </a:tc>
                <a:tc>
                  <a:txBody>
                    <a:bodyPr/>
                    <a:lstStyle/>
                    <a:p>
                      <a:pPr marL="0" marR="0" indent="0" algn="ctr">
                        <a:lnSpc>
                          <a:spcPct val="100000"/>
                        </a:lnSpc>
                        <a:spcBef>
                          <a:spcPts val="0"/>
                        </a:spcBef>
                        <a:spcAft>
                          <a:spcPts val="0"/>
                        </a:spcAft>
                      </a:pPr>
                      <a:r>
                        <a:rPr lang="tr-TR" sz="1200" b="0" kern="100" dirty="0">
                          <a:solidFill>
                            <a:schemeClr val="tx1"/>
                          </a:solidFill>
                          <a:effectLst/>
                          <a:latin typeface="Maiandra GD" panose="020E0502030308020204" pitchFamily="34" charset="0"/>
                        </a:rPr>
                        <a:t>0.056</a:t>
                      </a:r>
                      <a:endParaRPr lang="tr-TR" sz="1200" b="0" kern="100" dirty="0">
                        <a:solidFill>
                          <a:schemeClr val="tx1"/>
                        </a:solidFill>
                        <a:effectLst/>
                        <a:latin typeface="Maiandra GD" panose="020E0502030308020204" pitchFamily="34" charset="0"/>
                        <a:ea typeface="Yu Gothic Light" panose="020B0300000000000000" pitchFamily="34" charset="-128"/>
                        <a:cs typeface="Times New Roman" panose="02020603050405020304" pitchFamily="18" charset="0"/>
                      </a:endParaRPr>
                    </a:p>
                  </a:txBody>
                  <a:tcPr marL="32414" marR="32414" marT="0" marB="0"/>
                </a:tc>
                <a:tc>
                  <a:txBody>
                    <a:bodyPr/>
                    <a:lstStyle/>
                    <a:p>
                      <a:pPr marL="0" marR="0" indent="0" algn="ctr">
                        <a:lnSpc>
                          <a:spcPct val="100000"/>
                        </a:lnSpc>
                        <a:spcBef>
                          <a:spcPts val="0"/>
                        </a:spcBef>
                        <a:spcAft>
                          <a:spcPts val="0"/>
                        </a:spcAft>
                      </a:pPr>
                      <a:r>
                        <a:rPr lang="tr-TR" sz="1200" b="0" kern="100" dirty="0">
                          <a:solidFill>
                            <a:schemeClr val="tx1"/>
                          </a:solidFill>
                          <a:effectLst/>
                          <a:latin typeface="Maiandra GD" panose="020E0502030308020204" pitchFamily="34" charset="0"/>
                        </a:rPr>
                        <a:t>0.003</a:t>
                      </a:r>
                      <a:endParaRPr lang="tr-TR" sz="1200" b="0" kern="100" dirty="0">
                        <a:solidFill>
                          <a:schemeClr val="tx1"/>
                        </a:solidFill>
                        <a:effectLst/>
                        <a:latin typeface="Maiandra GD" panose="020E0502030308020204" pitchFamily="34" charset="0"/>
                        <a:ea typeface="Yu Gothic Light" panose="020B0300000000000000" pitchFamily="34" charset="-128"/>
                        <a:cs typeface="Times New Roman" panose="02020603050405020304" pitchFamily="18" charset="0"/>
                      </a:endParaRPr>
                    </a:p>
                  </a:txBody>
                  <a:tcPr marL="32414" marR="32414" marT="0" marB="0"/>
                </a:tc>
                <a:tc>
                  <a:txBody>
                    <a:bodyPr/>
                    <a:lstStyle/>
                    <a:p>
                      <a:pPr marL="0" marR="0" indent="0" algn="ctr">
                        <a:lnSpc>
                          <a:spcPct val="100000"/>
                        </a:lnSpc>
                        <a:spcBef>
                          <a:spcPts val="0"/>
                        </a:spcBef>
                        <a:spcAft>
                          <a:spcPts val="0"/>
                        </a:spcAft>
                      </a:pPr>
                      <a:r>
                        <a:rPr lang="tr-TR" sz="1200" b="0" kern="100" dirty="0">
                          <a:solidFill>
                            <a:schemeClr val="tx1"/>
                          </a:solidFill>
                          <a:effectLst/>
                          <a:latin typeface="Maiandra GD" panose="020E0502030308020204" pitchFamily="34" charset="0"/>
                        </a:rPr>
                        <a:t>0.0063</a:t>
                      </a:r>
                      <a:endParaRPr lang="tr-TR" sz="1200" b="0" kern="100" dirty="0">
                        <a:solidFill>
                          <a:schemeClr val="tx1"/>
                        </a:solidFill>
                        <a:effectLst/>
                        <a:latin typeface="Maiandra GD" panose="020E0502030308020204" pitchFamily="34" charset="0"/>
                        <a:ea typeface="Yu Gothic Light" panose="020B0300000000000000" pitchFamily="34" charset="-128"/>
                        <a:cs typeface="Times New Roman" panose="02020603050405020304" pitchFamily="18" charset="0"/>
                      </a:endParaRPr>
                    </a:p>
                  </a:txBody>
                  <a:tcPr marL="32414" marR="32414" marT="0" marB="0"/>
                </a:tc>
                <a:tc>
                  <a:txBody>
                    <a:bodyPr/>
                    <a:lstStyle/>
                    <a:p>
                      <a:pPr marL="0" marR="0" indent="0" algn="ctr">
                        <a:lnSpc>
                          <a:spcPct val="100000"/>
                        </a:lnSpc>
                        <a:spcBef>
                          <a:spcPts val="0"/>
                        </a:spcBef>
                        <a:spcAft>
                          <a:spcPts val="0"/>
                        </a:spcAft>
                      </a:pPr>
                      <a:endParaRPr lang="tr-TR" sz="1200" b="0" kern="100" dirty="0">
                        <a:solidFill>
                          <a:schemeClr val="tx1"/>
                        </a:solidFill>
                        <a:effectLst/>
                        <a:latin typeface="Maiandra GD" panose="020E0502030308020204" pitchFamily="34" charset="0"/>
                        <a:ea typeface="Yu Gothic Light" panose="020B0300000000000000" pitchFamily="34" charset="-128"/>
                        <a:cs typeface="Times New Roman" panose="02020603050405020304" pitchFamily="18" charset="0"/>
                      </a:endParaRPr>
                    </a:p>
                  </a:txBody>
                  <a:tcPr marL="32414" marR="32414" marT="0" marB="0"/>
                </a:tc>
                <a:tc>
                  <a:txBody>
                    <a:bodyPr/>
                    <a:lstStyle/>
                    <a:p>
                      <a:pPr marL="0" marR="0" indent="0" algn="ctr">
                        <a:lnSpc>
                          <a:spcPct val="100000"/>
                        </a:lnSpc>
                        <a:spcBef>
                          <a:spcPts val="0"/>
                        </a:spcBef>
                        <a:spcAft>
                          <a:spcPts val="0"/>
                        </a:spcAft>
                      </a:pPr>
                      <a:endParaRPr lang="tr-TR" sz="1200" b="0" kern="100" dirty="0">
                        <a:solidFill>
                          <a:schemeClr val="tx1"/>
                        </a:solidFill>
                        <a:effectLst/>
                        <a:latin typeface="Maiandra GD" panose="020E0502030308020204" pitchFamily="34" charset="0"/>
                        <a:ea typeface="Yu Gothic Light" panose="020B0300000000000000" pitchFamily="34" charset="-128"/>
                        <a:cs typeface="Times New Roman" panose="02020603050405020304" pitchFamily="18" charset="0"/>
                      </a:endParaRPr>
                    </a:p>
                  </a:txBody>
                  <a:tcPr marL="32414" marR="32414" marT="0" marB="0"/>
                </a:tc>
                <a:tc>
                  <a:txBody>
                    <a:bodyPr/>
                    <a:lstStyle/>
                    <a:p>
                      <a:pPr marL="0" marR="0" indent="0" algn="ctr">
                        <a:lnSpc>
                          <a:spcPct val="100000"/>
                        </a:lnSpc>
                        <a:spcBef>
                          <a:spcPts val="0"/>
                        </a:spcBef>
                        <a:spcAft>
                          <a:spcPts val="0"/>
                        </a:spcAft>
                      </a:pPr>
                      <a:endParaRPr lang="tr-TR" sz="1200" b="0" kern="100" dirty="0">
                        <a:solidFill>
                          <a:schemeClr val="tx1"/>
                        </a:solidFill>
                        <a:effectLst/>
                        <a:latin typeface="Maiandra GD" panose="020E0502030308020204" pitchFamily="34" charset="0"/>
                        <a:ea typeface="Yu Gothic Light" panose="020B0300000000000000" pitchFamily="34" charset="-128"/>
                        <a:cs typeface="Times New Roman" panose="02020603050405020304" pitchFamily="18" charset="0"/>
                      </a:endParaRPr>
                    </a:p>
                  </a:txBody>
                  <a:tcPr marL="32414" marR="32414" marT="0" marB="0"/>
                </a:tc>
                <a:tc>
                  <a:txBody>
                    <a:bodyPr/>
                    <a:lstStyle/>
                    <a:p>
                      <a:pPr marL="0" marR="0" indent="0" algn="ctr">
                        <a:lnSpc>
                          <a:spcPct val="100000"/>
                        </a:lnSpc>
                        <a:spcBef>
                          <a:spcPts val="0"/>
                        </a:spcBef>
                        <a:spcAft>
                          <a:spcPts val="0"/>
                        </a:spcAft>
                      </a:pPr>
                      <a:endParaRPr lang="tr-TR" sz="1200" b="0" kern="100" dirty="0">
                        <a:solidFill>
                          <a:schemeClr val="tx1"/>
                        </a:solidFill>
                        <a:effectLst/>
                        <a:latin typeface="Maiandra GD" panose="020E0502030308020204" pitchFamily="34" charset="0"/>
                        <a:ea typeface="Yu Gothic Light" panose="020B0300000000000000" pitchFamily="34" charset="-128"/>
                        <a:cs typeface="Times New Roman" panose="02020603050405020304" pitchFamily="18" charset="0"/>
                      </a:endParaRPr>
                    </a:p>
                  </a:txBody>
                  <a:tcPr marL="32414" marR="32414" marT="0" marB="0"/>
                </a:tc>
                <a:tc>
                  <a:txBody>
                    <a:bodyPr/>
                    <a:lstStyle/>
                    <a:p>
                      <a:pPr marL="0" marR="0" indent="0" algn="ctr">
                        <a:lnSpc>
                          <a:spcPct val="100000"/>
                        </a:lnSpc>
                        <a:spcBef>
                          <a:spcPts val="0"/>
                        </a:spcBef>
                        <a:spcAft>
                          <a:spcPts val="0"/>
                        </a:spcAft>
                      </a:pPr>
                      <a:endParaRPr lang="tr-TR" sz="1200" b="0" kern="100" dirty="0">
                        <a:solidFill>
                          <a:schemeClr val="tx1"/>
                        </a:solidFill>
                        <a:effectLst/>
                        <a:latin typeface="Maiandra GD" panose="020E0502030308020204" pitchFamily="34" charset="0"/>
                        <a:ea typeface="Yu Gothic Light" panose="020B0300000000000000" pitchFamily="34" charset="-128"/>
                        <a:cs typeface="Times New Roman" panose="02020603050405020304" pitchFamily="18" charset="0"/>
                      </a:endParaRPr>
                    </a:p>
                  </a:txBody>
                  <a:tcPr marL="32414" marR="32414" marT="0" marB="0"/>
                </a:tc>
                <a:extLst>
                  <a:ext uri="{0D108BD9-81ED-4DB2-BD59-A6C34878D82A}">
                    <a16:rowId xmlns:a16="http://schemas.microsoft.com/office/drawing/2014/main" val="151824839"/>
                  </a:ext>
                </a:extLst>
              </a:tr>
              <a:tr h="478302">
                <a:tc>
                  <a:txBody>
                    <a:bodyPr/>
                    <a:lstStyle/>
                    <a:p>
                      <a:pPr marL="0" marR="0" indent="0" algn="just">
                        <a:lnSpc>
                          <a:spcPct val="100000"/>
                        </a:lnSpc>
                        <a:spcBef>
                          <a:spcPts val="0"/>
                        </a:spcBef>
                        <a:spcAft>
                          <a:spcPts val="0"/>
                        </a:spcAft>
                      </a:pPr>
                      <a:r>
                        <a:rPr lang="tr-TR" sz="1200" b="1" kern="100" cap="none" spc="0" dirty="0" err="1">
                          <a:ln/>
                          <a:solidFill>
                            <a:schemeClr val="tx1"/>
                          </a:solidFill>
                          <a:effectLst>
                            <a:outerShdw blurRad="38100" dist="19050" dir="2700000" algn="tl" rotWithShape="0">
                              <a:schemeClr val="dk1">
                                <a:lumMod val="50000"/>
                                <a:alpha val="40000"/>
                              </a:schemeClr>
                            </a:outerShdw>
                          </a:effectLst>
                          <a:latin typeface="Maiandra GD" panose="020E0502030308020204" pitchFamily="34" charset="0"/>
                        </a:rPr>
                        <a:t>Page</a:t>
                      </a:r>
                      <a:endParaRPr lang="tr-TR" sz="1200" b="1" kern="100" cap="none" spc="0" dirty="0">
                        <a:ln/>
                        <a:solidFill>
                          <a:schemeClr val="tx1"/>
                        </a:solidFill>
                        <a:effectLst>
                          <a:outerShdw blurRad="38100" dist="19050" dir="2700000" algn="tl" rotWithShape="0">
                            <a:schemeClr val="dk1">
                              <a:lumMod val="50000"/>
                              <a:alpha val="40000"/>
                            </a:schemeClr>
                          </a:outerShdw>
                        </a:effectLst>
                        <a:latin typeface="Maiandra GD" panose="020E0502030308020204" pitchFamily="34" charset="0"/>
                        <a:ea typeface="Yu Gothic Light" panose="020B0300000000000000" pitchFamily="34" charset="-128"/>
                        <a:cs typeface="Times New Roman" panose="02020603050405020304" pitchFamily="18" charset="0"/>
                      </a:endParaRPr>
                    </a:p>
                  </a:txBody>
                  <a:tcPr marL="32414" marR="32414" marT="0" marB="0"/>
                </a:tc>
                <a:tc>
                  <a:txBody>
                    <a:bodyPr/>
                    <a:lstStyle/>
                    <a:p>
                      <a:pPr marL="0" marR="0" indent="0" algn="ctr">
                        <a:lnSpc>
                          <a:spcPct val="100000"/>
                        </a:lnSpc>
                        <a:spcBef>
                          <a:spcPts val="0"/>
                        </a:spcBef>
                        <a:spcAft>
                          <a:spcPts val="0"/>
                        </a:spcAft>
                      </a:pPr>
                      <a:r>
                        <a:rPr lang="tr-TR" sz="1200" b="0" kern="100" cap="none" spc="0" dirty="0">
                          <a:ln/>
                          <a:solidFill>
                            <a:schemeClr val="tx1"/>
                          </a:solidFill>
                          <a:effectLst/>
                          <a:latin typeface="Maiandra GD" panose="020E0502030308020204" pitchFamily="34" charset="0"/>
                        </a:rPr>
                        <a:t>0.9913</a:t>
                      </a:r>
                      <a:endParaRPr lang="tr-TR" sz="1200" b="0" kern="100" cap="none" spc="0" dirty="0">
                        <a:ln/>
                        <a:solidFill>
                          <a:schemeClr val="tx1"/>
                        </a:solidFill>
                        <a:effectLst/>
                        <a:latin typeface="Maiandra GD" panose="020E0502030308020204" pitchFamily="34" charset="0"/>
                        <a:ea typeface="Yu Gothic Light" panose="020B0300000000000000" pitchFamily="34" charset="-128"/>
                        <a:cs typeface="Times New Roman" panose="02020603050405020304" pitchFamily="18" charset="0"/>
                      </a:endParaRPr>
                    </a:p>
                  </a:txBody>
                  <a:tcPr marL="32414" marR="32414" marT="0" marB="0"/>
                </a:tc>
                <a:tc>
                  <a:txBody>
                    <a:bodyPr/>
                    <a:lstStyle/>
                    <a:p>
                      <a:pPr marL="0" marR="0" indent="0" algn="ctr">
                        <a:lnSpc>
                          <a:spcPct val="100000"/>
                        </a:lnSpc>
                        <a:spcBef>
                          <a:spcPts val="0"/>
                        </a:spcBef>
                        <a:spcAft>
                          <a:spcPts val="0"/>
                        </a:spcAft>
                      </a:pPr>
                      <a:r>
                        <a:rPr lang="tr-TR" sz="1200" b="0" kern="100" cap="none" spc="0" dirty="0">
                          <a:ln/>
                          <a:solidFill>
                            <a:schemeClr val="tx1"/>
                          </a:solidFill>
                          <a:effectLst/>
                          <a:latin typeface="Maiandra GD" panose="020E0502030308020204" pitchFamily="34" charset="0"/>
                        </a:rPr>
                        <a:t> 0.073</a:t>
                      </a:r>
                      <a:endParaRPr lang="tr-TR" sz="1200" b="0" kern="100" cap="none" spc="0" dirty="0">
                        <a:ln/>
                        <a:solidFill>
                          <a:schemeClr val="tx1"/>
                        </a:solidFill>
                        <a:effectLst/>
                        <a:latin typeface="Maiandra GD" panose="020E0502030308020204" pitchFamily="34" charset="0"/>
                        <a:ea typeface="Yu Gothic Light" panose="020B0300000000000000" pitchFamily="34" charset="-128"/>
                        <a:cs typeface="Times New Roman" panose="02020603050405020304" pitchFamily="18" charset="0"/>
                      </a:endParaRPr>
                    </a:p>
                  </a:txBody>
                  <a:tcPr marL="32414" marR="32414" marT="0" marB="0"/>
                </a:tc>
                <a:tc>
                  <a:txBody>
                    <a:bodyPr/>
                    <a:lstStyle/>
                    <a:p>
                      <a:pPr marL="0" marR="0" indent="0" algn="ctr">
                        <a:lnSpc>
                          <a:spcPct val="100000"/>
                        </a:lnSpc>
                        <a:spcBef>
                          <a:spcPts val="0"/>
                        </a:spcBef>
                        <a:spcAft>
                          <a:spcPts val="0"/>
                        </a:spcAft>
                      </a:pPr>
                      <a:r>
                        <a:rPr lang="tr-TR" sz="1200" b="0" kern="100" cap="none" spc="0" dirty="0">
                          <a:ln/>
                          <a:solidFill>
                            <a:schemeClr val="tx1"/>
                          </a:solidFill>
                          <a:effectLst/>
                          <a:latin typeface="Maiandra GD" panose="020E0502030308020204" pitchFamily="34" charset="0"/>
                        </a:rPr>
                        <a:t> 0.007</a:t>
                      </a:r>
                      <a:endParaRPr lang="tr-TR" sz="1200" b="0" kern="100" cap="none" spc="0" dirty="0">
                        <a:ln/>
                        <a:solidFill>
                          <a:schemeClr val="tx1"/>
                        </a:solidFill>
                        <a:effectLst/>
                        <a:latin typeface="Maiandra GD" panose="020E0502030308020204" pitchFamily="34" charset="0"/>
                        <a:ea typeface="Yu Gothic Light" panose="020B0300000000000000" pitchFamily="34" charset="-128"/>
                        <a:cs typeface="Times New Roman" panose="02020603050405020304" pitchFamily="18" charset="0"/>
                      </a:endParaRPr>
                    </a:p>
                  </a:txBody>
                  <a:tcPr marL="32414" marR="32414" marT="0" marB="0"/>
                </a:tc>
                <a:tc>
                  <a:txBody>
                    <a:bodyPr/>
                    <a:lstStyle/>
                    <a:p>
                      <a:pPr marL="0" marR="0" indent="0" algn="ctr">
                        <a:lnSpc>
                          <a:spcPct val="100000"/>
                        </a:lnSpc>
                        <a:spcBef>
                          <a:spcPts val="0"/>
                        </a:spcBef>
                        <a:spcAft>
                          <a:spcPts val="0"/>
                        </a:spcAft>
                      </a:pPr>
                      <a:r>
                        <a:rPr lang="tr-TR" sz="1200" b="0" kern="100" cap="none" spc="0" dirty="0">
                          <a:ln/>
                          <a:solidFill>
                            <a:schemeClr val="tx1"/>
                          </a:solidFill>
                          <a:effectLst/>
                          <a:latin typeface="Maiandra GD" panose="020E0502030308020204" pitchFamily="34" charset="0"/>
                        </a:rPr>
                        <a:t>0.0010</a:t>
                      </a:r>
                      <a:endParaRPr lang="tr-TR" sz="1200" b="0" kern="100" cap="none" spc="0" dirty="0">
                        <a:ln/>
                        <a:solidFill>
                          <a:schemeClr val="tx1"/>
                        </a:solidFill>
                        <a:effectLst/>
                        <a:latin typeface="Maiandra GD" panose="020E0502030308020204" pitchFamily="34" charset="0"/>
                        <a:ea typeface="Yu Gothic Light" panose="020B0300000000000000" pitchFamily="34" charset="-128"/>
                        <a:cs typeface="Times New Roman" panose="02020603050405020304" pitchFamily="18" charset="0"/>
                      </a:endParaRPr>
                    </a:p>
                  </a:txBody>
                  <a:tcPr marL="32414" marR="32414" marT="0" marB="0"/>
                </a:tc>
                <a:tc>
                  <a:txBody>
                    <a:bodyPr/>
                    <a:lstStyle/>
                    <a:p>
                      <a:pPr marL="0" marR="0" indent="0" algn="ctr">
                        <a:lnSpc>
                          <a:spcPct val="100000"/>
                        </a:lnSpc>
                        <a:spcBef>
                          <a:spcPts val="0"/>
                        </a:spcBef>
                        <a:spcAft>
                          <a:spcPts val="0"/>
                        </a:spcAft>
                      </a:pPr>
                      <a:r>
                        <a:rPr lang="tr-TR" sz="1200" b="0" kern="100" cap="none" spc="0" dirty="0">
                          <a:ln/>
                          <a:solidFill>
                            <a:schemeClr val="tx1"/>
                          </a:solidFill>
                          <a:effectLst/>
                          <a:latin typeface="Maiandra GD" panose="020E0502030308020204" pitchFamily="34" charset="0"/>
                        </a:rPr>
                        <a:t>1.417</a:t>
                      </a:r>
                      <a:endParaRPr lang="tr-TR" sz="1200" b="0" kern="100" cap="none" spc="0" dirty="0">
                        <a:ln/>
                        <a:solidFill>
                          <a:schemeClr val="tx1"/>
                        </a:solidFill>
                        <a:effectLst/>
                        <a:latin typeface="Maiandra GD" panose="020E0502030308020204" pitchFamily="34" charset="0"/>
                        <a:ea typeface="Yu Gothic Light" panose="020B0300000000000000" pitchFamily="34" charset="-128"/>
                        <a:cs typeface="Times New Roman" panose="02020603050405020304" pitchFamily="18" charset="0"/>
                      </a:endParaRPr>
                    </a:p>
                  </a:txBody>
                  <a:tcPr marL="32414" marR="32414" marT="0" marB="0"/>
                </a:tc>
                <a:tc>
                  <a:txBody>
                    <a:bodyPr/>
                    <a:lstStyle/>
                    <a:p>
                      <a:pPr marL="0" marR="0" indent="0" algn="ctr">
                        <a:lnSpc>
                          <a:spcPct val="100000"/>
                        </a:lnSpc>
                        <a:spcBef>
                          <a:spcPts val="0"/>
                        </a:spcBef>
                        <a:spcAft>
                          <a:spcPts val="0"/>
                        </a:spcAft>
                      </a:pPr>
                      <a:endParaRPr lang="tr-TR" sz="1200" b="0" kern="100" cap="none" spc="0" dirty="0">
                        <a:ln/>
                        <a:solidFill>
                          <a:schemeClr val="tx1"/>
                        </a:solidFill>
                        <a:effectLst/>
                        <a:latin typeface="Maiandra GD" panose="020E0502030308020204" pitchFamily="34" charset="0"/>
                        <a:ea typeface="Yu Gothic Light" panose="020B0300000000000000" pitchFamily="34" charset="-128"/>
                        <a:cs typeface="Times New Roman" panose="02020603050405020304" pitchFamily="18" charset="0"/>
                      </a:endParaRPr>
                    </a:p>
                  </a:txBody>
                  <a:tcPr marL="32414" marR="32414" marT="0" marB="0"/>
                </a:tc>
                <a:tc>
                  <a:txBody>
                    <a:bodyPr/>
                    <a:lstStyle/>
                    <a:p>
                      <a:pPr marL="0" marR="0" indent="0" algn="ctr">
                        <a:lnSpc>
                          <a:spcPct val="100000"/>
                        </a:lnSpc>
                        <a:spcBef>
                          <a:spcPts val="0"/>
                        </a:spcBef>
                        <a:spcAft>
                          <a:spcPts val="0"/>
                        </a:spcAft>
                      </a:pPr>
                      <a:endParaRPr lang="tr-TR" sz="1200" b="0" kern="100" cap="none" spc="0" dirty="0">
                        <a:ln/>
                        <a:solidFill>
                          <a:schemeClr val="tx1"/>
                        </a:solidFill>
                        <a:effectLst/>
                        <a:latin typeface="Maiandra GD" panose="020E0502030308020204" pitchFamily="34" charset="0"/>
                        <a:ea typeface="Yu Gothic Light" panose="020B0300000000000000" pitchFamily="34" charset="-128"/>
                        <a:cs typeface="Times New Roman" panose="02020603050405020304" pitchFamily="18" charset="0"/>
                      </a:endParaRPr>
                    </a:p>
                  </a:txBody>
                  <a:tcPr marL="32414" marR="32414" marT="0" marB="0"/>
                </a:tc>
                <a:tc>
                  <a:txBody>
                    <a:bodyPr/>
                    <a:lstStyle/>
                    <a:p>
                      <a:pPr marL="0" marR="0" indent="0" algn="ctr">
                        <a:lnSpc>
                          <a:spcPct val="100000"/>
                        </a:lnSpc>
                        <a:spcBef>
                          <a:spcPts val="0"/>
                        </a:spcBef>
                        <a:spcAft>
                          <a:spcPts val="0"/>
                        </a:spcAft>
                      </a:pPr>
                      <a:endParaRPr lang="tr-TR" sz="1200" b="0" kern="100" cap="none" spc="0" dirty="0">
                        <a:ln/>
                        <a:solidFill>
                          <a:schemeClr val="tx1"/>
                        </a:solidFill>
                        <a:effectLst/>
                        <a:latin typeface="Maiandra GD" panose="020E0502030308020204" pitchFamily="34" charset="0"/>
                        <a:ea typeface="Yu Gothic Light" panose="020B0300000000000000" pitchFamily="34" charset="-128"/>
                        <a:cs typeface="Times New Roman" panose="02020603050405020304" pitchFamily="18" charset="0"/>
                      </a:endParaRPr>
                    </a:p>
                  </a:txBody>
                  <a:tcPr marL="32414" marR="32414" marT="0" marB="0"/>
                </a:tc>
                <a:tc>
                  <a:txBody>
                    <a:bodyPr/>
                    <a:lstStyle/>
                    <a:p>
                      <a:pPr marL="0" marR="0" indent="0" algn="ctr">
                        <a:lnSpc>
                          <a:spcPct val="100000"/>
                        </a:lnSpc>
                        <a:spcBef>
                          <a:spcPts val="0"/>
                        </a:spcBef>
                        <a:spcAft>
                          <a:spcPts val="0"/>
                        </a:spcAft>
                      </a:pPr>
                      <a:endParaRPr lang="tr-TR" sz="1200" b="0" kern="100" cap="none" spc="0" dirty="0">
                        <a:ln/>
                        <a:solidFill>
                          <a:schemeClr val="tx1"/>
                        </a:solidFill>
                        <a:effectLst/>
                        <a:latin typeface="Maiandra GD" panose="020E0502030308020204" pitchFamily="34" charset="0"/>
                        <a:ea typeface="Yu Gothic Light" panose="020B0300000000000000" pitchFamily="34" charset="-128"/>
                        <a:cs typeface="Times New Roman" panose="02020603050405020304" pitchFamily="18" charset="0"/>
                      </a:endParaRPr>
                    </a:p>
                  </a:txBody>
                  <a:tcPr marL="32414" marR="32414" marT="0" marB="0"/>
                </a:tc>
                <a:extLst>
                  <a:ext uri="{0D108BD9-81ED-4DB2-BD59-A6C34878D82A}">
                    <a16:rowId xmlns:a16="http://schemas.microsoft.com/office/drawing/2014/main" val="3392826432"/>
                  </a:ext>
                </a:extLst>
              </a:tr>
              <a:tr h="478302">
                <a:tc>
                  <a:txBody>
                    <a:bodyPr/>
                    <a:lstStyle/>
                    <a:p>
                      <a:pPr marL="0" marR="0" indent="0" algn="just">
                        <a:lnSpc>
                          <a:spcPct val="100000"/>
                        </a:lnSpc>
                        <a:spcBef>
                          <a:spcPts val="0"/>
                        </a:spcBef>
                        <a:spcAft>
                          <a:spcPts val="0"/>
                        </a:spcAft>
                      </a:pPr>
                      <a:r>
                        <a:rPr lang="tr-TR" sz="1200" b="1" kern="100" dirty="0">
                          <a:solidFill>
                            <a:schemeClr val="tx1"/>
                          </a:solidFill>
                          <a:effectLst/>
                          <a:latin typeface="Maiandra GD" panose="020E0502030308020204" pitchFamily="34" charset="0"/>
                        </a:rPr>
                        <a:t>Henderson and </a:t>
                      </a:r>
                      <a:r>
                        <a:rPr lang="tr-TR" sz="1200" b="1" kern="100" dirty="0" err="1">
                          <a:solidFill>
                            <a:schemeClr val="tx1"/>
                          </a:solidFill>
                          <a:effectLst/>
                          <a:latin typeface="Maiandra GD" panose="020E0502030308020204" pitchFamily="34" charset="0"/>
                        </a:rPr>
                        <a:t>Pabis</a:t>
                      </a:r>
                      <a:endParaRPr lang="tr-TR" sz="1200" b="1" kern="100" dirty="0">
                        <a:solidFill>
                          <a:schemeClr val="tx1"/>
                        </a:solidFill>
                        <a:effectLst/>
                        <a:latin typeface="Maiandra GD" panose="020E0502030308020204" pitchFamily="34" charset="0"/>
                        <a:ea typeface="Yu Gothic Light" panose="020B0300000000000000" pitchFamily="34" charset="-128"/>
                        <a:cs typeface="Times New Roman" panose="02020603050405020304" pitchFamily="18" charset="0"/>
                      </a:endParaRPr>
                    </a:p>
                  </a:txBody>
                  <a:tcPr marL="32414" marR="32414" marT="0" marB="0"/>
                </a:tc>
                <a:tc>
                  <a:txBody>
                    <a:bodyPr/>
                    <a:lstStyle/>
                    <a:p>
                      <a:pPr marL="0" marR="0" indent="0" algn="ctr">
                        <a:lnSpc>
                          <a:spcPct val="100000"/>
                        </a:lnSpc>
                        <a:spcBef>
                          <a:spcPts val="0"/>
                        </a:spcBef>
                        <a:spcAft>
                          <a:spcPts val="0"/>
                        </a:spcAft>
                      </a:pPr>
                      <a:r>
                        <a:rPr lang="tr-TR" sz="1200" b="0" kern="100" dirty="0">
                          <a:solidFill>
                            <a:schemeClr val="tx1"/>
                          </a:solidFill>
                          <a:effectLst/>
                          <a:latin typeface="Maiandra GD" panose="020E0502030308020204" pitchFamily="34" charset="0"/>
                        </a:rPr>
                        <a:t>0.9727</a:t>
                      </a:r>
                      <a:endParaRPr lang="tr-TR" sz="1200" b="0" kern="100" dirty="0">
                        <a:solidFill>
                          <a:schemeClr val="tx1"/>
                        </a:solidFill>
                        <a:effectLst/>
                        <a:latin typeface="Maiandra GD" panose="020E0502030308020204" pitchFamily="34" charset="0"/>
                        <a:ea typeface="Yu Gothic Light" panose="020B0300000000000000" pitchFamily="34" charset="-128"/>
                        <a:cs typeface="Times New Roman" panose="02020603050405020304" pitchFamily="18" charset="0"/>
                      </a:endParaRPr>
                    </a:p>
                  </a:txBody>
                  <a:tcPr marL="32414" marR="32414" marT="0" marB="0"/>
                </a:tc>
                <a:tc>
                  <a:txBody>
                    <a:bodyPr/>
                    <a:lstStyle/>
                    <a:p>
                      <a:pPr marL="0" marR="0" indent="0" algn="ctr">
                        <a:lnSpc>
                          <a:spcPct val="100000"/>
                        </a:lnSpc>
                        <a:spcBef>
                          <a:spcPts val="0"/>
                        </a:spcBef>
                        <a:spcAft>
                          <a:spcPts val="0"/>
                        </a:spcAft>
                      </a:pPr>
                      <a:r>
                        <a:rPr lang="tr-TR" sz="1200" b="0" kern="100" dirty="0">
                          <a:solidFill>
                            <a:schemeClr val="tx1"/>
                          </a:solidFill>
                          <a:effectLst/>
                          <a:latin typeface="Maiandra GD" panose="020E0502030308020204" pitchFamily="34" charset="0"/>
                        </a:rPr>
                        <a:t>0.047</a:t>
                      </a:r>
                      <a:endParaRPr lang="tr-TR" sz="1200" b="0" kern="100" dirty="0">
                        <a:solidFill>
                          <a:schemeClr val="tx1"/>
                        </a:solidFill>
                        <a:effectLst/>
                        <a:latin typeface="Maiandra GD" panose="020E0502030308020204" pitchFamily="34" charset="0"/>
                        <a:ea typeface="Yu Gothic Light" panose="020B0300000000000000" pitchFamily="34" charset="-128"/>
                        <a:cs typeface="Times New Roman" panose="02020603050405020304" pitchFamily="18" charset="0"/>
                      </a:endParaRPr>
                    </a:p>
                  </a:txBody>
                  <a:tcPr marL="32414" marR="32414" marT="0" marB="0"/>
                </a:tc>
                <a:tc>
                  <a:txBody>
                    <a:bodyPr/>
                    <a:lstStyle/>
                    <a:p>
                      <a:pPr marL="0" marR="0" indent="0" algn="ctr">
                        <a:lnSpc>
                          <a:spcPct val="100000"/>
                        </a:lnSpc>
                        <a:spcBef>
                          <a:spcPts val="0"/>
                        </a:spcBef>
                        <a:spcAft>
                          <a:spcPts val="0"/>
                        </a:spcAft>
                      </a:pPr>
                      <a:r>
                        <a:rPr lang="tr-TR" sz="1200" b="0" kern="100" dirty="0">
                          <a:solidFill>
                            <a:schemeClr val="tx1"/>
                          </a:solidFill>
                          <a:effectLst/>
                          <a:latin typeface="Maiandra GD" panose="020E0502030308020204" pitchFamily="34" charset="0"/>
                        </a:rPr>
                        <a:t>0.002</a:t>
                      </a:r>
                      <a:endParaRPr lang="tr-TR" sz="1200" b="0" kern="100" dirty="0">
                        <a:solidFill>
                          <a:schemeClr val="tx1"/>
                        </a:solidFill>
                        <a:effectLst/>
                        <a:latin typeface="Maiandra GD" panose="020E0502030308020204" pitchFamily="34" charset="0"/>
                        <a:ea typeface="Yu Gothic Light" panose="020B0300000000000000" pitchFamily="34" charset="-128"/>
                        <a:cs typeface="Times New Roman" panose="02020603050405020304" pitchFamily="18" charset="0"/>
                      </a:endParaRPr>
                    </a:p>
                  </a:txBody>
                  <a:tcPr marL="32414" marR="32414" marT="0" marB="0"/>
                </a:tc>
                <a:tc>
                  <a:txBody>
                    <a:bodyPr/>
                    <a:lstStyle/>
                    <a:p>
                      <a:pPr marL="0" marR="0" indent="0" algn="ctr">
                        <a:lnSpc>
                          <a:spcPct val="100000"/>
                        </a:lnSpc>
                        <a:spcBef>
                          <a:spcPts val="0"/>
                        </a:spcBef>
                        <a:spcAft>
                          <a:spcPts val="0"/>
                        </a:spcAft>
                      </a:pPr>
                      <a:r>
                        <a:rPr lang="tr-TR" sz="1200" b="0" kern="100" dirty="0">
                          <a:solidFill>
                            <a:schemeClr val="tx1"/>
                          </a:solidFill>
                          <a:effectLst/>
                          <a:latin typeface="Maiandra GD" panose="020E0502030308020204" pitchFamily="34" charset="0"/>
                        </a:rPr>
                        <a:t>0.0063</a:t>
                      </a:r>
                      <a:endParaRPr lang="tr-TR" sz="1200" b="0" kern="100" dirty="0">
                        <a:solidFill>
                          <a:schemeClr val="tx1"/>
                        </a:solidFill>
                        <a:effectLst/>
                        <a:latin typeface="Maiandra GD" panose="020E0502030308020204" pitchFamily="34" charset="0"/>
                        <a:ea typeface="Yu Gothic Light" panose="020B0300000000000000" pitchFamily="34" charset="-128"/>
                        <a:cs typeface="Times New Roman" panose="02020603050405020304" pitchFamily="18" charset="0"/>
                      </a:endParaRPr>
                    </a:p>
                  </a:txBody>
                  <a:tcPr marL="32414" marR="32414" marT="0" marB="0"/>
                </a:tc>
                <a:tc>
                  <a:txBody>
                    <a:bodyPr/>
                    <a:lstStyle/>
                    <a:p>
                      <a:pPr marL="0" marR="0" indent="0" algn="ctr">
                        <a:lnSpc>
                          <a:spcPct val="100000"/>
                        </a:lnSpc>
                        <a:spcBef>
                          <a:spcPts val="0"/>
                        </a:spcBef>
                        <a:spcAft>
                          <a:spcPts val="0"/>
                        </a:spcAft>
                      </a:pPr>
                      <a:endParaRPr lang="tr-TR" sz="1200" b="0" kern="100" dirty="0">
                        <a:solidFill>
                          <a:schemeClr val="tx1"/>
                        </a:solidFill>
                        <a:effectLst/>
                        <a:latin typeface="Maiandra GD" panose="020E0502030308020204" pitchFamily="34" charset="0"/>
                        <a:ea typeface="Yu Gothic Light" panose="020B0300000000000000" pitchFamily="34" charset="-128"/>
                        <a:cs typeface="Times New Roman" panose="02020603050405020304" pitchFamily="18" charset="0"/>
                      </a:endParaRPr>
                    </a:p>
                  </a:txBody>
                  <a:tcPr marL="32414" marR="32414" marT="0" marB="0"/>
                </a:tc>
                <a:tc>
                  <a:txBody>
                    <a:bodyPr/>
                    <a:lstStyle/>
                    <a:p>
                      <a:pPr marL="0" marR="0" indent="0" algn="ctr">
                        <a:lnSpc>
                          <a:spcPct val="100000"/>
                        </a:lnSpc>
                        <a:spcBef>
                          <a:spcPts val="0"/>
                        </a:spcBef>
                        <a:spcAft>
                          <a:spcPts val="0"/>
                        </a:spcAft>
                      </a:pPr>
                      <a:r>
                        <a:rPr lang="tr-TR" sz="1200" b="0" kern="100" dirty="0">
                          <a:solidFill>
                            <a:schemeClr val="tx1"/>
                          </a:solidFill>
                          <a:effectLst/>
                          <a:latin typeface="Maiandra GD" panose="020E0502030308020204" pitchFamily="34" charset="0"/>
                        </a:rPr>
                        <a:t>1.0747</a:t>
                      </a:r>
                      <a:endParaRPr lang="tr-TR" sz="1200" b="0" kern="100" dirty="0">
                        <a:solidFill>
                          <a:schemeClr val="tx1"/>
                        </a:solidFill>
                        <a:effectLst/>
                        <a:latin typeface="Maiandra GD" panose="020E0502030308020204" pitchFamily="34" charset="0"/>
                        <a:ea typeface="Yu Gothic Light" panose="020B0300000000000000" pitchFamily="34" charset="-128"/>
                        <a:cs typeface="Times New Roman" panose="02020603050405020304" pitchFamily="18" charset="0"/>
                      </a:endParaRPr>
                    </a:p>
                  </a:txBody>
                  <a:tcPr marL="32414" marR="32414" marT="0" marB="0"/>
                </a:tc>
                <a:tc>
                  <a:txBody>
                    <a:bodyPr/>
                    <a:lstStyle/>
                    <a:p>
                      <a:pPr marL="0" marR="0" indent="0" algn="ctr">
                        <a:lnSpc>
                          <a:spcPct val="100000"/>
                        </a:lnSpc>
                        <a:spcBef>
                          <a:spcPts val="0"/>
                        </a:spcBef>
                        <a:spcAft>
                          <a:spcPts val="0"/>
                        </a:spcAft>
                      </a:pPr>
                      <a:endParaRPr lang="tr-TR" sz="1200" b="0" kern="100" dirty="0">
                        <a:solidFill>
                          <a:schemeClr val="tx1"/>
                        </a:solidFill>
                        <a:effectLst/>
                        <a:latin typeface="Maiandra GD" panose="020E0502030308020204" pitchFamily="34" charset="0"/>
                        <a:ea typeface="Yu Gothic Light" panose="020B0300000000000000" pitchFamily="34" charset="-128"/>
                        <a:cs typeface="Times New Roman" panose="02020603050405020304" pitchFamily="18" charset="0"/>
                      </a:endParaRPr>
                    </a:p>
                  </a:txBody>
                  <a:tcPr marL="32414" marR="32414" marT="0" marB="0"/>
                </a:tc>
                <a:tc>
                  <a:txBody>
                    <a:bodyPr/>
                    <a:lstStyle/>
                    <a:p>
                      <a:pPr marL="0" marR="0" indent="0" algn="ctr">
                        <a:lnSpc>
                          <a:spcPct val="100000"/>
                        </a:lnSpc>
                        <a:spcBef>
                          <a:spcPts val="0"/>
                        </a:spcBef>
                        <a:spcAft>
                          <a:spcPts val="0"/>
                        </a:spcAft>
                      </a:pPr>
                      <a:endParaRPr lang="tr-TR" sz="1200" b="0" kern="100" dirty="0">
                        <a:solidFill>
                          <a:schemeClr val="tx1"/>
                        </a:solidFill>
                        <a:effectLst/>
                        <a:latin typeface="Maiandra GD" panose="020E0502030308020204" pitchFamily="34" charset="0"/>
                        <a:ea typeface="Yu Gothic Light" panose="020B0300000000000000" pitchFamily="34" charset="-128"/>
                        <a:cs typeface="Times New Roman" panose="02020603050405020304" pitchFamily="18" charset="0"/>
                      </a:endParaRPr>
                    </a:p>
                  </a:txBody>
                  <a:tcPr marL="32414" marR="32414" marT="0" marB="0"/>
                </a:tc>
                <a:tc>
                  <a:txBody>
                    <a:bodyPr/>
                    <a:lstStyle/>
                    <a:p>
                      <a:pPr marL="0" marR="0" indent="0" algn="ctr">
                        <a:lnSpc>
                          <a:spcPct val="100000"/>
                        </a:lnSpc>
                        <a:spcBef>
                          <a:spcPts val="0"/>
                        </a:spcBef>
                        <a:spcAft>
                          <a:spcPts val="0"/>
                        </a:spcAft>
                      </a:pPr>
                      <a:endParaRPr lang="tr-TR" sz="1200" b="0" kern="100" dirty="0">
                        <a:solidFill>
                          <a:schemeClr val="tx1"/>
                        </a:solidFill>
                        <a:effectLst/>
                        <a:latin typeface="Maiandra GD" panose="020E0502030308020204" pitchFamily="34" charset="0"/>
                        <a:ea typeface="Yu Gothic Light" panose="020B0300000000000000" pitchFamily="34" charset="-128"/>
                        <a:cs typeface="Times New Roman" panose="02020603050405020304" pitchFamily="18" charset="0"/>
                      </a:endParaRPr>
                    </a:p>
                  </a:txBody>
                  <a:tcPr marL="32414" marR="32414" marT="0" marB="0"/>
                </a:tc>
                <a:extLst>
                  <a:ext uri="{0D108BD9-81ED-4DB2-BD59-A6C34878D82A}">
                    <a16:rowId xmlns:a16="http://schemas.microsoft.com/office/drawing/2014/main" val="1604717218"/>
                  </a:ext>
                </a:extLst>
              </a:tr>
              <a:tr h="478302">
                <a:tc>
                  <a:txBody>
                    <a:bodyPr/>
                    <a:lstStyle/>
                    <a:p>
                      <a:pPr marL="0" marR="0" indent="0" algn="just">
                        <a:lnSpc>
                          <a:spcPct val="100000"/>
                        </a:lnSpc>
                        <a:spcBef>
                          <a:spcPts val="0"/>
                        </a:spcBef>
                        <a:spcAft>
                          <a:spcPts val="0"/>
                        </a:spcAft>
                      </a:pPr>
                      <a:r>
                        <a:rPr lang="tr-TR" sz="1200" b="1" kern="100" dirty="0">
                          <a:solidFill>
                            <a:schemeClr val="tx1"/>
                          </a:solidFill>
                          <a:effectLst/>
                          <a:latin typeface="Maiandra GD" panose="020E0502030308020204" pitchFamily="34" charset="0"/>
                        </a:rPr>
                        <a:t>Logaritmik</a:t>
                      </a:r>
                      <a:endParaRPr lang="tr-TR" sz="1200" b="1" kern="100" dirty="0">
                        <a:solidFill>
                          <a:schemeClr val="tx1"/>
                        </a:solidFill>
                        <a:effectLst/>
                        <a:latin typeface="Maiandra GD" panose="020E0502030308020204" pitchFamily="34" charset="0"/>
                        <a:ea typeface="Yu Gothic Light" panose="020B0300000000000000" pitchFamily="34" charset="-128"/>
                        <a:cs typeface="Times New Roman" panose="02020603050405020304" pitchFamily="18" charset="0"/>
                      </a:endParaRPr>
                    </a:p>
                  </a:txBody>
                  <a:tcPr marL="32414" marR="32414" marT="0" marB="0"/>
                </a:tc>
                <a:tc>
                  <a:txBody>
                    <a:bodyPr/>
                    <a:lstStyle/>
                    <a:p>
                      <a:pPr marL="0" marR="0" indent="0" algn="ctr">
                        <a:lnSpc>
                          <a:spcPct val="100000"/>
                        </a:lnSpc>
                        <a:spcBef>
                          <a:spcPts val="0"/>
                        </a:spcBef>
                        <a:spcAft>
                          <a:spcPts val="0"/>
                        </a:spcAft>
                      </a:pPr>
                      <a:r>
                        <a:rPr lang="tr-TR" sz="1200" b="0" kern="100" dirty="0">
                          <a:solidFill>
                            <a:schemeClr val="tx1"/>
                          </a:solidFill>
                          <a:effectLst/>
                          <a:latin typeface="Maiandra GD" panose="020E0502030308020204" pitchFamily="34" charset="0"/>
                        </a:rPr>
                        <a:t>0.9820</a:t>
                      </a:r>
                      <a:endParaRPr lang="tr-TR" sz="1200" b="0" kern="100" dirty="0">
                        <a:solidFill>
                          <a:schemeClr val="tx1"/>
                        </a:solidFill>
                        <a:effectLst/>
                        <a:latin typeface="Maiandra GD" panose="020E0502030308020204" pitchFamily="34" charset="0"/>
                        <a:ea typeface="Yu Gothic Light" panose="020B0300000000000000" pitchFamily="34" charset="-128"/>
                        <a:cs typeface="Times New Roman" panose="02020603050405020304" pitchFamily="18" charset="0"/>
                      </a:endParaRPr>
                    </a:p>
                  </a:txBody>
                  <a:tcPr marL="32414" marR="32414" marT="0" marB="0"/>
                </a:tc>
                <a:tc>
                  <a:txBody>
                    <a:bodyPr/>
                    <a:lstStyle/>
                    <a:p>
                      <a:pPr marL="0" marR="0" indent="0" algn="ctr">
                        <a:lnSpc>
                          <a:spcPct val="100000"/>
                        </a:lnSpc>
                        <a:spcBef>
                          <a:spcPts val="0"/>
                        </a:spcBef>
                        <a:spcAft>
                          <a:spcPts val="0"/>
                        </a:spcAft>
                      </a:pPr>
                      <a:r>
                        <a:rPr lang="tr-TR" sz="1200" b="0" kern="100" dirty="0">
                          <a:solidFill>
                            <a:schemeClr val="tx1"/>
                          </a:solidFill>
                          <a:effectLst/>
                          <a:latin typeface="Maiandra GD" panose="020E0502030308020204" pitchFamily="34" charset="0"/>
                        </a:rPr>
                        <a:t>0.040</a:t>
                      </a:r>
                      <a:endParaRPr lang="tr-TR" sz="1200" b="0" kern="100" dirty="0">
                        <a:solidFill>
                          <a:schemeClr val="tx1"/>
                        </a:solidFill>
                        <a:effectLst/>
                        <a:latin typeface="Maiandra GD" panose="020E0502030308020204" pitchFamily="34" charset="0"/>
                        <a:ea typeface="Yu Gothic Light" panose="020B0300000000000000" pitchFamily="34" charset="-128"/>
                        <a:cs typeface="Times New Roman" panose="02020603050405020304" pitchFamily="18" charset="0"/>
                      </a:endParaRPr>
                    </a:p>
                  </a:txBody>
                  <a:tcPr marL="32414" marR="32414" marT="0" marB="0"/>
                </a:tc>
                <a:tc>
                  <a:txBody>
                    <a:bodyPr/>
                    <a:lstStyle/>
                    <a:p>
                      <a:pPr marL="0" marR="0" indent="0" algn="ctr">
                        <a:lnSpc>
                          <a:spcPct val="100000"/>
                        </a:lnSpc>
                        <a:spcBef>
                          <a:spcPts val="0"/>
                        </a:spcBef>
                        <a:spcAft>
                          <a:spcPts val="0"/>
                        </a:spcAft>
                      </a:pPr>
                      <a:r>
                        <a:rPr lang="tr-TR" sz="1200" b="0" kern="100" dirty="0">
                          <a:solidFill>
                            <a:schemeClr val="tx1"/>
                          </a:solidFill>
                          <a:effectLst/>
                          <a:latin typeface="Maiandra GD" panose="020E0502030308020204" pitchFamily="34" charset="0"/>
                        </a:rPr>
                        <a:t>0.002</a:t>
                      </a:r>
                      <a:endParaRPr lang="tr-TR" sz="1200" b="0" kern="100" dirty="0">
                        <a:solidFill>
                          <a:schemeClr val="tx1"/>
                        </a:solidFill>
                        <a:effectLst/>
                        <a:latin typeface="Maiandra GD" panose="020E0502030308020204" pitchFamily="34" charset="0"/>
                        <a:ea typeface="Yu Gothic Light" panose="020B0300000000000000" pitchFamily="34" charset="-128"/>
                        <a:cs typeface="Times New Roman" panose="02020603050405020304" pitchFamily="18" charset="0"/>
                      </a:endParaRPr>
                    </a:p>
                  </a:txBody>
                  <a:tcPr marL="32414" marR="32414" marT="0" marB="0"/>
                </a:tc>
                <a:tc>
                  <a:txBody>
                    <a:bodyPr/>
                    <a:lstStyle/>
                    <a:p>
                      <a:pPr marL="0" marR="0" indent="0" algn="ctr">
                        <a:lnSpc>
                          <a:spcPct val="100000"/>
                        </a:lnSpc>
                        <a:spcBef>
                          <a:spcPts val="0"/>
                        </a:spcBef>
                        <a:spcAft>
                          <a:spcPts val="0"/>
                        </a:spcAft>
                      </a:pPr>
                      <a:r>
                        <a:rPr lang="tr-TR" sz="1200" b="0" kern="100" dirty="0">
                          <a:solidFill>
                            <a:schemeClr val="tx1"/>
                          </a:solidFill>
                          <a:effectLst/>
                          <a:latin typeface="Maiandra GD" panose="020E0502030308020204" pitchFamily="34" charset="0"/>
                        </a:rPr>
                        <a:t>0.0053</a:t>
                      </a:r>
                      <a:endParaRPr lang="tr-TR" sz="1200" b="0" kern="100" dirty="0">
                        <a:solidFill>
                          <a:schemeClr val="tx1"/>
                        </a:solidFill>
                        <a:effectLst/>
                        <a:latin typeface="Maiandra GD" panose="020E0502030308020204" pitchFamily="34" charset="0"/>
                        <a:ea typeface="Yu Gothic Light" panose="020B0300000000000000" pitchFamily="34" charset="-128"/>
                        <a:cs typeface="Times New Roman" panose="02020603050405020304" pitchFamily="18" charset="0"/>
                      </a:endParaRPr>
                    </a:p>
                  </a:txBody>
                  <a:tcPr marL="32414" marR="32414" marT="0" marB="0"/>
                </a:tc>
                <a:tc>
                  <a:txBody>
                    <a:bodyPr/>
                    <a:lstStyle/>
                    <a:p>
                      <a:pPr marL="0" marR="0" indent="0" algn="ctr">
                        <a:lnSpc>
                          <a:spcPct val="100000"/>
                        </a:lnSpc>
                        <a:spcBef>
                          <a:spcPts val="0"/>
                        </a:spcBef>
                        <a:spcAft>
                          <a:spcPts val="0"/>
                        </a:spcAft>
                      </a:pPr>
                      <a:endParaRPr lang="tr-TR" sz="1200" b="0" kern="100" dirty="0">
                        <a:solidFill>
                          <a:schemeClr val="tx1"/>
                        </a:solidFill>
                        <a:effectLst/>
                        <a:latin typeface="Maiandra GD" panose="020E0502030308020204" pitchFamily="34" charset="0"/>
                        <a:ea typeface="Yu Gothic Light" panose="020B0300000000000000" pitchFamily="34" charset="-128"/>
                        <a:cs typeface="Times New Roman" panose="02020603050405020304" pitchFamily="18" charset="0"/>
                      </a:endParaRPr>
                    </a:p>
                  </a:txBody>
                  <a:tcPr marL="32414" marR="32414" marT="0" marB="0"/>
                </a:tc>
                <a:tc>
                  <a:txBody>
                    <a:bodyPr/>
                    <a:lstStyle/>
                    <a:p>
                      <a:pPr marL="0" marR="0" indent="0" algn="ctr">
                        <a:lnSpc>
                          <a:spcPct val="100000"/>
                        </a:lnSpc>
                        <a:spcBef>
                          <a:spcPts val="0"/>
                        </a:spcBef>
                        <a:spcAft>
                          <a:spcPts val="0"/>
                        </a:spcAft>
                      </a:pPr>
                      <a:r>
                        <a:rPr lang="tr-TR" sz="1200" b="0" kern="100" dirty="0">
                          <a:solidFill>
                            <a:schemeClr val="tx1"/>
                          </a:solidFill>
                          <a:effectLst/>
                          <a:latin typeface="Maiandra GD" panose="020E0502030308020204" pitchFamily="34" charset="0"/>
                        </a:rPr>
                        <a:t>1.1117</a:t>
                      </a:r>
                      <a:endParaRPr lang="tr-TR" sz="1200" b="0" kern="100" dirty="0">
                        <a:solidFill>
                          <a:schemeClr val="tx1"/>
                        </a:solidFill>
                        <a:effectLst/>
                        <a:latin typeface="Maiandra GD" panose="020E0502030308020204" pitchFamily="34" charset="0"/>
                        <a:ea typeface="Yu Gothic Light" panose="020B0300000000000000" pitchFamily="34" charset="-128"/>
                        <a:cs typeface="Times New Roman" panose="02020603050405020304" pitchFamily="18" charset="0"/>
                      </a:endParaRPr>
                    </a:p>
                  </a:txBody>
                  <a:tcPr marL="32414" marR="32414" marT="0" marB="0"/>
                </a:tc>
                <a:tc>
                  <a:txBody>
                    <a:bodyPr/>
                    <a:lstStyle/>
                    <a:p>
                      <a:pPr marL="0" marR="0" indent="0" algn="ctr">
                        <a:lnSpc>
                          <a:spcPct val="100000"/>
                        </a:lnSpc>
                        <a:spcBef>
                          <a:spcPts val="0"/>
                        </a:spcBef>
                        <a:spcAft>
                          <a:spcPts val="0"/>
                        </a:spcAft>
                      </a:pPr>
                      <a:endParaRPr lang="tr-TR" sz="1200" b="0" kern="100" dirty="0">
                        <a:solidFill>
                          <a:schemeClr val="tx1"/>
                        </a:solidFill>
                        <a:effectLst/>
                        <a:latin typeface="Maiandra GD" panose="020E0502030308020204" pitchFamily="34" charset="0"/>
                        <a:ea typeface="Yu Gothic Light" panose="020B0300000000000000" pitchFamily="34" charset="-128"/>
                        <a:cs typeface="Times New Roman" panose="02020603050405020304" pitchFamily="18" charset="0"/>
                      </a:endParaRPr>
                    </a:p>
                  </a:txBody>
                  <a:tcPr marL="32414" marR="32414" marT="0" marB="0"/>
                </a:tc>
                <a:tc>
                  <a:txBody>
                    <a:bodyPr/>
                    <a:lstStyle/>
                    <a:p>
                      <a:pPr marL="0" marR="0" indent="0" algn="ctr">
                        <a:lnSpc>
                          <a:spcPct val="100000"/>
                        </a:lnSpc>
                        <a:spcBef>
                          <a:spcPts val="0"/>
                        </a:spcBef>
                        <a:spcAft>
                          <a:spcPts val="0"/>
                        </a:spcAft>
                      </a:pPr>
                      <a:r>
                        <a:rPr lang="tr-TR" sz="1200" b="0" kern="100" dirty="0">
                          <a:solidFill>
                            <a:schemeClr val="tx1"/>
                          </a:solidFill>
                          <a:effectLst/>
                          <a:latin typeface="Maiandra GD" panose="020E0502030308020204" pitchFamily="34" charset="0"/>
                        </a:rPr>
                        <a:t>-0.061</a:t>
                      </a:r>
                      <a:endParaRPr lang="tr-TR" sz="1200" b="0" kern="100" dirty="0">
                        <a:solidFill>
                          <a:schemeClr val="tx1"/>
                        </a:solidFill>
                        <a:effectLst/>
                        <a:latin typeface="Maiandra GD" panose="020E0502030308020204" pitchFamily="34" charset="0"/>
                        <a:ea typeface="Yu Gothic Light" panose="020B0300000000000000" pitchFamily="34" charset="-128"/>
                        <a:cs typeface="Times New Roman" panose="02020603050405020304" pitchFamily="18" charset="0"/>
                      </a:endParaRPr>
                    </a:p>
                  </a:txBody>
                  <a:tcPr marL="32414" marR="32414" marT="0" marB="0"/>
                </a:tc>
                <a:tc>
                  <a:txBody>
                    <a:bodyPr/>
                    <a:lstStyle/>
                    <a:p>
                      <a:pPr marL="0" marR="0" indent="0" algn="ctr">
                        <a:lnSpc>
                          <a:spcPct val="100000"/>
                        </a:lnSpc>
                        <a:spcBef>
                          <a:spcPts val="0"/>
                        </a:spcBef>
                        <a:spcAft>
                          <a:spcPts val="0"/>
                        </a:spcAft>
                      </a:pPr>
                      <a:endParaRPr lang="tr-TR" sz="1200" b="0" kern="100" dirty="0">
                        <a:solidFill>
                          <a:schemeClr val="tx1"/>
                        </a:solidFill>
                        <a:effectLst/>
                        <a:latin typeface="Maiandra GD" panose="020E0502030308020204" pitchFamily="34" charset="0"/>
                        <a:ea typeface="Yu Gothic Light" panose="020B0300000000000000" pitchFamily="34" charset="-128"/>
                        <a:cs typeface="Times New Roman" panose="02020603050405020304" pitchFamily="18" charset="0"/>
                      </a:endParaRPr>
                    </a:p>
                  </a:txBody>
                  <a:tcPr marL="32414" marR="32414" marT="0" marB="0"/>
                </a:tc>
                <a:extLst>
                  <a:ext uri="{0D108BD9-81ED-4DB2-BD59-A6C34878D82A}">
                    <a16:rowId xmlns:a16="http://schemas.microsoft.com/office/drawing/2014/main" val="491158869"/>
                  </a:ext>
                </a:extLst>
              </a:tr>
              <a:tr h="478302">
                <a:tc>
                  <a:txBody>
                    <a:bodyPr/>
                    <a:lstStyle/>
                    <a:p>
                      <a:pPr marL="0" marR="0" indent="0" algn="just">
                        <a:lnSpc>
                          <a:spcPct val="100000"/>
                        </a:lnSpc>
                        <a:spcBef>
                          <a:spcPts val="0"/>
                        </a:spcBef>
                        <a:spcAft>
                          <a:spcPts val="0"/>
                        </a:spcAft>
                      </a:pPr>
                      <a:r>
                        <a:rPr lang="tr-TR" sz="1200" b="1" kern="100" dirty="0">
                          <a:solidFill>
                            <a:schemeClr val="tx1"/>
                          </a:solidFill>
                          <a:effectLst>
                            <a:outerShdw blurRad="38100" dist="38100" dir="2700000" algn="tl">
                              <a:srgbClr val="000000">
                                <a:alpha val="43137"/>
                              </a:srgbClr>
                            </a:outerShdw>
                          </a:effectLst>
                          <a:latin typeface="Maiandra GD" panose="020E0502030308020204" pitchFamily="34" charset="0"/>
                        </a:rPr>
                        <a:t>Difüzyon Yaklaşımı</a:t>
                      </a:r>
                      <a:endParaRPr lang="tr-TR" sz="1200" b="1" kern="100" dirty="0">
                        <a:solidFill>
                          <a:schemeClr val="tx1"/>
                        </a:solidFill>
                        <a:effectLst>
                          <a:outerShdw blurRad="38100" dist="38100" dir="2700000" algn="tl">
                            <a:srgbClr val="000000">
                              <a:alpha val="43137"/>
                            </a:srgbClr>
                          </a:outerShdw>
                        </a:effectLst>
                        <a:latin typeface="Maiandra GD" panose="020E0502030308020204" pitchFamily="34" charset="0"/>
                        <a:ea typeface="Yu Gothic Light" panose="020B0300000000000000" pitchFamily="34" charset="-128"/>
                        <a:cs typeface="Times New Roman" panose="02020603050405020304" pitchFamily="18" charset="0"/>
                      </a:endParaRPr>
                    </a:p>
                  </a:txBody>
                  <a:tcPr marL="32414" marR="32414" marT="0" marB="0"/>
                </a:tc>
                <a:tc>
                  <a:txBody>
                    <a:bodyPr/>
                    <a:lstStyle/>
                    <a:p>
                      <a:pPr marL="0" marR="0" indent="0" algn="ctr">
                        <a:lnSpc>
                          <a:spcPct val="100000"/>
                        </a:lnSpc>
                        <a:spcBef>
                          <a:spcPts val="0"/>
                        </a:spcBef>
                        <a:spcAft>
                          <a:spcPts val="0"/>
                        </a:spcAft>
                      </a:pPr>
                      <a:r>
                        <a:rPr lang="tr-TR" sz="1200" b="1" kern="100" dirty="0">
                          <a:solidFill>
                            <a:schemeClr val="tx1"/>
                          </a:solidFill>
                          <a:effectLst>
                            <a:outerShdw blurRad="38100" dist="38100" dir="2700000" algn="tl">
                              <a:srgbClr val="000000">
                                <a:alpha val="43137"/>
                              </a:srgbClr>
                            </a:outerShdw>
                          </a:effectLst>
                          <a:latin typeface="Maiandra GD" panose="020E0502030308020204" pitchFamily="34" charset="0"/>
                        </a:rPr>
                        <a:t>0.9900</a:t>
                      </a:r>
                      <a:endParaRPr lang="tr-TR" sz="1200" b="1" kern="100" dirty="0">
                        <a:solidFill>
                          <a:schemeClr val="tx1"/>
                        </a:solidFill>
                        <a:effectLst>
                          <a:outerShdw blurRad="38100" dist="38100" dir="2700000" algn="tl">
                            <a:srgbClr val="000000">
                              <a:alpha val="43137"/>
                            </a:srgbClr>
                          </a:outerShdw>
                        </a:effectLst>
                        <a:latin typeface="Maiandra GD" panose="020E0502030308020204" pitchFamily="34" charset="0"/>
                        <a:ea typeface="Yu Gothic Light" panose="020B0300000000000000" pitchFamily="34" charset="-128"/>
                        <a:cs typeface="Times New Roman" panose="02020603050405020304" pitchFamily="18" charset="0"/>
                      </a:endParaRPr>
                    </a:p>
                  </a:txBody>
                  <a:tcPr marL="32414" marR="32414" marT="0" marB="0"/>
                </a:tc>
                <a:tc>
                  <a:txBody>
                    <a:bodyPr/>
                    <a:lstStyle/>
                    <a:p>
                      <a:pPr marL="0" marR="0" indent="0" algn="ctr">
                        <a:lnSpc>
                          <a:spcPct val="100000"/>
                        </a:lnSpc>
                        <a:spcBef>
                          <a:spcPts val="0"/>
                        </a:spcBef>
                        <a:spcAft>
                          <a:spcPts val="0"/>
                        </a:spcAft>
                      </a:pPr>
                      <a:r>
                        <a:rPr lang="tr-TR" sz="1200" b="1" kern="100" dirty="0">
                          <a:solidFill>
                            <a:schemeClr val="tx1"/>
                          </a:solidFill>
                          <a:effectLst>
                            <a:outerShdw blurRad="38100" dist="38100" dir="2700000" algn="tl">
                              <a:srgbClr val="000000">
                                <a:alpha val="43137"/>
                              </a:srgbClr>
                            </a:outerShdw>
                          </a:effectLst>
                          <a:latin typeface="Maiandra GD" panose="020E0502030308020204" pitchFamily="34" charset="0"/>
                        </a:rPr>
                        <a:t>0.028</a:t>
                      </a:r>
                      <a:endParaRPr lang="tr-TR" sz="1200" b="1" kern="100" dirty="0">
                        <a:solidFill>
                          <a:schemeClr val="tx1"/>
                        </a:solidFill>
                        <a:effectLst>
                          <a:outerShdw blurRad="38100" dist="38100" dir="2700000" algn="tl">
                            <a:srgbClr val="000000">
                              <a:alpha val="43137"/>
                            </a:srgbClr>
                          </a:outerShdw>
                        </a:effectLst>
                        <a:latin typeface="Maiandra GD" panose="020E0502030308020204" pitchFamily="34" charset="0"/>
                        <a:ea typeface="Yu Gothic Light" panose="020B0300000000000000" pitchFamily="34" charset="-128"/>
                        <a:cs typeface="Times New Roman" panose="02020603050405020304" pitchFamily="18" charset="0"/>
                      </a:endParaRPr>
                    </a:p>
                  </a:txBody>
                  <a:tcPr marL="32414" marR="32414" marT="0" marB="0"/>
                </a:tc>
                <a:tc>
                  <a:txBody>
                    <a:bodyPr/>
                    <a:lstStyle/>
                    <a:p>
                      <a:pPr marL="0" marR="0" indent="0" algn="ctr">
                        <a:lnSpc>
                          <a:spcPct val="100000"/>
                        </a:lnSpc>
                        <a:spcBef>
                          <a:spcPts val="0"/>
                        </a:spcBef>
                        <a:spcAft>
                          <a:spcPts val="0"/>
                        </a:spcAft>
                      </a:pPr>
                      <a:r>
                        <a:rPr lang="tr-TR" sz="1200" b="1" kern="100" dirty="0">
                          <a:solidFill>
                            <a:schemeClr val="tx1"/>
                          </a:solidFill>
                          <a:effectLst>
                            <a:outerShdw blurRad="38100" dist="38100" dir="2700000" algn="tl">
                              <a:srgbClr val="000000">
                                <a:alpha val="43137"/>
                              </a:srgbClr>
                            </a:outerShdw>
                          </a:effectLst>
                          <a:latin typeface="Maiandra GD" panose="020E0502030308020204" pitchFamily="34" charset="0"/>
                        </a:rPr>
                        <a:t>0.001</a:t>
                      </a:r>
                      <a:endParaRPr lang="tr-TR" sz="1200" b="1" kern="100" dirty="0">
                        <a:solidFill>
                          <a:schemeClr val="tx1"/>
                        </a:solidFill>
                        <a:effectLst>
                          <a:outerShdw blurRad="38100" dist="38100" dir="2700000" algn="tl">
                            <a:srgbClr val="000000">
                              <a:alpha val="43137"/>
                            </a:srgbClr>
                          </a:outerShdw>
                        </a:effectLst>
                        <a:latin typeface="Maiandra GD" panose="020E0502030308020204" pitchFamily="34" charset="0"/>
                        <a:ea typeface="Yu Gothic Light" panose="020B0300000000000000" pitchFamily="34" charset="-128"/>
                        <a:cs typeface="Times New Roman" panose="02020603050405020304" pitchFamily="18" charset="0"/>
                      </a:endParaRPr>
                    </a:p>
                  </a:txBody>
                  <a:tcPr marL="32414" marR="32414" marT="0" marB="0"/>
                </a:tc>
                <a:tc>
                  <a:txBody>
                    <a:bodyPr/>
                    <a:lstStyle/>
                    <a:p>
                      <a:pPr marL="0" marR="0" indent="0" algn="ctr">
                        <a:lnSpc>
                          <a:spcPct val="100000"/>
                        </a:lnSpc>
                        <a:spcBef>
                          <a:spcPts val="0"/>
                        </a:spcBef>
                        <a:spcAft>
                          <a:spcPts val="0"/>
                        </a:spcAft>
                      </a:pPr>
                      <a:r>
                        <a:rPr lang="tr-TR" sz="1200" b="1" kern="100" dirty="0">
                          <a:solidFill>
                            <a:schemeClr val="tx1"/>
                          </a:solidFill>
                          <a:effectLst>
                            <a:outerShdw blurRad="38100" dist="38100" dir="2700000" algn="tl">
                              <a:srgbClr val="000000">
                                <a:alpha val="43137"/>
                              </a:srgbClr>
                            </a:outerShdw>
                          </a:effectLst>
                          <a:latin typeface="Maiandra GD" panose="020E0502030308020204" pitchFamily="34" charset="0"/>
                        </a:rPr>
                        <a:t>0.0113</a:t>
                      </a:r>
                      <a:endParaRPr lang="tr-TR" sz="1200" b="1" kern="100" dirty="0">
                        <a:solidFill>
                          <a:schemeClr val="tx1"/>
                        </a:solidFill>
                        <a:effectLst>
                          <a:outerShdw blurRad="38100" dist="38100" dir="2700000" algn="tl">
                            <a:srgbClr val="000000">
                              <a:alpha val="43137"/>
                            </a:srgbClr>
                          </a:outerShdw>
                        </a:effectLst>
                        <a:latin typeface="Maiandra GD" panose="020E0502030308020204" pitchFamily="34" charset="0"/>
                        <a:ea typeface="Yu Gothic Light" panose="020B0300000000000000" pitchFamily="34" charset="-128"/>
                        <a:cs typeface="Times New Roman" panose="02020603050405020304" pitchFamily="18" charset="0"/>
                      </a:endParaRPr>
                    </a:p>
                  </a:txBody>
                  <a:tcPr marL="32414" marR="32414" marT="0" marB="0"/>
                </a:tc>
                <a:tc>
                  <a:txBody>
                    <a:bodyPr/>
                    <a:lstStyle/>
                    <a:p>
                      <a:pPr marL="0" marR="0" indent="0" algn="ctr">
                        <a:lnSpc>
                          <a:spcPct val="100000"/>
                        </a:lnSpc>
                        <a:spcBef>
                          <a:spcPts val="0"/>
                        </a:spcBef>
                        <a:spcAft>
                          <a:spcPts val="0"/>
                        </a:spcAft>
                      </a:pPr>
                      <a:endParaRPr lang="tr-TR" sz="1200" b="1" kern="100" dirty="0">
                        <a:solidFill>
                          <a:schemeClr val="tx1"/>
                        </a:solidFill>
                        <a:effectLst>
                          <a:outerShdw blurRad="38100" dist="38100" dir="2700000" algn="tl">
                            <a:srgbClr val="000000">
                              <a:alpha val="43137"/>
                            </a:srgbClr>
                          </a:outerShdw>
                        </a:effectLst>
                        <a:latin typeface="Maiandra GD" panose="020E0502030308020204" pitchFamily="34" charset="0"/>
                        <a:ea typeface="Yu Gothic Light" panose="020B0300000000000000" pitchFamily="34" charset="-128"/>
                        <a:cs typeface="Times New Roman" panose="02020603050405020304" pitchFamily="18" charset="0"/>
                      </a:endParaRPr>
                    </a:p>
                  </a:txBody>
                  <a:tcPr marL="32414" marR="32414" marT="0" marB="0"/>
                </a:tc>
                <a:tc>
                  <a:txBody>
                    <a:bodyPr/>
                    <a:lstStyle/>
                    <a:p>
                      <a:pPr marL="0" marR="0" indent="0" algn="ctr">
                        <a:lnSpc>
                          <a:spcPct val="100000"/>
                        </a:lnSpc>
                        <a:spcBef>
                          <a:spcPts val="0"/>
                        </a:spcBef>
                        <a:spcAft>
                          <a:spcPts val="0"/>
                        </a:spcAft>
                      </a:pPr>
                      <a:r>
                        <a:rPr lang="tr-TR" sz="1200" b="1" kern="100" dirty="0">
                          <a:solidFill>
                            <a:schemeClr val="tx1"/>
                          </a:solidFill>
                          <a:effectLst>
                            <a:outerShdw blurRad="38100" dist="38100" dir="2700000" algn="tl">
                              <a:srgbClr val="000000">
                                <a:alpha val="43137"/>
                              </a:srgbClr>
                            </a:outerShdw>
                          </a:effectLst>
                          <a:latin typeface="Maiandra GD" panose="020E0502030308020204" pitchFamily="34" charset="0"/>
                        </a:rPr>
                        <a:t>-85.47</a:t>
                      </a:r>
                      <a:endParaRPr lang="tr-TR" sz="1200" b="1" kern="100" dirty="0">
                        <a:solidFill>
                          <a:schemeClr val="tx1"/>
                        </a:solidFill>
                        <a:effectLst>
                          <a:outerShdw blurRad="38100" dist="38100" dir="2700000" algn="tl">
                            <a:srgbClr val="000000">
                              <a:alpha val="43137"/>
                            </a:srgbClr>
                          </a:outerShdw>
                        </a:effectLst>
                        <a:latin typeface="Maiandra GD" panose="020E0502030308020204" pitchFamily="34" charset="0"/>
                        <a:ea typeface="Yu Gothic Light" panose="020B0300000000000000" pitchFamily="34" charset="-128"/>
                        <a:cs typeface="Times New Roman" panose="02020603050405020304" pitchFamily="18" charset="0"/>
                      </a:endParaRPr>
                    </a:p>
                  </a:txBody>
                  <a:tcPr marL="32414" marR="32414" marT="0" marB="0"/>
                </a:tc>
                <a:tc>
                  <a:txBody>
                    <a:bodyPr/>
                    <a:lstStyle/>
                    <a:p>
                      <a:pPr marL="0" marR="0" indent="0" algn="ctr">
                        <a:lnSpc>
                          <a:spcPct val="100000"/>
                        </a:lnSpc>
                        <a:spcBef>
                          <a:spcPts val="0"/>
                        </a:spcBef>
                        <a:spcAft>
                          <a:spcPts val="0"/>
                        </a:spcAft>
                      </a:pPr>
                      <a:r>
                        <a:rPr lang="tr-TR" sz="1200" b="1" kern="100" dirty="0">
                          <a:solidFill>
                            <a:schemeClr val="tx1"/>
                          </a:solidFill>
                          <a:effectLst>
                            <a:outerShdw blurRad="38100" dist="38100" dir="2700000" algn="tl">
                              <a:srgbClr val="000000">
                                <a:alpha val="43137"/>
                              </a:srgbClr>
                            </a:outerShdw>
                          </a:effectLst>
                          <a:latin typeface="Maiandra GD" panose="020E0502030308020204" pitchFamily="34" charset="0"/>
                        </a:rPr>
                        <a:t>0.9904</a:t>
                      </a:r>
                      <a:endParaRPr lang="tr-TR" sz="1200" b="1" kern="100" dirty="0">
                        <a:solidFill>
                          <a:schemeClr val="tx1"/>
                        </a:solidFill>
                        <a:effectLst>
                          <a:outerShdw blurRad="38100" dist="38100" dir="2700000" algn="tl">
                            <a:srgbClr val="000000">
                              <a:alpha val="43137"/>
                            </a:srgbClr>
                          </a:outerShdw>
                        </a:effectLst>
                        <a:latin typeface="Maiandra GD" panose="020E0502030308020204" pitchFamily="34" charset="0"/>
                        <a:ea typeface="Yu Gothic Light" panose="020B0300000000000000" pitchFamily="34" charset="-128"/>
                        <a:cs typeface="Times New Roman" panose="02020603050405020304" pitchFamily="18" charset="0"/>
                      </a:endParaRPr>
                    </a:p>
                  </a:txBody>
                  <a:tcPr marL="32414" marR="32414" marT="0" marB="0"/>
                </a:tc>
                <a:tc>
                  <a:txBody>
                    <a:bodyPr/>
                    <a:lstStyle/>
                    <a:p>
                      <a:pPr marL="0" marR="0" indent="0" algn="ctr">
                        <a:lnSpc>
                          <a:spcPct val="100000"/>
                        </a:lnSpc>
                        <a:spcBef>
                          <a:spcPts val="0"/>
                        </a:spcBef>
                        <a:spcAft>
                          <a:spcPts val="0"/>
                        </a:spcAft>
                      </a:pPr>
                      <a:endParaRPr lang="tr-TR" sz="1200" b="1" kern="100" dirty="0">
                        <a:solidFill>
                          <a:schemeClr val="tx1"/>
                        </a:solidFill>
                        <a:effectLst>
                          <a:outerShdw blurRad="38100" dist="38100" dir="2700000" algn="tl">
                            <a:srgbClr val="000000">
                              <a:alpha val="43137"/>
                            </a:srgbClr>
                          </a:outerShdw>
                        </a:effectLst>
                        <a:latin typeface="Maiandra GD" panose="020E0502030308020204" pitchFamily="34" charset="0"/>
                        <a:ea typeface="Yu Gothic Light" panose="020B0300000000000000" pitchFamily="34" charset="-128"/>
                        <a:cs typeface="Times New Roman" panose="02020603050405020304" pitchFamily="18" charset="0"/>
                      </a:endParaRPr>
                    </a:p>
                  </a:txBody>
                  <a:tcPr marL="32414" marR="32414" marT="0" marB="0"/>
                </a:tc>
                <a:tc>
                  <a:txBody>
                    <a:bodyPr/>
                    <a:lstStyle/>
                    <a:p>
                      <a:pPr marL="0" marR="0" indent="0" algn="ctr">
                        <a:lnSpc>
                          <a:spcPct val="100000"/>
                        </a:lnSpc>
                        <a:spcBef>
                          <a:spcPts val="0"/>
                        </a:spcBef>
                        <a:spcAft>
                          <a:spcPts val="0"/>
                        </a:spcAft>
                      </a:pPr>
                      <a:endParaRPr lang="tr-TR" sz="1200" b="1" kern="100" dirty="0">
                        <a:solidFill>
                          <a:schemeClr val="tx1"/>
                        </a:solidFill>
                        <a:effectLst>
                          <a:outerShdw blurRad="38100" dist="38100" dir="2700000" algn="tl">
                            <a:srgbClr val="000000">
                              <a:alpha val="43137"/>
                            </a:srgbClr>
                          </a:outerShdw>
                        </a:effectLst>
                        <a:latin typeface="Maiandra GD" panose="020E0502030308020204" pitchFamily="34" charset="0"/>
                        <a:ea typeface="Yu Gothic Light" panose="020B0300000000000000" pitchFamily="34" charset="-128"/>
                        <a:cs typeface="Times New Roman" panose="02020603050405020304" pitchFamily="18" charset="0"/>
                      </a:endParaRPr>
                    </a:p>
                  </a:txBody>
                  <a:tcPr marL="32414" marR="32414" marT="0" marB="0"/>
                </a:tc>
                <a:extLst>
                  <a:ext uri="{0D108BD9-81ED-4DB2-BD59-A6C34878D82A}">
                    <a16:rowId xmlns:a16="http://schemas.microsoft.com/office/drawing/2014/main" val="1299623477"/>
                  </a:ext>
                </a:extLst>
              </a:tr>
              <a:tr h="492238">
                <a:tc>
                  <a:txBody>
                    <a:bodyPr/>
                    <a:lstStyle/>
                    <a:p>
                      <a:pPr marL="0" marR="0" indent="0" algn="just">
                        <a:lnSpc>
                          <a:spcPct val="100000"/>
                        </a:lnSpc>
                        <a:spcBef>
                          <a:spcPts val="0"/>
                        </a:spcBef>
                        <a:spcAft>
                          <a:spcPts val="0"/>
                        </a:spcAft>
                      </a:pPr>
                      <a:r>
                        <a:rPr lang="tr-TR" sz="1200" b="1" kern="100" dirty="0">
                          <a:solidFill>
                            <a:schemeClr val="tx1"/>
                          </a:solidFill>
                          <a:effectLst/>
                          <a:latin typeface="Maiandra GD" panose="020E0502030308020204" pitchFamily="34" charset="0"/>
                        </a:rPr>
                        <a:t>Üstel Çift Terimli</a:t>
                      </a:r>
                      <a:endParaRPr lang="tr-TR" sz="1200" b="1" kern="100" dirty="0">
                        <a:solidFill>
                          <a:schemeClr val="tx1"/>
                        </a:solidFill>
                        <a:effectLst/>
                        <a:latin typeface="Maiandra GD" panose="020E0502030308020204" pitchFamily="34" charset="0"/>
                        <a:ea typeface="Yu Gothic Light" panose="020B0300000000000000" pitchFamily="34" charset="-128"/>
                        <a:cs typeface="Times New Roman" panose="02020603050405020304" pitchFamily="18" charset="0"/>
                      </a:endParaRPr>
                    </a:p>
                  </a:txBody>
                  <a:tcPr marL="32414" marR="32414" marT="0" marB="0"/>
                </a:tc>
                <a:tc>
                  <a:txBody>
                    <a:bodyPr/>
                    <a:lstStyle/>
                    <a:p>
                      <a:pPr marL="0" marR="0" indent="0" algn="ctr">
                        <a:lnSpc>
                          <a:spcPct val="100000"/>
                        </a:lnSpc>
                        <a:spcBef>
                          <a:spcPts val="0"/>
                        </a:spcBef>
                        <a:spcAft>
                          <a:spcPts val="0"/>
                        </a:spcAft>
                      </a:pPr>
                      <a:r>
                        <a:rPr lang="tr-TR" sz="1200" b="0" kern="100" dirty="0">
                          <a:solidFill>
                            <a:schemeClr val="tx1"/>
                          </a:solidFill>
                          <a:effectLst/>
                          <a:latin typeface="Maiandra GD" panose="020E0502030308020204" pitchFamily="34" charset="0"/>
                        </a:rPr>
                        <a:t>0.9670</a:t>
                      </a:r>
                      <a:endParaRPr lang="tr-TR" sz="1200" b="0" kern="100" dirty="0">
                        <a:solidFill>
                          <a:schemeClr val="tx1"/>
                        </a:solidFill>
                        <a:effectLst/>
                        <a:latin typeface="Maiandra GD" panose="020E0502030308020204" pitchFamily="34" charset="0"/>
                        <a:ea typeface="Yu Gothic Light" panose="020B0300000000000000" pitchFamily="34" charset="-128"/>
                        <a:cs typeface="Times New Roman" panose="02020603050405020304" pitchFamily="18" charset="0"/>
                      </a:endParaRPr>
                    </a:p>
                  </a:txBody>
                  <a:tcPr marL="32414" marR="32414" marT="0" marB="0"/>
                </a:tc>
                <a:tc>
                  <a:txBody>
                    <a:bodyPr/>
                    <a:lstStyle/>
                    <a:p>
                      <a:pPr marL="0" marR="0" indent="0" algn="ctr">
                        <a:lnSpc>
                          <a:spcPct val="100000"/>
                        </a:lnSpc>
                        <a:spcBef>
                          <a:spcPts val="0"/>
                        </a:spcBef>
                        <a:spcAft>
                          <a:spcPts val="0"/>
                        </a:spcAft>
                      </a:pPr>
                      <a:r>
                        <a:rPr lang="tr-TR" sz="1200" b="0" kern="100" dirty="0">
                          <a:solidFill>
                            <a:schemeClr val="tx1"/>
                          </a:solidFill>
                          <a:effectLst/>
                          <a:latin typeface="Maiandra GD" panose="020E0502030308020204" pitchFamily="34" charset="0"/>
                        </a:rPr>
                        <a:t>0.051</a:t>
                      </a:r>
                      <a:endParaRPr lang="tr-TR" sz="1200" b="0" kern="100" dirty="0">
                        <a:solidFill>
                          <a:schemeClr val="tx1"/>
                        </a:solidFill>
                        <a:effectLst/>
                        <a:latin typeface="Maiandra GD" panose="020E0502030308020204" pitchFamily="34" charset="0"/>
                        <a:ea typeface="Yu Gothic Light" panose="020B0300000000000000" pitchFamily="34" charset="-128"/>
                        <a:cs typeface="Times New Roman" panose="02020603050405020304" pitchFamily="18" charset="0"/>
                      </a:endParaRPr>
                    </a:p>
                  </a:txBody>
                  <a:tcPr marL="32414" marR="32414" marT="0" marB="0"/>
                </a:tc>
                <a:tc>
                  <a:txBody>
                    <a:bodyPr/>
                    <a:lstStyle/>
                    <a:p>
                      <a:pPr marL="0" marR="0" indent="0" algn="ctr">
                        <a:lnSpc>
                          <a:spcPct val="100000"/>
                        </a:lnSpc>
                        <a:spcBef>
                          <a:spcPts val="0"/>
                        </a:spcBef>
                        <a:spcAft>
                          <a:spcPts val="0"/>
                        </a:spcAft>
                      </a:pPr>
                      <a:r>
                        <a:rPr lang="tr-TR" sz="1200" b="0" kern="100" dirty="0">
                          <a:solidFill>
                            <a:schemeClr val="tx1"/>
                          </a:solidFill>
                          <a:effectLst/>
                          <a:latin typeface="Maiandra GD" panose="020E0502030308020204" pitchFamily="34" charset="0"/>
                        </a:rPr>
                        <a:t>0.003</a:t>
                      </a:r>
                      <a:endParaRPr lang="tr-TR" sz="1200" b="0" kern="100" dirty="0">
                        <a:solidFill>
                          <a:schemeClr val="tx1"/>
                        </a:solidFill>
                        <a:effectLst/>
                        <a:latin typeface="Maiandra GD" panose="020E0502030308020204" pitchFamily="34" charset="0"/>
                        <a:ea typeface="Yu Gothic Light" panose="020B0300000000000000" pitchFamily="34" charset="-128"/>
                        <a:cs typeface="Times New Roman" panose="02020603050405020304" pitchFamily="18" charset="0"/>
                      </a:endParaRPr>
                    </a:p>
                  </a:txBody>
                  <a:tcPr marL="32414" marR="32414" marT="0" marB="0"/>
                </a:tc>
                <a:tc>
                  <a:txBody>
                    <a:bodyPr/>
                    <a:lstStyle/>
                    <a:p>
                      <a:pPr marL="0" marR="0" indent="0" algn="ctr">
                        <a:lnSpc>
                          <a:spcPct val="100000"/>
                        </a:lnSpc>
                        <a:spcBef>
                          <a:spcPts val="0"/>
                        </a:spcBef>
                        <a:spcAft>
                          <a:spcPts val="0"/>
                        </a:spcAft>
                      </a:pPr>
                      <a:r>
                        <a:rPr lang="tr-TR" sz="1200" b="0" kern="100" dirty="0">
                          <a:solidFill>
                            <a:schemeClr val="tx1"/>
                          </a:solidFill>
                          <a:effectLst/>
                          <a:latin typeface="Maiandra GD" panose="020E0502030308020204" pitchFamily="34" charset="0"/>
                        </a:rPr>
                        <a:t>13.543</a:t>
                      </a:r>
                      <a:endParaRPr lang="tr-TR" sz="1200" b="0" kern="100" dirty="0">
                        <a:solidFill>
                          <a:schemeClr val="tx1"/>
                        </a:solidFill>
                        <a:effectLst/>
                        <a:latin typeface="Maiandra GD" panose="020E0502030308020204" pitchFamily="34" charset="0"/>
                        <a:ea typeface="Yu Gothic Light" panose="020B0300000000000000" pitchFamily="34" charset="-128"/>
                        <a:cs typeface="Times New Roman" panose="02020603050405020304" pitchFamily="18" charset="0"/>
                      </a:endParaRPr>
                    </a:p>
                  </a:txBody>
                  <a:tcPr marL="32414" marR="32414" marT="0" marB="0"/>
                </a:tc>
                <a:tc>
                  <a:txBody>
                    <a:bodyPr/>
                    <a:lstStyle/>
                    <a:p>
                      <a:pPr marL="0" marR="0" indent="0" algn="ctr">
                        <a:lnSpc>
                          <a:spcPct val="100000"/>
                        </a:lnSpc>
                        <a:spcBef>
                          <a:spcPts val="0"/>
                        </a:spcBef>
                        <a:spcAft>
                          <a:spcPts val="0"/>
                        </a:spcAft>
                      </a:pPr>
                      <a:endParaRPr lang="tr-TR" sz="1200" b="0" kern="100" dirty="0">
                        <a:solidFill>
                          <a:schemeClr val="tx1"/>
                        </a:solidFill>
                        <a:effectLst/>
                        <a:latin typeface="Maiandra GD" panose="020E0502030308020204" pitchFamily="34" charset="0"/>
                        <a:ea typeface="Yu Gothic Light" panose="020B0300000000000000" pitchFamily="34" charset="-128"/>
                        <a:cs typeface="Times New Roman" panose="02020603050405020304" pitchFamily="18" charset="0"/>
                      </a:endParaRPr>
                    </a:p>
                  </a:txBody>
                  <a:tcPr marL="32414" marR="32414" marT="0" marB="0"/>
                </a:tc>
                <a:tc>
                  <a:txBody>
                    <a:bodyPr/>
                    <a:lstStyle/>
                    <a:p>
                      <a:pPr marL="0" marR="0" indent="0" algn="ctr">
                        <a:lnSpc>
                          <a:spcPct val="100000"/>
                        </a:lnSpc>
                        <a:spcBef>
                          <a:spcPts val="0"/>
                        </a:spcBef>
                        <a:spcAft>
                          <a:spcPts val="0"/>
                        </a:spcAft>
                      </a:pPr>
                      <a:r>
                        <a:rPr lang="tr-TR" sz="1200" b="0" kern="100" dirty="0">
                          <a:solidFill>
                            <a:schemeClr val="tx1"/>
                          </a:solidFill>
                          <a:effectLst/>
                          <a:latin typeface="Maiandra GD" panose="020E0502030308020204" pitchFamily="34" charset="0"/>
                        </a:rPr>
                        <a:t>0.0005</a:t>
                      </a:r>
                      <a:endParaRPr lang="tr-TR" sz="1200" b="0" kern="100" dirty="0">
                        <a:solidFill>
                          <a:schemeClr val="tx1"/>
                        </a:solidFill>
                        <a:effectLst/>
                        <a:latin typeface="Maiandra GD" panose="020E0502030308020204" pitchFamily="34" charset="0"/>
                        <a:ea typeface="Yu Gothic Light" panose="020B0300000000000000" pitchFamily="34" charset="-128"/>
                        <a:cs typeface="Times New Roman" panose="02020603050405020304" pitchFamily="18" charset="0"/>
                      </a:endParaRPr>
                    </a:p>
                  </a:txBody>
                  <a:tcPr marL="32414" marR="32414" marT="0" marB="0"/>
                </a:tc>
                <a:tc>
                  <a:txBody>
                    <a:bodyPr/>
                    <a:lstStyle/>
                    <a:p>
                      <a:pPr marL="0" marR="0" indent="0" algn="ctr">
                        <a:lnSpc>
                          <a:spcPct val="100000"/>
                        </a:lnSpc>
                        <a:spcBef>
                          <a:spcPts val="0"/>
                        </a:spcBef>
                        <a:spcAft>
                          <a:spcPts val="0"/>
                        </a:spcAft>
                      </a:pPr>
                      <a:endParaRPr lang="tr-TR" sz="1200" b="0" kern="100" dirty="0">
                        <a:solidFill>
                          <a:schemeClr val="tx1"/>
                        </a:solidFill>
                        <a:effectLst/>
                        <a:latin typeface="Maiandra GD" panose="020E0502030308020204" pitchFamily="34" charset="0"/>
                        <a:ea typeface="Yu Gothic Light" panose="020B0300000000000000" pitchFamily="34" charset="-128"/>
                        <a:cs typeface="Times New Roman" panose="02020603050405020304" pitchFamily="18" charset="0"/>
                      </a:endParaRPr>
                    </a:p>
                  </a:txBody>
                  <a:tcPr marL="32414" marR="32414" marT="0" marB="0"/>
                </a:tc>
                <a:tc>
                  <a:txBody>
                    <a:bodyPr/>
                    <a:lstStyle/>
                    <a:p>
                      <a:pPr marL="0" marR="0" indent="0" algn="ctr">
                        <a:lnSpc>
                          <a:spcPct val="100000"/>
                        </a:lnSpc>
                        <a:spcBef>
                          <a:spcPts val="0"/>
                        </a:spcBef>
                        <a:spcAft>
                          <a:spcPts val="0"/>
                        </a:spcAft>
                      </a:pPr>
                      <a:endParaRPr lang="tr-TR" sz="1200" b="0" kern="100" dirty="0">
                        <a:solidFill>
                          <a:schemeClr val="tx1"/>
                        </a:solidFill>
                        <a:effectLst/>
                        <a:latin typeface="Maiandra GD" panose="020E0502030308020204" pitchFamily="34" charset="0"/>
                        <a:ea typeface="Yu Gothic Light" panose="020B0300000000000000" pitchFamily="34" charset="-128"/>
                        <a:cs typeface="Times New Roman" panose="02020603050405020304" pitchFamily="18" charset="0"/>
                      </a:endParaRPr>
                    </a:p>
                  </a:txBody>
                  <a:tcPr marL="32414" marR="32414" marT="0" marB="0"/>
                </a:tc>
                <a:tc>
                  <a:txBody>
                    <a:bodyPr/>
                    <a:lstStyle/>
                    <a:p>
                      <a:pPr marL="0" marR="0" indent="0" algn="ctr">
                        <a:lnSpc>
                          <a:spcPct val="100000"/>
                        </a:lnSpc>
                        <a:spcBef>
                          <a:spcPts val="0"/>
                        </a:spcBef>
                        <a:spcAft>
                          <a:spcPts val="0"/>
                        </a:spcAft>
                      </a:pPr>
                      <a:endParaRPr lang="tr-TR" sz="1200" b="0" kern="100" dirty="0">
                        <a:solidFill>
                          <a:schemeClr val="tx1"/>
                        </a:solidFill>
                        <a:effectLst/>
                        <a:latin typeface="Maiandra GD" panose="020E0502030308020204" pitchFamily="34" charset="0"/>
                        <a:ea typeface="Yu Gothic Light" panose="020B0300000000000000" pitchFamily="34" charset="-128"/>
                        <a:cs typeface="Times New Roman" panose="02020603050405020304" pitchFamily="18" charset="0"/>
                      </a:endParaRPr>
                    </a:p>
                  </a:txBody>
                  <a:tcPr marL="32414" marR="32414" marT="0" marB="0"/>
                </a:tc>
                <a:extLst>
                  <a:ext uri="{0D108BD9-81ED-4DB2-BD59-A6C34878D82A}">
                    <a16:rowId xmlns:a16="http://schemas.microsoft.com/office/drawing/2014/main" val="987540151"/>
                  </a:ext>
                </a:extLst>
              </a:tr>
              <a:tr h="478302">
                <a:tc>
                  <a:txBody>
                    <a:bodyPr/>
                    <a:lstStyle/>
                    <a:p>
                      <a:pPr marL="0" marR="0" indent="0" algn="just">
                        <a:lnSpc>
                          <a:spcPct val="100000"/>
                        </a:lnSpc>
                        <a:spcBef>
                          <a:spcPts val="0"/>
                        </a:spcBef>
                        <a:spcAft>
                          <a:spcPts val="0"/>
                        </a:spcAft>
                      </a:pPr>
                      <a:r>
                        <a:rPr lang="tr-TR" sz="1200" b="1" kern="100" dirty="0">
                          <a:solidFill>
                            <a:schemeClr val="tx1"/>
                          </a:solidFill>
                          <a:effectLst/>
                          <a:latin typeface="Maiandra GD" panose="020E0502030308020204" pitchFamily="34" charset="0"/>
                        </a:rPr>
                        <a:t>Varma et al.</a:t>
                      </a:r>
                      <a:endParaRPr lang="tr-TR" sz="1200" b="1" kern="100" dirty="0">
                        <a:solidFill>
                          <a:schemeClr val="tx1"/>
                        </a:solidFill>
                        <a:effectLst/>
                        <a:latin typeface="Maiandra GD" panose="020E0502030308020204" pitchFamily="34" charset="0"/>
                        <a:ea typeface="Yu Gothic Light" panose="020B0300000000000000" pitchFamily="34" charset="-128"/>
                        <a:cs typeface="Times New Roman" panose="02020603050405020304" pitchFamily="18" charset="0"/>
                      </a:endParaRPr>
                    </a:p>
                  </a:txBody>
                  <a:tcPr marL="32414" marR="32414" marT="0" marB="0"/>
                </a:tc>
                <a:tc>
                  <a:txBody>
                    <a:bodyPr/>
                    <a:lstStyle/>
                    <a:p>
                      <a:pPr marL="0" marR="0" indent="0" algn="ctr">
                        <a:lnSpc>
                          <a:spcPct val="100000"/>
                        </a:lnSpc>
                        <a:spcBef>
                          <a:spcPts val="0"/>
                        </a:spcBef>
                        <a:spcAft>
                          <a:spcPts val="0"/>
                        </a:spcAft>
                      </a:pPr>
                      <a:r>
                        <a:rPr lang="tr-TR" sz="1200" b="0" kern="100" dirty="0">
                          <a:solidFill>
                            <a:schemeClr val="tx1"/>
                          </a:solidFill>
                          <a:effectLst/>
                          <a:latin typeface="Maiandra GD" panose="020E0502030308020204" pitchFamily="34" charset="0"/>
                        </a:rPr>
                        <a:t>0.9840</a:t>
                      </a:r>
                      <a:endParaRPr lang="tr-TR" sz="1200" b="0" kern="100" dirty="0">
                        <a:solidFill>
                          <a:schemeClr val="tx1"/>
                        </a:solidFill>
                        <a:effectLst/>
                        <a:latin typeface="Maiandra GD" panose="020E0502030308020204" pitchFamily="34" charset="0"/>
                        <a:ea typeface="Yu Gothic Light" panose="020B0300000000000000" pitchFamily="34" charset="-128"/>
                        <a:cs typeface="Times New Roman" panose="02020603050405020304" pitchFamily="18" charset="0"/>
                      </a:endParaRPr>
                    </a:p>
                  </a:txBody>
                  <a:tcPr marL="32414" marR="32414" marT="0" marB="0"/>
                </a:tc>
                <a:tc>
                  <a:txBody>
                    <a:bodyPr/>
                    <a:lstStyle/>
                    <a:p>
                      <a:pPr marL="0" marR="0" indent="0" algn="ctr">
                        <a:lnSpc>
                          <a:spcPct val="100000"/>
                        </a:lnSpc>
                        <a:spcBef>
                          <a:spcPts val="0"/>
                        </a:spcBef>
                        <a:spcAft>
                          <a:spcPts val="0"/>
                        </a:spcAft>
                      </a:pPr>
                      <a:r>
                        <a:rPr lang="tr-TR" sz="1200" b="0" kern="100" dirty="0">
                          <a:solidFill>
                            <a:schemeClr val="tx1"/>
                          </a:solidFill>
                          <a:effectLst/>
                          <a:latin typeface="Maiandra GD" panose="020E0502030308020204" pitchFamily="34" charset="0"/>
                        </a:rPr>
                        <a:t>0.212</a:t>
                      </a:r>
                      <a:endParaRPr lang="tr-TR" sz="1200" b="0" kern="100" dirty="0">
                        <a:solidFill>
                          <a:schemeClr val="tx1"/>
                        </a:solidFill>
                        <a:effectLst/>
                        <a:latin typeface="Maiandra GD" panose="020E0502030308020204" pitchFamily="34" charset="0"/>
                        <a:ea typeface="Yu Gothic Light" panose="020B0300000000000000" pitchFamily="34" charset="-128"/>
                        <a:cs typeface="Times New Roman" panose="02020603050405020304" pitchFamily="18" charset="0"/>
                      </a:endParaRPr>
                    </a:p>
                  </a:txBody>
                  <a:tcPr marL="32414" marR="32414" marT="0" marB="0"/>
                </a:tc>
                <a:tc>
                  <a:txBody>
                    <a:bodyPr/>
                    <a:lstStyle/>
                    <a:p>
                      <a:pPr marL="0" marR="0" indent="0" algn="ctr">
                        <a:lnSpc>
                          <a:spcPct val="100000"/>
                        </a:lnSpc>
                        <a:spcBef>
                          <a:spcPts val="0"/>
                        </a:spcBef>
                        <a:spcAft>
                          <a:spcPts val="0"/>
                        </a:spcAft>
                      </a:pPr>
                      <a:r>
                        <a:rPr lang="tr-TR" sz="1200" b="0" kern="100" dirty="0">
                          <a:solidFill>
                            <a:schemeClr val="tx1"/>
                          </a:solidFill>
                          <a:effectLst/>
                          <a:latin typeface="Maiandra GD" panose="020E0502030308020204" pitchFamily="34" charset="0"/>
                        </a:rPr>
                        <a:t>0.066</a:t>
                      </a:r>
                      <a:endParaRPr lang="tr-TR" sz="1200" b="0" kern="100" dirty="0">
                        <a:solidFill>
                          <a:schemeClr val="tx1"/>
                        </a:solidFill>
                        <a:effectLst/>
                        <a:latin typeface="Maiandra GD" panose="020E0502030308020204" pitchFamily="34" charset="0"/>
                        <a:ea typeface="Yu Gothic Light" panose="020B0300000000000000" pitchFamily="34" charset="-128"/>
                        <a:cs typeface="Times New Roman" panose="02020603050405020304" pitchFamily="18" charset="0"/>
                      </a:endParaRPr>
                    </a:p>
                  </a:txBody>
                  <a:tcPr marL="32414" marR="32414" marT="0" marB="0"/>
                </a:tc>
                <a:tc>
                  <a:txBody>
                    <a:bodyPr/>
                    <a:lstStyle/>
                    <a:p>
                      <a:pPr marL="0" marR="0" indent="0" algn="ctr">
                        <a:lnSpc>
                          <a:spcPct val="100000"/>
                        </a:lnSpc>
                        <a:spcBef>
                          <a:spcPts val="0"/>
                        </a:spcBef>
                        <a:spcAft>
                          <a:spcPts val="0"/>
                        </a:spcAft>
                      </a:pPr>
                      <a:r>
                        <a:rPr lang="tr-TR" sz="1200" b="0" kern="100" dirty="0">
                          <a:solidFill>
                            <a:schemeClr val="tx1"/>
                          </a:solidFill>
                          <a:effectLst/>
                          <a:latin typeface="Maiandra GD" panose="020E0502030308020204" pitchFamily="34" charset="0"/>
                        </a:rPr>
                        <a:t>0.0034</a:t>
                      </a:r>
                      <a:endParaRPr lang="tr-TR" sz="1200" b="0" kern="100" dirty="0">
                        <a:solidFill>
                          <a:schemeClr val="tx1"/>
                        </a:solidFill>
                        <a:effectLst/>
                        <a:latin typeface="Maiandra GD" panose="020E0502030308020204" pitchFamily="34" charset="0"/>
                        <a:ea typeface="Yu Gothic Light" panose="020B0300000000000000" pitchFamily="34" charset="-128"/>
                        <a:cs typeface="Times New Roman" panose="02020603050405020304" pitchFamily="18" charset="0"/>
                      </a:endParaRPr>
                    </a:p>
                  </a:txBody>
                  <a:tcPr marL="32414" marR="32414" marT="0" marB="0"/>
                </a:tc>
                <a:tc>
                  <a:txBody>
                    <a:bodyPr/>
                    <a:lstStyle/>
                    <a:p>
                      <a:pPr marL="0" marR="0" indent="0" algn="ctr">
                        <a:lnSpc>
                          <a:spcPct val="100000"/>
                        </a:lnSpc>
                        <a:spcBef>
                          <a:spcPts val="0"/>
                        </a:spcBef>
                        <a:spcAft>
                          <a:spcPts val="0"/>
                        </a:spcAft>
                      </a:pPr>
                      <a:endParaRPr lang="tr-TR" sz="1200" b="0" kern="100" dirty="0">
                        <a:solidFill>
                          <a:schemeClr val="tx1"/>
                        </a:solidFill>
                        <a:effectLst/>
                        <a:latin typeface="Maiandra GD" panose="020E0502030308020204" pitchFamily="34" charset="0"/>
                        <a:ea typeface="Yu Gothic Light" panose="020B0300000000000000" pitchFamily="34" charset="-128"/>
                        <a:cs typeface="Times New Roman" panose="02020603050405020304" pitchFamily="18" charset="0"/>
                      </a:endParaRPr>
                    </a:p>
                  </a:txBody>
                  <a:tcPr marL="32414" marR="32414" marT="0" marB="0"/>
                </a:tc>
                <a:tc>
                  <a:txBody>
                    <a:bodyPr/>
                    <a:lstStyle/>
                    <a:p>
                      <a:pPr marL="0" marR="0" indent="0" algn="ctr">
                        <a:lnSpc>
                          <a:spcPct val="100000"/>
                        </a:lnSpc>
                        <a:spcBef>
                          <a:spcPts val="0"/>
                        </a:spcBef>
                        <a:spcAft>
                          <a:spcPts val="0"/>
                        </a:spcAft>
                      </a:pPr>
                      <a:r>
                        <a:rPr lang="tr-TR" sz="1200" b="0" kern="100" dirty="0">
                          <a:solidFill>
                            <a:schemeClr val="tx1"/>
                          </a:solidFill>
                          <a:effectLst/>
                          <a:latin typeface="Maiandra GD" panose="020E0502030308020204" pitchFamily="34" charset="0"/>
                        </a:rPr>
                        <a:t>-6.8933</a:t>
                      </a:r>
                      <a:endParaRPr lang="tr-TR" sz="1200" b="0" kern="100" dirty="0">
                        <a:solidFill>
                          <a:schemeClr val="tx1"/>
                        </a:solidFill>
                        <a:effectLst/>
                        <a:latin typeface="Maiandra GD" panose="020E0502030308020204" pitchFamily="34" charset="0"/>
                        <a:ea typeface="Yu Gothic Light" panose="020B0300000000000000" pitchFamily="34" charset="-128"/>
                        <a:cs typeface="Times New Roman" panose="02020603050405020304" pitchFamily="18" charset="0"/>
                      </a:endParaRPr>
                    </a:p>
                  </a:txBody>
                  <a:tcPr marL="32414" marR="32414" marT="0" marB="0"/>
                </a:tc>
                <a:tc>
                  <a:txBody>
                    <a:bodyPr/>
                    <a:lstStyle/>
                    <a:p>
                      <a:pPr marL="0" marR="0" indent="0" algn="ctr">
                        <a:lnSpc>
                          <a:spcPct val="100000"/>
                        </a:lnSpc>
                        <a:spcBef>
                          <a:spcPts val="0"/>
                        </a:spcBef>
                        <a:spcAft>
                          <a:spcPts val="0"/>
                        </a:spcAft>
                      </a:pPr>
                      <a:endParaRPr lang="tr-TR" sz="1200" b="0" kern="100" dirty="0">
                        <a:solidFill>
                          <a:schemeClr val="tx1"/>
                        </a:solidFill>
                        <a:effectLst/>
                        <a:latin typeface="Maiandra GD" panose="020E0502030308020204" pitchFamily="34" charset="0"/>
                        <a:ea typeface="Yu Gothic Light" panose="020B0300000000000000" pitchFamily="34" charset="-128"/>
                        <a:cs typeface="Times New Roman" panose="02020603050405020304" pitchFamily="18" charset="0"/>
                      </a:endParaRPr>
                    </a:p>
                  </a:txBody>
                  <a:tcPr marL="32414" marR="32414" marT="0" marB="0"/>
                </a:tc>
                <a:tc>
                  <a:txBody>
                    <a:bodyPr/>
                    <a:lstStyle/>
                    <a:p>
                      <a:pPr marL="0" marR="0" indent="0" algn="ctr">
                        <a:lnSpc>
                          <a:spcPct val="100000"/>
                        </a:lnSpc>
                        <a:spcBef>
                          <a:spcPts val="0"/>
                        </a:spcBef>
                        <a:spcAft>
                          <a:spcPts val="0"/>
                        </a:spcAft>
                      </a:pPr>
                      <a:endParaRPr lang="tr-TR" sz="1200" b="0" kern="100" dirty="0">
                        <a:solidFill>
                          <a:schemeClr val="tx1"/>
                        </a:solidFill>
                        <a:effectLst/>
                        <a:latin typeface="Maiandra GD" panose="020E0502030308020204" pitchFamily="34" charset="0"/>
                        <a:ea typeface="Yu Gothic Light" panose="020B0300000000000000" pitchFamily="34" charset="-128"/>
                        <a:cs typeface="Times New Roman" panose="02020603050405020304" pitchFamily="18" charset="0"/>
                      </a:endParaRPr>
                    </a:p>
                  </a:txBody>
                  <a:tcPr marL="32414" marR="32414" marT="0" marB="0"/>
                </a:tc>
                <a:tc>
                  <a:txBody>
                    <a:bodyPr/>
                    <a:lstStyle/>
                    <a:p>
                      <a:pPr marL="0" marR="0" indent="0" algn="ctr">
                        <a:lnSpc>
                          <a:spcPct val="100000"/>
                        </a:lnSpc>
                        <a:spcBef>
                          <a:spcPts val="0"/>
                        </a:spcBef>
                        <a:spcAft>
                          <a:spcPts val="0"/>
                        </a:spcAft>
                      </a:pPr>
                      <a:r>
                        <a:rPr lang="tr-TR" sz="1200" b="0" kern="100" dirty="0">
                          <a:solidFill>
                            <a:schemeClr val="tx1"/>
                          </a:solidFill>
                          <a:effectLst/>
                          <a:latin typeface="Maiandra GD" panose="020E0502030308020204" pitchFamily="34" charset="0"/>
                        </a:rPr>
                        <a:t>0.0033</a:t>
                      </a:r>
                      <a:endParaRPr lang="tr-TR" sz="1200" b="0" kern="100" dirty="0">
                        <a:solidFill>
                          <a:schemeClr val="tx1"/>
                        </a:solidFill>
                        <a:effectLst/>
                        <a:latin typeface="Maiandra GD" panose="020E0502030308020204" pitchFamily="34" charset="0"/>
                        <a:ea typeface="Yu Gothic Light" panose="020B0300000000000000" pitchFamily="34" charset="-128"/>
                        <a:cs typeface="Times New Roman" panose="02020603050405020304" pitchFamily="18" charset="0"/>
                      </a:endParaRPr>
                    </a:p>
                  </a:txBody>
                  <a:tcPr marL="32414" marR="32414" marT="0" marB="0"/>
                </a:tc>
                <a:extLst>
                  <a:ext uri="{0D108BD9-81ED-4DB2-BD59-A6C34878D82A}">
                    <a16:rowId xmlns:a16="http://schemas.microsoft.com/office/drawing/2014/main" val="3517640273"/>
                  </a:ext>
                </a:extLst>
              </a:tr>
            </a:tbl>
          </a:graphicData>
        </a:graphic>
      </p:graphicFrame>
      <p:sp>
        <p:nvSpPr>
          <p:cNvPr id="24" name="Metin kutusu 23">
            <a:extLst>
              <a:ext uri="{FF2B5EF4-FFF2-40B4-BE49-F238E27FC236}">
                <a16:creationId xmlns:a16="http://schemas.microsoft.com/office/drawing/2014/main" id="{12F75C8D-729F-9085-8D80-897F25E53452}"/>
              </a:ext>
            </a:extLst>
          </p:cNvPr>
          <p:cNvSpPr txBox="1"/>
          <p:nvPr/>
        </p:nvSpPr>
        <p:spPr>
          <a:xfrm>
            <a:off x="3164235" y="1263134"/>
            <a:ext cx="2083584" cy="369332"/>
          </a:xfrm>
          <a:prstGeom prst="rect">
            <a:avLst/>
          </a:prstGeom>
          <a:noFill/>
        </p:spPr>
        <p:txBody>
          <a:bodyPr wrap="none" rtlCol="0">
            <a:spAutoFit/>
          </a:bodyPr>
          <a:lstStyle/>
          <a:p>
            <a:r>
              <a:rPr lang="tr-TR" sz="1800" dirty="0">
                <a:solidFill>
                  <a:schemeClr val="accent4">
                    <a:lumMod val="50000"/>
                  </a:schemeClr>
                </a:solidFill>
                <a:latin typeface="Constantia" panose="02030602050306030303" pitchFamily="18" charset="0"/>
                <a:cs typeface="Times New Roman" panose="02020603050405020304" pitchFamily="18" charset="0"/>
              </a:rPr>
              <a:t>Modelleme Verileri</a:t>
            </a:r>
          </a:p>
        </p:txBody>
      </p:sp>
      <p:sp>
        <p:nvSpPr>
          <p:cNvPr id="25" name="Metin kutusu 24">
            <a:extLst>
              <a:ext uri="{FF2B5EF4-FFF2-40B4-BE49-F238E27FC236}">
                <a16:creationId xmlns:a16="http://schemas.microsoft.com/office/drawing/2014/main" id="{3AF9EE2E-F128-2538-10AB-1792A11279B9}"/>
              </a:ext>
            </a:extLst>
          </p:cNvPr>
          <p:cNvSpPr txBox="1"/>
          <p:nvPr/>
        </p:nvSpPr>
        <p:spPr>
          <a:xfrm>
            <a:off x="3208471" y="1713281"/>
            <a:ext cx="4078695" cy="246221"/>
          </a:xfrm>
          <a:prstGeom prst="rect">
            <a:avLst/>
          </a:prstGeom>
          <a:noFill/>
        </p:spPr>
        <p:txBody>
          <a:bodyPr wrap="square" rtlCol="0">
            <a:spAutoFit/>
          </a:bodyPr>
          <a:lstStyle/>
          <a:p>
            <a:r>
              <a:rPr lang="tr-TR" sz="1000" b="1" dirty="0">
                <a:latin typeface="Maiandra GD" panose="020E0502030308020204" pitchFamily="34" charset="0"/>
                <a:cs typeface="Times New Roman" panose="02020603050405020304" pitchFamily="18" charset="0"/>
              </a:rPr>
              <a:t>Tablo 3. </a:t>
            </a:r>
            <a:r>
              <a:rPr lang="tr-TR" sz="1000" dirty="0">
                <a:latin typeface="Maiandra GD" panose="020E0502030308020204" pitchFamily="34" charset="0"/>
                <a:cs typeface="Times New Roman" panose="02020603050405020304" pitchFamily="18" charset="0"/>
              </a:rPr>
              <a:t>Kurutma modellerinin istatistiksel parametreleri</a:t>
            </a:r>
          </a:p>
        </p:txBody>
      </p:sp>
      <p:sp>
        <p:nvSpPr>
          <p:cNvPr id="26" name="Ok: Sağ 25">
            <a:extLst>
              <a:ext uri="{FF2B5EF4-FFF2-40B4-BE49-F238E27FC236}">
                <a16:creationId xmlns:a16="http://schemas.microsoft.com/office/drawing/2014/main" id="{AEBC86EB-4A7E-C34F-02EC-3B5C498E1507}"/>
              </a:ext>
            </a:extLst>
          </p:cNvPr>
          <p:cNvSpPr/>
          <p:nvPr/>
        </p:nvSpPr>
        <p:spPr>
          <a:xfrm flipH="1">
            <a:off x="10920536" y="4391423"/>
            <a:ext cx="348895" cy="348916"/>
          </a:xfrm>
          <a:prstGeom prst="rightArrow">
            <a:avLst/>
          </a:prstGeom>
          <a:solidFill>
            <a:schemeClr val="accent4">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n w="12700">
                <a:solidFill>
                  <a:schemeClr val="accent1"/>
                </a:solidFill>
                <a:prstDash val="solid"/>
              </a:ln>
              <a:pattFill prst="pct50">
                <a:fgClr>
                  <a:schemeClr val="accent1"/>
                </a:fgClr>
                <a:bgClr>
                  <a:schemeClr val="accent1">
                    <a:lumMod val="20000"/>
                    <a:lumOff val="80000"/>
                  </a:schemeClr>
                </a:bgClr>
              </a:pattFill>
              <a:effectLst>
                <a:outerShdw blurRad="38100" dist="38100" dir="2700000" algn="tl">
                  <a:srgbClr val="000000">
                    <a:alpha val="43137"/>
                  </a:srgbClr>
                </a:outerShdw>
              </a:effectLst>
            </a:endParaRPr>
          </a:p>
        </p:txBody>
      </p:sp>
      <p:pic>
        <p:nvPicPr>
          <p:cNvPr id="27" name="Resim 26" descr="meyve, bitki, dut, yaprak içeren bir resim&#10;&#10;Yapay zeka tarafından oluşturulan içerik yanlış olabilir.">
            <a:extLst>
              <a:ext uri="{FF2B5EF4-FFF2-40B4-BE49-F238E27FC236}">
                <a16:creationId xmlns:a16="http://schemas.microsoft.com/office/drawing/2014/main" id="{D1675C1D-3B4F-A1B3-BA95-E2E0139BAA53}"/>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6099238" flipH="1">
            <a:off x="10637645" y="4773382"/>
            <a:ext cx="1644628" cy="1644628"/>
          </a:xfrm>
          <a:prstGeom prst="rect">
            <a:avLst/>
          </a:prstGeom>
        </p:spPr>
      </p:pic>
    </p:spTree>
    <p:extLst>
      <p:ext uri="{BB962C8B-B14F-4D97-AF65-F5344CB8AC3E}">
        <p14:creationId xmlns:p14="http://schemas.microsoft.com/office/powerpoint/2010/main" val="3302542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Resim 24">
            <a:extLst>
              <a:ext uri="{FF2B5EF4-FFF2-40B4-BE49-F238E27FC236}">
                <a16:creationId xmlns:a16="http://schemas.microsoft.com/office/drawing/2014/main" id="{D2334DFF-0384-51AC-5CFF-E3F23563D46B}"/>
              </a:ext>
            </a:extLst>
          </p:cNvPr>
          <p:cNvPicPr>
            <a:picLocks noChangeAspect="1"/>
          </p:cNvPicPr>
          <p:nvPr/>
        </p:nvPicPr>
        <p:blipFill>
          <a:blip r:embed="rId2" cstate="print">
            <a:extLst>
              <a:ext uri="{28A0092B-C50C-407E-A947-70E740481C1C}">
                <a14:useLocalDpi xmlns:a14="http://schemas.microsoft.com/office/drawing/2010/main" val="0"/>
              </a:ext>
            </a:extLst>
          </a:blip>
          <a:srcRect l="15300" r="15300"/>
          <a:stretch/>
        </p:blipFill>
        <p:spPr bwMode="auto">
          <a:xfrm rot="10800000">
            <a:off x="9456432" y="1280396"/>
            <a:ext cx="2735567" cy="4844093"/>
          </a:xfrm>
          <a:custGeom>
            <a:avLst/>
            <a:gdLst/>
            <a:ahLst/>
            <a:cxnLst/>
            <a:rect l="l" t="t" r="r" b="b"/>
            <a:pathLst>
              <a:path w="3569616" h="6858000">
                <a:moveTo>
                  <a:pt x="0" y="0"/>
                </a:moveTo>
                <a:lnTo>
                  <a:pt x="3119345" y="0"/>
                </a:lnTo>
                <a:lnTo>
                  <a:pt x="3123529" y="17226"/>
                </a:lnTo>
                <a:cubicBezTo>
                  <a:pt x="3124924" y="23927"/>
                  <a:pt x="3126075" y="29690"/>
                  <a:pt x="3127926" y="35733"/>
                </a:cubicBezTo>
                <a:cubicBezTo>
                  <a:pt x="3135983" y="55162"/>
                  <a:pt x="3152761" y="75163"/>
                  <a:pt x="3158476" y="86830"/>
                </a:cubicBezTo>
                <a:lnTo>
                  <a:pt x="3162217" y="105744"/>
                </a:lnTo>
                <a:lnTo>
                  <a:pt x="3166997" y="104727"/>
                </a:lnTo>
                <a:lnTo>
                  <a:pt x="3167793" y="111793"/>
                </a:lnTo>
                <a:lnTo>
                  <a:pt x="3168896" y="127609"/>
                </a:lnTo>
                <a:cubicBezTo>
                  <a:pt x="3170241" y="137435"/>
                  <a:pt x="3170795" y="164972"/>
                  <a:pt x="3173185" y="174906"/>
                </a:cubicBezTo>
                <a:cubicBezTo>
                  <a:pt x="3178510" y="177461"/>
                  <a:pt x="3181593" y="181749"/>
                  <a:pt x="3183238" y="187215"/>
                </a:cubicBezTo>
                <a:lnTo>
                  <a:pt x="3184145" y="199435"/>
                </a:lnTo>
                <a:lnTo>
                  <a:pt x="3200957" y="269529"/>
                </a:lnTo>
                <a:lnTo>
                  <a:pt x="3202491" y="279219"/>
                </a:lnTo>
                <a:lnTo>
                  <a:pt x="3206975" y="284221"/>
                </a:lnTo>
                <a:cubicBezTo>
                  <a:pt x="3208056" y="288198"/>
                  <a:pt x="3208241" y="299815"/>
                  <a:pt x="3208979" y="303078"/>
                </a:cubicBezTo>
                <a:cubicBezTo>
                  <a:pt x="3209786" y="303316"/>
                  <a:pt x="3210593" y="303555"/>
                  <a:pt x="3211400" y="303794"/>
                </a:cubicBezTo>
                <a:cubicBezTo>
                  <a:pt x="3215834" y="314048"/>
                  <a:pt x="3230882" y="352723"/>
                  <a:pt x="3235583" y="364595"/>
                </a:cubicBezTo>
                <a:cubicBezTo>
                  <a:pt x="3232098" y="367263"/>
                  <a:pt x="3238178" y="372307"/>
                  <a:pt x="3239601" y="375020"/>
                </a:cubicBezTo>
                <a:cubicBezTo>
                  <a:pt x="3237179" y="375617"/>
                  <a:pt x="3236854" y="382439"/>
                  <a:pt x="3239157" y="384290"/>
                </a:cubicBezTo>
                <a:cubicBezTo>
                  <a:pt x="3254070" y="431093"/>
                  <a:pt x="3227895" y="408920"/>
                  <a:pt x="3245230" y="435044"/>
                </a:cubicBezTo>
                <a:cubicBezTo>
                  <a:pt x="3246565" y="439781"/>
                  <a:pt x="3245820" y="443743"/>
                  <a:pt x="3244204" y="447282"/>
                </a:cubicBezTo>
                <a:lnTo>
                  <a:pt x="3240762" y="452630"/>
                </a:lnTo>
                <a:lnTo>
                  <a:pt x="3249093" y="471880"/>
                </a:lnTo>
                <a:cubicBezTo>
                  <a:pt x="3252174" y="481431"/>
                  <a:pt x="3254453" y="491548"/>
                  <a:pt x="3255857" y="501992"/>
                </a:cubicBezTo>
                <a:cubicBezTo>
                  <a:pt x="3250999" y="504682"/>
                  <a:pt x="3258622" y="512442"/>
                  <a:pt x="3260271" y="516223"/>
                </a:cubicBezTo>
                <a:cubicBezTo>
                  <a:pt x="3257006" y="516482"/>
                  <a:pt x="3255973" y="525173"/>
                  <a:pt x="3258865" y="528038"/>
                </a:cubicBezTo>
                <a:cubicBezTo>
                  <a:pt x="3274535" y="591283"/>
                  <a:pt x="3241762" y="557303"/>
                  <a:pt x="3262462" y="594499"/>
                </a:cubicBezTo>
                <a:cubicBezTo>
                  <a:pt x="3263816" y="600863"/>
                  <a:pt x="3262479" y="605795"/>
                  <a:pt x="3260024" y="610000"/>
                </a:cubicBezTo>
                <a:lnTo>
                  <a:pt x="3253721" y="617692"/>
                </a:lnTo>
                <a:lnTo>
                  <a:pt x="3256482" y="623204"/>
                </a:lnTo>
                <a:cubicBezTo>
                  <a:pt x="3258005" y="644600"/>
                  <a:pt x="3251476" y="651376"/>
                  <a:pt x="3259225" y="663365"/>
                </a:cubicBezTo>
                <a:cubicBezTo>
                  <a:pt x="3245876" y="682744"/>
                  <a:pt x="3258539" y="675670"/>
                  <a:pt x="3261631" y="689522"/>
                </a:cubicBezTo>
                <a:cubicBezTo>
                  <a:pt x="3265207" y="700373"/>
                  <a:pt x="3269507" y="679723"/>
                  <a:pt x="3271002" y="690492"/>
                </a:cubicBezTo>
                <a:cubicBezTo>
                  <a:pt x="3267989" y="702455"/>
                  <a:pt x="3279578" y="701125"/>
                  <a:pt x="3275760" y="713609"/>
                </a:cubicBezTo>
                <a:cubicBezTo>
                  <a:pt x="3266819" y="711239"/>
                  <a:pt x="3278954" y="737528"/>
                  <a:pt x="3271356" y="738880"/>
                </a:cubicBezTo>
                <a:cubicBezTo>
                  <a:pt x="3282938" y="748490"/>
                  <a:pt x="3269788" y="754591"/>
                  <a:pt x="3274016" y="768139"/>
                </a:cubicBezTo>
                <a:cubicBezTo>
                  <a:pt x="3278559" y="774347"/>
                  <a:pt x="3279560" y="778980"/>
                  <a:pt x="3275507" y="785654"/>
                </a:cubicBezTo>
                <a:cubicBezTo>
                  <a:pt x="3297514" y="814181"/>
                  <a:pt x="3277534" y="803670"/>
                  <a:pt x="3287024" y="831111"/>
                </a:cubicBezTo>
                <a:cubicBezTo>
                  <a:pt x="3296672" y="854655"/>
                  <a:pt x="3303659" y="881610"/>
                  <a:pt x="3324562" y="903604"/>
                </a:cubicBezTo>
                <a:cubicBezTo>
                  <a:pt x="3330338" y="907511"/>
                  <a:pt x="3333079" y="917872"/>
                  <a:pt x="3330682" y="926744"/>
                </a:cubicBezTo>
                <a:cubicBezTo>
                  <a:pt x="3330269" y="928269"/>
                  <a:pt x="3329716" y="929694"/>
                  <a:pt x="3329041" y="930971"/>
                </a:cubicBezTo>
                <a:cubicBezTo>
                  <a:pt x="3333270" y="950914"/>
                  <a:pt x="3351150" y="1023696"/>
                  <a:pt x="3356062" y="1046405"/>
                </a:cubicBezTo>
                <a:cubicBezTo>
                  <a:pt x="3349099" y="1048737"/>
                  <a:pt x="3362597" y="1059482"/>
                  <a:pt x="3358521" y="1067217"/>
                </a:cubicBezTo>
                <a:cubicBezTo>
                  <a:pt x="3354869" y="1072807"/>
                  <a:pt x="3358113" y="1077371"/>
                  <a:pt x="3358773" y="1082909"/>
                </a:cubicBezTo>
                <a:cubicBezTo>
                  <a:pt x="3356098" y="1090444"/>
                  <a:pt x="3363241" y="1113953"/>
                  <a:pt x="3367682" y="1119909"/>
                </a:cubicBezTo>
                <a:cubicBezTo>
                  <a:pt x="3382703" y="1133847"/>
                  <a:pt x="3374343" y="1168367"/>
                  <a:pt x="3385911" y="1180009"/>
                </a:cubicBezTo>
                <a:cubicBezTo>
                  <a:pt x="3387774" y="1184389"/>
                  <a:pt x="3388688" y="1188737"/>
                  <a:pt x="3389010" y="1193041"/>
                </a:cubicBezTo>
                <a:lnTo>
                  <a:pt x="3388572" y="1205179"/>
                </a:lnTo>
                <a:lnTo>
                  <a:pt x="3385768" y="1208811"/>
                </a:lnTo>
                <a:lnTo>
                  <a:pt x="3386975" y="1216129"/>
                </a:lnTo>
                <a:lnTo>
                  <a:pt x="3386647" y="1218271"/>
                </a:lnTo>
                <a:cubicBezTo>
                  <a:pt x="3386007" y="1222365"/>
                  <a:pt x="3385480" y="1226399"/>
                  <a:pt x="3385420" y="1230360"/>
                </a:cubicBezTo>
                <a:cubicBezTo>
                  <a:pt x="3400233" y="1224163"/>
                  <a:pt x="3387342" y="1263034"/>
                  <a:pt x="3398902" y="1251303"/>
                </a:cubicBezTo>
                <a:cubicBezTo>
                  <a:pt x="3401143" y="1271991"/>
                  <a:pt x="3411558" y="1255397"/>
                  <a:pt x="3402244" y="1281071"/>
                </a:cubicBezTo>
                <a:cubicBezTo>
                  <a:pt x="3416627" y="1312459"/>
                  <a:pt x="3415183" y="1363554"/>
                  <a:pt x="3435533" y="1387530"/>
                </a:cubicBezTo>
                <a:cubicBezTo>
                  <a:pt x="3428168" y="1384876"/>
                  <a:pt x="3423452" y="1398828"/>
                  <a:pt x="3427595" y="1407995"/>
                </a:cubicBezTo>
                <a:cubicBezTo>
                  <a:pt x="3398778" y="1398886"/>
                  <a:pt x="3455260" y="1443485"/>
                  <a:pt x="3436580" y="1453051"/>
                </a:cubicBezTo>
                <a:cubicBezTo>
                  <a:pt x="3454427" y="1452263"/>
                  <a:pt x="3487273" y="1492392"/>
                  <a:pt x="3473886" y="1513215"/>
                </a:cubicBezTo>
                <a:cubicBezTo>
                  <a:pt x="3479337" y="1543203"/>
                  <a:pt x="3495403" y="1563620"/>
                  <a:pt x="3491486" y="1595707"/>
                </a:cubicBezTo>
                <a:cubicBezTo>
                  <a:pt x="3493932" y="1596530"/>
                  <a:pt x="3496028" y="1598008"/>
                  <a:pt x="3497869" y="1599939"/>
                </a:cubicBezTo>
                <a:lnTo>
                  <a:pt x="3502453" y="1606503"/>
                </a:lnTo>
                <a:lnTo>
                  <a:pt x="3502232" y="1607846"/>
                </a:lnTo>
                <a:cubicBezTo>
                  <a:pt x="3502503" y="1613048"/>
                  <a:pt x="3503673" y="1615641"/>
                  <a:pt x="3505239" y="1617081"/>
                </a:cubicBezTo>
                <a:cubicBezTo>
                  <a:pt x="3505979" y="1617395"/>
                  <a:pt x="3506719" y="1617710"/>
                  <a:pt x="3507459" y="1618024"/>
                </a:cubicBezTo>
                <a:lnTo>
                  <a:pt x="3510011" y="1624022"/>
                </a:lnTo>
                <a:lnTo>
                  <a:pt x="3516358" y="1634929"/>
                </a:lnTo>
                <a:lnTo>
                  <a:pt x="3516308" y="1637821"/>
                </a:lnTo>
                <a:lnTo>
                  <a:pt x="3523955" y="1655598"/>
                </a:lnTo>
                <a:lnTo>
                  <a:pt x="3523473" y="1656247"/>
                </a:lnTo>
                <a:cubicBezTo>
                  <a:pt x="3522567" y="1658107"/>
                  <a:pt x="3522227" y="1660249"/>
                  <a:pt x="3523061" y="1663024"/>
                </a:cubicBezTo>
                <a:cubicBezTo>
                  <a:pt x="3513175" y="1664689"/>
                  <a:pt x="3520280" y="1667013"/>
                  <a:pt x="3523616" y="1675054"/>
                </a:cubicBezTo>
                <a:cubicBezTo>
                  <a:pt x="3509006" y="1679436"/>
                  <a:pt x="3523682" y="1698702"/>
                  <a:pt x="3517630" y="1707801"/>
                </a:cubicBezTo>
                <a:cubicBezTo>
                  <a:pt x="3520410" y="1713612"/>
                  <a:pt x="3523083" y="1719836"/>
                  <a:pt x="3525537" y="1726380"/>
                </a:cubicBezTo>
                <a:lnTo>
                  <a:pt x="3529903" y="1779986"/>
                </a:lnTo>
                <a:lnTo>
                  <a:pt x="3521468" y="1836998"/>
                </a:lnTo>
                <a:cubicBezTo>
                  <a:pt x="3522502" y="1857808"/>
                  <a:pt x="3519191" y="1876110"/>
                  <a:pt x="3523412" y="1893497"/>
                </a:cubicBezTo>
                <a:cubicBezTo>
                  <a:pt x="3520411" y="1900876"/>
                  <a:pt x="3519436" y="1907708"/>
                  <a:pt x="3525004" y="1913894"/>
                </a:cubicBezTo>
                <a:cubicBezTo>
                  <a:pt x="3524490" y="1933413"/>
                  <a:pt x="3517414" y="1938604"/>
                  <a:pt x="3523928" y="1950514"/>
                </a:cubicBezTo>
                <a:cubicBezTo>
                  <a:pt x="3512685" y="1962215"/>
                  <a:pt x="3517275" y="1962555"/>
                  <a:pt x="3521008" y="1967449"/>
                </a:cubicBezTo>
                <a:lnTo>
                  <a:pt x="3521297" y="1968163"/>
                </a:lnTo>
                <a:lnTo>
                  <a:pt x="3519686" y="1969768"/>
                </a:lnTo>
                <a:lnTo>
                  <a:pt x="3519089" y="1972904"/>
                </a:lnTo>
                <a:lnTo>
                  <a:pt x="3520122" y="1981289"/>
                </a:lnTo>
                <a:lnTo>
                  <a:pt x="3520948" y="1984413"/>
                </a:lnTo>
                <a:cubicBezTo>
                  <a:pt x="3521356" y="1986575"/>
                  <a:pt x="3521416" y="1988026"/>
                  <a:pt x="3521226" y="1989046"/>
                </a:cubicBezTo>
                <a:lnTo>
                  <a:pt x="3521092" y="1989171"/>
                </a:lnTo>
                <a:lnTo>
                  <a:pt x="3521624" y="1993492"/>
                </a:lnTo>
                <a:cubicBezTo>
                  <a:pt x="3522844" y="2000762"/>
                  <a:pt x="3524332" y="2007819"/>
                  <a:pt x="3525996" y="2014518"/>
                </a:cubicBezTo>
                <a:cubicBezTo>
                  <a:pt x="3518529" y="2020777"/>
                  <a:pt x="3529333" y="2045218"/>
                  <a:pt x="3514412" y="2043465"/>
                </a:cubicBezTo>
                <a:cubicBezTo>
                  <a:pt x="3516219" y="2052531"/>
                  <a:pt x="3522688" y="2057653"/>
                  <a:pt x="3512822" y="2055222"/>
                </a:cubicBezTo>
                <a:cubicBezTo>
                  <a:pt x="3513140" y="2058224"/>
                  <a:pt x="3512432" y="2060136"/>
                  <a:pt x="3511227" y="2061550"/>
                </a:cubicBezTo>
                <a:lnTo>
                  <a:pt x="3510645" y="2061975"/>
                </a:lnTo>
                <a:lnTo>
                  <a:pt x="3514907" y="2082129"/>
                </a:lnTo>
                <a:lnTo>
                  <a:pt x="3514347" y="2084880"/>
                </a:lnTo>
                <a:lnTo>
                  <a:pt x="3518565" y="2097919"/>
                </a:lnTo>
                <a:lnTo>
                  <a:pt x="3519976" y="2104707"/>
                </a:lnTo>
                <a:lnTo>
                  <a:pt x="3521958" y="2106519"/>
                </a:lnTo>
                <a:cubicBezTo>
                  <a:pt x="3523219" y="2108534"/>
                  <a:pt x="3523895" y="2111498"/>
                  <a:pt x="3523237" y="2116590"/>
                </a:cubicBezTo>
                <a:lnTo>
                  <a:pt x="3522786" y="2117790"/>
                </a:lnTo>
                <a:lnTo>
                  <a:pt x="3526064" y="2125947"/>
                </a:lnTo>
                <a:cubicBezTo>
                  <a:pt x="3527505" y="2128548"/>
                  <a:pt x="3529274" y="2130818"/>
                  <a:pt x="3531495" y="2132603"/>
                </a:cubicBezTo>
                <a:cubicBezTo>
                  <a:pt x="3522034" y="2161762"/>
                  <a:pt x="3533978" y="2187874"/>
                  <a:pt x="3533955" y="2218836"/>
                </a:cubicBezTo>
                <a:cubicBezTo>
                  <a:pt x="3517312" y="2233337"/>
                  <a:pt x="3542024" y="2285180"/>
                  <a:pt x="3559442" y="2291697"/>
                </a:cubicBezTo>
                <a:cubicBezTo>
                  <a:pt x="3544608" y="2292866"/>
                  <a:pt x="3567228" y="2330146"/>
                  <a:pt x="3568373" y="2340076"/>
                </a:cubicBezTo>
                <a:cubicBezTo>
                  <a:pt x="3568755" y="2343387"/>
                  <a:pt x="3566751" y="2343658"/>
                  <a:pt x="3560178" y="2338540"/>
                </a:cubicBezTo>
                <a:cubicBezTo>
                  <a:pt x="3562571" y="2349015"/>
                  <a:pt x="3555536" y="2360463"/>
                  <a:pt x="3548875" y="2354921"/>
                </a:cubicBezTo>
                <a:cubicBezTo>
                  <a:pt x="3564342" y="2386191"/>
                  <a:pt x="3553912" y="2434573"/>
                  <a:pt x="3562290" y="2470516"/>
                </a:cubicBezTo>
                <a:cubicBezTo>
                  <a:pt x="3548732" y="2491328"/>
                  <a:pt x="3561750" y="2479665"/>
                  <a:pt x="3560263" y="2500409"/>
                </a:cubicBezTo>
                <a:cubicBezTo>
                  <a:pt x="3573531" y="2493872"/>
                  <a:pt x="3554177" y="2525877"/>
                  <a:pt x="3569616" y="2525972"/>
                </a:cubicBezTo>
                <a:cubicBezTo>
                  <a:pt x="3568857" y="2529744"/>
                  <a:pt x="3567635" y="2533395"/>
                  <a:pt x="3566291" y="2537057"/>
                </a:cubicBezTo>
                <a:lnTo>
                  <a:pt x="3565595" y="2538979"/>
                </a:lnTo>
                <a:lnTo>
                  <a:pt x="3565471" y="2546483"/>
                </a:lnTo>
                <a:lnTo>
                  <a:pt x="3562111" y="2548822"/>
                </a:lnTo>
                <a:lnTo>
                  <a:pt x="3559542" y="2560277"/>
                </a:lnTo>
                <a:cubicBezTo>
                  <a:pt x="3559093" y="2564534"/>
                  <a:pt x="3559212" y="2569074"/>
                  <a:pt x="3560240" y="2574030"/>
                </a:cubicBezTo>
                <a:cubicBezTo>
                  <a:pt x="3567097" y="2585933"/>
                  <a:pt x="3560828" y="2605604"/>
                  <a:pt x="3562359" y="2622912"/>
                </a:cubicBezTo>
                <a:lnTo>
                  <a:pt x="3564740" y="2630748"/>
                </a:lnTo>
                <a:lnTo>
                  <a:pt x="3563214" y="2656947"/>
                </a:lnTo>
                <a:cubicBezTo>
                  <a:pt x="3563065" y="2664385"/>
                  <a:pt x="3563222" y="2672085"/>
                  <a:pt x="3563949" y="2680153"/>
                </a:cubicBezTo>
                <a:lnTo>
                  <a:pt x="3566383" y="2695058"/>
                </a:lnTo>
                <a:lnTo>
                  <a:pt x="3565385" y="2699075"/>
                </a:lnTo>
                <a:cubicBezTo>
                  <a:pt x="3565951" y="2705917"/>
                  <a:pt x="3570892" y="2714690"/>
                  <a:pt x="3565525" y="2714239"/>
                </a:cubicBezTo>
                <a:lnTo>
                  <a:pt x="3567847" y="2721812"/>
                </a:lnTo>
                <a:lnTo>
                  <a:pt x="3564077" y="2729693"/>
                </a:lnTo>
                <a:cubicBezTo>
                  <a:pt x="3563144" y="2730592"/>
                  <a:pt x="3562134" y="2731288"/>
                  <a:pt x="3561085" y="2731758"/>
                </a:cubicBezTo>
                <a:lnTo>
                  <a:pt x="3563149" y="2742418"/>
                </a:lnTo>
                <a:lnTo>
                  <a:pt x="3560661" y="2751437"/>
                </a:lnTo>
                <a:lnTo>
                  <a:pt x="3563126" y="2758989"/>
                </a:lnTo>
                <a:lnTo>
                  <a:pt x="3562876" y="2762207"/>
                </a:lnTo>
                <a:lnTo>
                  <a:pt x="3561866" y="2770236"/>
                </a:lnTo>
                <a:cubicBezTo>
                  <a:pt x="3561066" y="2774372"/>
                  <a:pt x="3560080" y="2779005"/>
                  <a:pt x="3559378" y="2784138"/>
                </a:cubicBezTo>
                <a:lnTo>
                  <a:pt x="3559178" y="2788436"/>
                </a:lnTo>
                <a:lnTo>
                  <a:pt x="3554648" y="2798068"/>
                </a:lnTo>
                <a:cubicBezTo>
                  <a:pt x="3551209" y="2805087"/>
                  <a:pt x="3548936" y="2810580"/>
                  <a:pt x="3551400" y="2816345"/>
                </a:cubicBezTo>
                <a:cubicBezTo>
                  <a:pt x="3547036" y="2826742"/>
                  <a:pt x="3533490" y="2834711"/>
                  <a:pt x="3538128" y="2849028"/>
                </a:cubicBezTo>
                <a:cubicBezTo>
                  <a:pt x="3531517" y="2845031"/>
                  <a:pt x="3538369" y="2865256"/>
                  <a:pt x="3532013" y="2868126"/>
                </a:cubicBezTo>
                <a:cubicBezTo>
                  <a:pt x="3526842" y="2869601"/>
                  <a:pt x="3527715" y="2876080"/>
                  <a:pt x="3526094" y="2881167"/>
                </a:cubicBezTo>
                <a:cubicBezTo>
                  <a:pt x="3520961" y="2885059"/>
                  <a:pt x="3517628" y="2910333"/>
                  <a:pt x="3518939" y="2918966"/>
                </a:cubicBezTo>
                <a:cubicBezTo>
                  <a:pt x="3525789" y="2943088"/>
                  <a:pt x="3505468" y="2964225"/>
                  <a:pt x="3510391" y="2983548"/>
                </a:cubicBezTo>
                <a:cubicBezTo>
                  <a:pt x="3510204" y="2988707"/>
                  <a:pt x="3509257" y="2993036"/>
                  <a:pt x="3507840" y="2996827"/>
                </a:cubicBezTo>
                <a:lnTo>
                  <a:pt x="3502741" y="3006379"/>
                </a:lnTo>
                <a:lnTo>
                  <a:pt x="3499028" y="3006971"/>
                </a:lnTo>
                <a:lnTo>
                  <a:pt x="3497157" y="3013976"/>
                </a:lnTo>
                <a:lnTo>
                  <a:pt x="3496053" y="3015450"/>
                </a:lnTo>
                <a:cubicBezTo>
                  <a:pt x="3493931" y="3018255"/>
                  <a:pt x="3491925" y="3021106"/>
                  <a:pt x="3490329" y="3024292"/>
                </a:cubicBezTo>
                <a:cubicBezTo>
                  <a:pt x="3504872" y="3031782"/>
                  <a:pt x="3479143" y="3052632"/>
                  <a:pt x="3493186" y="3052840"/>
                </a:cubicBezTo>
                <a:cubicBezTo>
                  <a:pt x="3486942" y="3071654"/>
                  <a:pt x="3501947" y="3066916"/>
                  <a:pt x="3484298" y="3080007"/>
                </a:cubicBezTo>
                <a:cubicBezTo>
                  <a:pt x="3483814" y="3117860"/>
                  <a:pt x="3462683" y="3158406"/>
                  <a:pt x="3469977" y="3195253"/>
                </a:cubicBezTo>
                <a:cubicBezTo>
                  <a:pt x="3464984" y="3186842"/>
                  <a:pt x="3455676" y="3194249"/>
                  <a:pt x="3455490" y="3205255"/>
                </a:cubicBezTo>
                <a:cubicBezTo>
                  <a:pt x="3435461" y="3173385"/>
                  <a:pt x="3464274" y="3257718"/>
                  <a:pt x="3445250" y="3249703"/>
                </a:cubicBezTo>
                <a:cubicBezTo>
                  <a:pt x="3460163" y="3264187"/>
                  <a:pt x="3471377" y="3324835"/>
                  <a:pt x="3452291" y="3330508"/>
                </a:cubicBezTo>
                <a:cubicBezTo>
                  <a:pt x="3445043" y="3359645"/>
                  <a:pt x="3450218" y="3389952"/>
                  <a:pt x="3434486" y="3412864"/>
                </a:cubicBezTo>
                <a:cubicBezTo>
                  <a:pt x="3436166" y="3415609"/>
                  <a:pt x="3437306" y="3418595"/>
                  <a:pt x="3438058" y="3421734"/>
                </a:cubicBezTo>
                <a:lnTo>
                  <a:pt x="3439245" y="3430986"/>
                </a:lnTo>
                <a:lnTo>
                  <a:pt x="3438541" y="3431897"/>
                </a:lnTo>
                <a:cubicBezTo>
                  <a:pt x="3436732" y="3436375"/>
                  <a:pt x="3436677" y="3439488"/>
                  <a:pt x="3437396" y="3441992"/>
                </a:cubicBezTo>
                <a:lnTo>
                  <a:pt x="3438843" y="3444647"/>
                </a:lnTo>
                <a:lnTo>
                  <a:pt x="3438591" y="3451712"/>
                </a:lnTo>
                <a:lnTo>
                  <a:pt x="3439527" y="3466008"/>
                </a:lnTo>
                <a:lnTo>
                  <a:pt x="3438357" y="3468331"/>
                </a:lnTo>
                <a:lnTo>
                  <a:pt x="3437674" y="3489343"/>
                </a:lnTo>
                <a:cubicBezTo>
                  <a:pt x="3437459" y="3489383"/>
                  <a:pt x="3437241" y="3489424"/>
                  <a:pt x="3437026" y="3489465"/>
                </a:cubicBezTo>
                <a:cubicBezTo>
                  <a:pt x="3435558" y="3490219"/>
                  <a:pt x="3434444" y="3491679"/>
                  <a:pt x="3434044" y="3494659"/>
                </a:cubicBezTo>
                <a:cubicBezTo>
                  <a:pt x="3425302" y="3487640"/>
                  <a:pt x="3430211" y="3495561"/>
                  <a:pt x="3429800" y="3504965"/>
                </a:cubicBezTo>
                <a:cubicBezTo>
                  <a:pt x="3416132" y="3496161"/>
                  <a:pt x="3420620" y="3524348"/>
                  <a:pt x="3412115" y="3526661"/>
                </a:cubicBezTo>
                <a:cubicBezTo>
                  <a:pt x="3412121" y="3533765"/>
                  <a:pt x="3411879" y="3541120"/>
                  <a:pt x="3411331" y="3548549"/>
                </a:cubicBezTo>
                <a:lnTo>
                  <a:pt x="3410824" y="3552872"/>
                </a:lnTo>
                <a:cubicBezTo>
                  <a:pt x="3410773" y="3552889"/>
                  <a:pt x="3410721" y="3552908"/>
                  <a:pt x="3410671" y="3552926"/>
                </a:cubicBezTo>
                <a:cubicBezTo>
                  <a:pt x="3410254" y="3553793"/>
                  <a:pt x="3409971" y="3555188"/>
                  <a:pt x="3409849" y="3557419"/>
                </a:cubicBezTo>
                <a:lnTo>
                  <a:pt x="3409902" y="3560756"/>
                </a:lnTo>
                <a:lnTo>
                  <a:pt x="3408918" y="3569144"/>
                </a:lnTo>
                <a:lnTo>
                  <a:pt x="3407623" y="3571810"/>
                </a:lnTo>
                <a:lnTo>
                  <a:pt x="3405729" y="3572549"/>
                </a:lnTo>
                <a:lnTo>
                  <a:pt x="3405835" y="3573359"/>
                </a:lnTo>
                <a:cubicBezTo>
                  <a:pt x="3408214" y="3579757"/>
                  <a:pt x="3412465" y="3582275"/>
                  <a:pt x="3399129" y="3587902"/>
                </a:cubicBezTo>
                <a:cubicBezTo>
                  <a:pt x="3402495" y="3602236"/>
                  <a:pt x="3394605" y="3603730"/>
                  <a:pt x="3389566" y="3621859"/>
                </a:cubicBezTo>
                <a:cubicBezTo>
                  <a:pt x="3393374" y="3630350"/>
                  <a:pt x="3390863" y="3636316"/>
                  <a:pt x="3386307" y="3641820"/>
                </a:cubicBezTo>
                <a:cubicBezTo>
                  <a:pt x="3386232" y="3660214"/>
                  <a:pt x="3378837" y="3675854"/>
                  <a:pt x="3374956" y="3695940"/>
                </a:cubicBezTo>
                <a:cubicBezTo>
                  <a:pt x="3378387" y="3718839"/>
                  <a:pt x="3365817" y="3728358"/>
                  <a:pt x="3361718" y="3749831"/>
                </a:cubicBezTo>
                <a:cubicBezTo>
                  <a:pt x="3370064" y="3770267"/>
                  <a:pt x="3350403" y="3763879"/>
                  <a:pt x="3344768" y="3774338"/>
                </a:cubicBezTo>
                <a:lnTo>
                  <a:pt x="3343985" y="3777418"/>
                </a:lnTo>
                <a:lnTo>
                  <a:pt x="3344520" y="3785849"/>
                </a:lnTo>
                <a:lnTo>
                  <a:pt x="3345162" y="3789023"/>
                </a:lnTo>
                <a:cubicBezTo>
                  <a:pt x="3345441" y="3791209"/>
                  <a:pt x="3345415" y="3792659"/>
                  <a:pt x="3345164" y="3793659"/>
                </a:cubicBezTo>
                <a:lnTo>
                  <a:pt x="3345024" y="3793774"/>
                </a:lnTo>
                <a:lnTo>
                  <a:pt x="3345300" y="3798119"/>
                </a:lnTo>
                <a:cubicBezTo>
                  <a:pt x="3346087" y="3805456"/>
                  <a:pt x="3347157" y="3812596"/>
                  <a:pt x="3348424" y="3819398"/>
                </a:cubicBezTo>
                <a:cubicBezTo>
                  <a:pt x="3340590" y="3825065"/>
                  <a:pt x="3349940" y="3850234"/>
                  <a:pt x="3335133" y="3847354"/>
                </a:cubicBezTo>
                <a:cubicBezTo>
                  <a:pt x="3336403" y="3856524"/>
                  <a:pt x="3342565" y="3862118"/>
                  <a:pt x="3332848" y="3858945"/>
                </a:cubicBezTo>
                <a:cubicBezTo>
                  <a:pt x="3332988" y="3861961"/>
                  <a:pt x="3332168" y="3863811"/>
                  <a:pt x="3330878" y="3865128"/>
                </a:cubicBezTo>
                <a:lnTo>
                  <a:pt x="3330273" y="3865510"/>
                </a:lnTo>
                <a:lnTo>
                  <a:pt x="3333337" y="3885908"/>
                </a:lnTo>
                <a:lnTo>
                  <a:pt x="3332616" y="3888608"/>
                </a:lnTo>
                <a:lnTo>
                  <a:pt x="3336057" y="3901916"/>
                </a:lnTo>
                <a:lnTo>
                  <a:pt x="3337066" y="3908785"/>
                </a:lnTo>
                <a:lnTo>
                  <a:pt x="3338940" y="3910739"/>
                </a:lnTo>
                <a:cubicBezTo>
                  <a:pt x="3340082" y="3912843"/>
                  <a:pt x="3340580" y="3915849"/>
                  <a:pt x="3339621" y="3920873"/>
                </a:cubicBezTo>
                <a:lnTo>
                  <a:pt x="3339102" y="3922032"/>
                </a:lnTo>
                <a:lnTo>
                  <a:pt x="3341891" y="3930408"/>
                </a:lnTo>
                <a:cubicBezTo>
                  <a:pt x="3343178" y="3933107"/>
                  <a:pt x="3344812" y="3935503"/>
                  <a:pt x="3346927" y="3937451"/>
                </a:cubicBezTo>
                <a:cubicBezTo>
                  <a:pt x="3335745" y="3965779"/>
                  <a:pt x="3346136" y="3992699"/>
                  <a:pt x="3344279" y="4023542"/>
                </a:cubicBezTo>
                <a:cubicBezTo>
                  <a:pt x="3347024" y="4058096"/>
                  <a:pt x="3350783" y="4081986"/>
                  <a:pt x="3351926" y="4104769"/>
                </a:cubicBezTo>
                <a:cubicBezTo>
                  <a:pt x="3353695" y="4115384"/>
                  <a:pt x="3359144" y="4193344"/>
                  <a:pt x="3352816" y="4187317"/>
                </a:cubicBezTo>
                <a:cubicBezTo>
                  <a:pt x="3366419" y="4219638"/>
                  <a:pt x="3351446" y="4239971"/>
                  <a:pt x="3357691" y="4276413"/>
                </a:cubicBezTo>
                <a:cubicBezTo>
                  <a:pt x="3342910" y="4296116"/>
                  <a:pt x="3356610" y="4285488"/>
                  <a:pt x="3353895" y="4306037"/>
                </a:cubicBezTo>
                <a:cubicBezTo>
                  <a:pt x="3367541" y="4300534"/>
                  <a:pt x="3346306" y="4330948"/>
                  <a:pt x="3361728" y="4332215"/>
                </a:cubicBezTo>
                <a:cubicBezTo>
                  <a:pt x="3360746" y="4335915"/>
                  <a:pt x="3359307" y="4339458"/>
                  <a:pt x="3357748" y="4343006"/>
                </a:cubicBezTo>
                <a:lnTo>
                  <a:pt x="3356941" y="4344866"/>
                </a:lnTo>
                <a:lnTo>
                  <a:pt x="3356370" y="4352332"/>
                </a:lnTo>
                <a:lnTo>
                  <a:pt x="3352876" y="4354407"/>
                </a:lnTo>
                <a:lnTo>
                  <a:pt x="3352683" y="4444689"/>
                </a:lnTo>
                <a:cubicBezTo>
                  <a:pt x="3355485" y="4452425"/>
                  <a:pt x="3356736" y="4477980"/>
                  <a:pt x="3352455" y="4483791"/>
                </a:cubicBezTo>
                <a:cubicBezTo>
                  <a:pt x="3351784" y="4489320"/>
                  <a:pt x="3353780" y="4495171"/>
                  <a:pt x="3349030" y="4498683"/>
                </a:cubicBezTo>
                <a:cubicBezTo>
                  <a:pt x="3346858" y="4510741"/>
                  <a:pt x="3341860" y="4538358"/>
                  <a:pt x="3339427" y="4556140"/>
                </a:cubicBezTo>
                <a:cubicBezTo>
                  <a:pt x="3342836" y="4560659"/>
                  <a:pt x="3341611" y="4566842"/>
                  <a:pt x="3339521" y="4574959"/>
                </a:cubicBezTo>
                <a:lnTo>
                  <a:pt x="3338246" y="4582576"/>
                </a:lnTo>
                <a:lnTo>
                  <a:pt x="3348539" y="4605460"/>
                </a:lnTo>
                <a:lnTo>
                  <a:pt x="3345760" y="4678575"/>
                </a:lnTo>
                <a:lnTo>
                  <a:pt x="3356250" y="4713574"/>
                </a:lnTo>
                <a:cubicBezTo>
                  <a:pt x="3358600" y="4727943"/>
                  <a:pt x="3359577" y="4741820"/>
                  <a:pt x="3361380" y="4755215"/>
                </a:cubicBezTo>
                <a:cubicBezTo>
                  <a:pt x="3363928" y="4785596"/>
                  <a:pt x="3347531" y="4766123"/>
                  <a:pt x="3361636" y="4803525"/>
                </a:cubicBezTo>
                <a:cubicBezTo>
                  <a:pt x="3356254" y="4807867"/>
                  <a:pt x="3356117" y="4812705"/>
                  <a:pt x="3358957" y="4820729"/>
                </a:cubicBezTo>
                <a:cubicBezTo>
                  <a:pt x="3359783" y="4835507"/>
                  <a:pt x="3345952" y="4834947"/>
                  <a:pt x="3354635" y="4849546"/>
                </a:cubicBezTo>
                <a:cubicBezTo>
                  <a:pt x="3350894" y="4848362"/>
                  <a:pt x="3350351" y="4855411"/>
                  <a:pt x="3349759" y="4861941"/>
                </a:cubicBezTo>
                <a:lnTo>
                  <a:pt x="3347368" y="4866228"/>
                </a:lnTo>
                <a:lnTo>
                  <a:pt x="3358408" y="4889535"/>
                </a:lnTo>
                <a:cubicBezTo>
                  <a:pt x="3373705" y="4931282"/>
                  <a:pt x="3382233" y="4982216"/>
                  <a:pt x="3393319" y="5017998"/>
                </a:cubicBezTo>
                <a:cubicBezTo>
                  <a:pt x="3368256" y="5040241"/>
                  <a:pt x="3392200" y="5029364"/>
                  <a:pt x="3389184" y="5055049"/>
                </a:cubicBezTo>
                <a:cubicBezTo>
                  <a:pt x="3413510" y="5050695"/>
                  <a:pt x="3377700" y="5085342"/>
                  <a:pt x="3405892" y="5089973"/>
                </a:cubicBezTo>
                <a:cubicBezTo>
                  <a:pt x="3404451" y="5094499"/>
                  <a:pt x="3402165" y="5098741"/>
                  <a:pt x="3399662" y="5102960"/>
                </a:cubicBezTo>
                <a:lnTo>
                  <a:pt x="3398363" y="5105176"/>
                </a:lnTo>
                <a:lnTo>
                  <a:pt x="3398026" y="5114590"/>
                </a:lnTo>
                <a:lnTo>
                  <a:pt x="3391859" y="5116550"/>
                </a:lnTo>
                <a:lnTo>
                  <a:pt x="3386999" y="5130226"/>
                </a:lnTo>
                <a:cubicBezTo>
                  <a:pt x="3386119" y="5135455"/>
                  <a:pt x="3386267" y="5141205"/>
                  <a:pt x="3388073" y="5147747"/>
                </a:cubicBezTo>
                <a:cubicBezTo>
                  <a:pt x="3400425" y="5164741"/>
                  <a:pt x="3388688" y="5187675"/>
                  <a:pt x="3391234" y="5209919"/>
                </a:cubicBezTo>
                <a:lnTo>
                  <a:pt x="3395469" y="5220481"/>
                </a:lnTo>
                <a:lnTo>
                  <a:pt x="3392518" y="5250830"/>
                </a:lnTo>
                <a:lnTo>
                  <a:pt x="3393800" y="5252877"/>
                </a:lnTo>
                <a:cubicBezTo>
                  <a:pt x="3393941" y="5258188"/>
                  <a:pt x="3392357" y="5268832"/>
                  <a:pt x="3393361" y="5282697"/>
                </a:cubicBezTo>
                <a:lnTo>
                  <a:pt x="3399825" y="5336059"/>
                </a:lnTo>
                <a:lnTo>
                  <a:pt x="3392824" y="5344884"/>
                </a:lnTo>
                <a:lnTo>
                  <a:pt x="3389277" y="5345998"/>
                </a:lnTo>
                <a:lnTo>
                  <a:pt x="3390946" y="5360636"/>
                </a:lnTo>
                <a:lnTo>
                  <a:pt x="3386366" y="5371486"/>
                </a:lnTo>
                <a:lnTo>
                  <a:pt x="3390662" y="5381496"/>
                </a:lnTo>
                <a:lnTo>
                  <a:pt x="3388199" y="5395290"/>
                </a:lnTo>
                <a:cubicBezTo>
                  <a:pt x="3386677" y="5400263"/>
                  <a:pt x="3384810" y="5405812"/>
                  <a:pt x="3383455" y="5412069"/>
                </a:cubicBezTo>
                <a:lnTo>
                  <a:pt x="3376345" y="5426008"/>
                </a:lnTo>
                <a:lnTo>
                  <a:pt x="3374012" y="5448470"/>
                </a:lnTo>
                <a:cubicBezTo>
                  <a:pt x="3372358" y="5465848"/>
                  <a:pt x="3370199" y="5482458"/>
                  <a:pt x="3365299" y="5498771"/>
                </a:cubicBezTo>
                <a:cubicBezTo>
                  <a:pt x="3368242" y="5512292"/>
                  <a:pt x="3368289" y="5524931"/>
                  <a:pt x="3358774" y="5536815"/>
                </a:cubicBezTo>
                <a:cubicBezTo>
                  <a:pt x="3355554" y="5573082"/>
                  <a:pt x="3364982" y="5582256"/>
                  <a:pt x="3352897" y="5604851"/>
                </a:cubicBezTo>
                <a:cubicBezTo>
                  <a:pt x="3357655" y="5611851"/>
                  <a:pt x="3360065" y="5616619"/>
                  <a:pt x="3360918" y="5620215"/>
                </a:cubicBezTo>
                <a:cubicBezTo>
                  <a:pt x="3363482" y="5631010"/>
                  <a:pt x="3352061" y="5631235"/>
                  <a:pt x="3348145" y="5649365"/>
                </a:cubicBezTo>
                <a:cubicBezTo>
                  <a:pt x="3342329" y="5668683"/>
                  <a:pt x="3336842" y="5635583"/>
                  <a:pt x="3334135" y="5654076"/>
                </a:cubicBezTo>
                <a:cubicBezTo>
                  <a:pt x="3338089" y="5673079"/>
                  <a:pt x="3320876" y="5674673"/>
                  <a:pt x="3326011" y="5694285"/>
                </a:cubicBezTo>
                <a:cubicBezTo>
                  <a:pt x="3339441" y="5687377"/>
                  <a:pt x="3320185" y="5735320"/>
                  <a:pt x="3331448" y="5735077"/>
                </a:cubicBezTo>
                <a:cubicBezTo>
                  <a:pt x="3313758" y="5754960"/>
                  <a:pt x="3333086" y="5760823"/>
                  <a:pt x="3326180" y="5784860"/>
                </a:cubicBezTo>
                <a:cubicBezTo>
                  <a:pt x="3319129" y="5796737"/>
                  <a:pt x="3317432" y="5804806"/>
                  <a:pt x="3323175" y="5814629"/>
                </a:cubicBezTo>
                <a:cubicBezTo>
                  <a:pt x="3289103" y="5869565"/>
                  <a:pt x="3319352" y="5845410"/>
                  <a:pt x="3303983" y="5894405"/>
                </a:cubicBezTo>
                <a:lnTo>
                  <a:pt x="3302615" y="5898375"/>
                </a:lnTo>
                <a:lnTo>
                  <a:pt x="3305988" y="5914019"/>
                </a:lnTo>
                <a:cubicBezTo>
                  <a:pt x="3306566" y="5914416"/>
                  <a:pt x="3307142" y="5914813"/>
                  <a:pt x="3307720" y="5915209"/>
                </a:cubicBezTo>
                <a:lnTo>
                  <a:pt x="3288942" y="5962966"/>
                </a:lnTo>
                <a:lnTo>
                  <a:pt x="3289995" y="5969791"/>
                </a:lnTo>
                <a:lnTo>
                  <a:pt x="3273219" y="6000303"/>
                </a:lnTo>
                <a:lnTo>
                  <a:pt x="3266971" y="6016394"/>
                </a:lnTo>
                <a:lnTo>
                  <a:pt x="3258268" y="6034498"/>
                </a:lnTo>
                <a:lnTo>
                  <a:pt x="3262376" y="6046147"/>
                </a:lnTo>
                <a:cubicBezTo>
                  <a:pt x="3269023" y="6073717"/>
                  <a:pt x="3250846" y="6118951"/>
                  <a:pt x="3274161" y="6127097"/>
                </a:cubicBezTo>
                <a:cubicBezTo>
                  <a:pt x="3261055" y="6140796"/>
                  <a:pt x="3284255" y="6151240"/>
                  <a:pt x="3287116" y="6165061"/>
                </a:cubicBezTo>
                <a:cubicBezTo>
                  <a:pt x="3278972" y="6176795"/>
                  <a:pt x="3286959" y="6181809"/>
                  <a:pt x="3289289" y="6191816"/>
                </a:cubicBezTo>
                <a:cubicBezTo>
                  <a:pt x="3284123" y="6196765"/>
                  <a:pt x="3284941" y="6205311"/>
                  <a:pt x="3291517" y="6207797"/>
                </a:cubicBezTo>
                <a:cubicBezTo>
                  <a:pt x="3306003" y="6202672"/>
                  <a:pt x="3300501" y="6232914"/>
                  <a:pt x="3310808" y="6234442"/>
                </a:cubicBezTo>
                <a:cubicBezTo>
                  <a:pt x="3314005" y="6251566"/>
                  <a:pt x="3305763" y="6327405"/>
                  <a:pt x="3322832" y="6339012"/>
                </a:cubicBezTo>
                <a:cubicBezTo>
                  <a:pt x="3332735" y="6373401"/>
                  <a:pt x="3309981" y="6425589"/>
                  <a:pt x="3311360" y="6440393"/>
                </a:cubicBezTo>
                <a:cubicBezTo>
                  <a:pt x="3282540" y="6457108"/>
                  <a:pt x="3365374" y="6523495"/>
                  <a:pt x="3370963" y="6586374"/>
                </a:cubicBezTo>
                <a:cubicBezTo>
                  <a:pt x="3368621" y="6595055"/>
                  <a:pt x="3368943" y="6599590"/>
                  <a:pt x="3375863" y="6601412"/>
                </a:cubicBezTo>
                <a:cubicBezTo>
                  <a:pt x="3380798" y="6617525"/>
                  <a:pt x="3389212" y="6649404"/>
                  <a:pt x="3400578" y="6683057"/>
                </a:cubicBezTo>
                <a:cubicBezTo>
                  <a:pt x="3408645" y="6705148"/>
                  <a:pt x="3410628" y="6805370"/>
                  <a:pt x="3417831" y="6852700"/>
                </a:cubicBezTo>
                <a:lnTo>
                  <a:pt x="3418926" y="6858000"/>
                </a:lnTo>
                <a:lnTo>
                  <a:pt x="0" y="6858000"/>
                </a:lnTo>
                <a:close/>
              </a:path>
            </a:pathLst>
          </a:custGeom>
          <a:noFill/>
        </p:spPr>
      </p:pic>
      <p:sp>
        <p:nvSpPr>
          <p:cNvPr id="2" name="Başlık 1">
            <a:extLst>
              <a:ext uri="{FF2B5EF4-FFF2-40B4-BE49-F238E27FC236}">
                <a16:creationId xmlns:a16="http://schemas.microsoft.com/office/drawing/2014/main" id="{62671A96-D18E-6D7F-31AB-8334EFBE860E}"/>
              </a:ext>
            </a:extLst>
          </p:cNvPr>
          <p:cNvSpPr>
            <a:spLocks noGrp="1"/>
          </p:cNvSpPr>
          <p:nvPr>
            <p:ph type="title"/>
          </p:nvPr>
        </p:nvSpPr>
        <p:spPr>
          <a:xfrm>
            <a:off x="3499420" y="304800"/>
            <a:ext cx="8692579" cy="1143000"/>
          </a:xfrm>
        </p:spPr>
        <p:txBody>
          <a:bodyPr/>
          <a:lstStyle/>
          <a:p>
            <a:pPr algn="l"/>
            <a:r>
              <a:rPr lang="tr-TR" dirty="0"/>
              <a:t>Bulgular ve Tartışma</a:t>
            </a:r>
            <a:endParaRPr lang="en-US" dirty="0"/>
          </a:p>
        </p:txBody>
      </p:sp>
      <p:grpSp>
        <p:nvGrpSpPr>
          <p:cNvPr id="4" name="PptLabsAgenda_&amp;^@BeamShapeMainGroup_&amp;^@20241114145637405612">
            <a:extLst>
              <a:ext uri="{FF2B5EF4-FFF2-40B4-BE49-F238E27FC236}">
                <a16:creationId xmlns:a16="http://schemas.microsoft.com/office/drawing/2014/main" id="{F138403E-741F-D6A4-7751-BB42B48BCABB}"/>
              </a:ext>
            </a:extLst>
          </p:cNvPr>
          <p:cNvGrpSpPr/>
          <p:nvPr/>
        </p:nvGrpSpPr>
        <p:grpSpPr>
          <a:xfrm>
            <a:off x="-56751" y="190500"/>
            <a:ext cx="2413172" cy="6667500"/>
            <a:chOff x="-56751" y="190500"/>
            <a:chExt cx="2413172" cy="6667500"/>
          </a:xfrm>
        </p:grpSpPr>
        <p:sp>
          <p:nvSpPr>
            <p:cNvPr id="5" name="PptLabsAgenda_&amp;^@BeamShapeBackground_&amp;^@2020112014502751890">
              <a:extLst>
                <a:ext uri="{FF2B5EF4-FFF2-40B4-BE49-F238E27FC236}">
                  <a16:creationId xmlns:a16="http://schemas.microsoft.com/office/drawing/2014/main" id="{8A3BAB5D-9D88-E818-06E1-BE1722F66D50}"/>
                </a:ext>
              </a:extLst>
            </p:cNvPr>
            <p:cNvSpPr/>
            <p:nvPr/>
          </p:nvSpPr>
          <p:spPr bwMode="auto">
            <a:xfrm>
              <a:off x="0" y="190500"/>
              <a:ext cx="2356421" cy="6667500"/>
            </a:xfrm>
            <a:prstGeom prst="rect">
              <a:avLst/>
            </a:prstGeom>
            <a:solidFill>
              <a:schemeClr val="accent4">
                <a:lumMod val="50000"/>
                <a:alpha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en-US" sz="11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6" name="Graphic 20">
              <a:hlinkClick r:id="" action="ppaction://hlinkshowjump?jump=previousslide"/>
              <a:extLst>
                <a:ext uri="{FF2B5EF4-FFF2-40B4-BE49-F238E27FC236}">
                  <a16:creationId xmlns:a16="http://schemas.microsoft.com/office/drawing/2014/main" id="{3D60E91C-94A6-ED24-4440-8176586C76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65060" y="5978113"/>
              <a:ext cx="360000" cy="350000"/>
            </a:xfrm>
            <a:prstGeom prst="rect">
              <a:avLst/>
            </a:prstGeom>
          </p:spPr>
        </p:pic>
        <p:pic>
          <p:nvPicPr>
            <p:cNvPr id="7" name="Graphic 19">
              <a:hlinkClick r:id="rId4" action="ppaction://hlinksldjump"/>
              <a:extLst>
                <a:ext uri="{FF2B5EF4-FFF2-40B4-BE49-F238E27FC236}">
                  <a16:creationId xmlns:a16="http://schemas.microsoft.com/office/drawing/2014/main" id="{B44BA7E4-678F-B3C3-D4CF-F21CCA4199C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2572" y="5971011"/>
              <a:ext cx="360000" cy="350000"/>
            </a:xfrm>
            <a:prstGeom prst="rect">
              <a:avLst/>
            </a:prstGeom>
          </p:spPr>
        </p:pic>
        <p:pic>
          <p:nvPicPr>
            <p:cNvPr id="8" name="Graphic 21">
              <a:hlinkClick r:id="" action="ppaction://hlinkshowjump?jump=nextslide"/>
              <a:extLst>
                <a:ext uri="{FF2B5EF4-FFF2-40B4-BE49-F238E27FC236}">
                  <a16:creationId xmlns:a16="http://schemas.microsoft.com/office/drawing/2014/main" id="{BEFD0140-26B2-417E-92DD-020EE8FFD9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5586" y="5971011"/>
              <a:ext cx="360000" cy="350000"/>
            </a:xfrm>
            <a:prstGeom prst="rect">
              <a:avLst/>
            </a:prstGeom>
          </p:spPr>
        </p:pic>
        <p:sp>
          <p:nvSpPr>
            <p:cNvPr id="9" name="PptLabsAgenda_&amp;^@BeamShapeText_&amp;^@Results and Conclusion_7">
              <a:extLst>
                <a:ext uri="{FF2B5EF4-FFF2-40B4-BE49-F238E27FC236}">
                  <a16:creationId xmlns:a16="http://schemas.microsoft.com/office/drawing/2014/main" id="{47A9608C-FD15-2BFD-BC40-94A1DC352E42}"/>
                </a:ext>
              </a:extLst>
            </p:cNvPr>
            <p:cNvSpPr txBox="1"/>
            <p:nvPr/>
          </p:nvSpPr>
          <p:spPr>
            <a:xfrm>
              <a:off x="-56751" y="4316449"/>
              <a:ext cx="1959704" cy="307777"/>
            </a:xfrm>
            <a:prstGeom prst="rect">
              <a:avLst/>
            </a:prstGeom>
            <a:noFill/>
          </p:spPr>
          <p:txBody>
            <a:bodyPr vert="horz" wrap="none" rtlCol="0">
              <a:spAutoFit/>
            </a:bodyPr>
            <a:lstStyle/>
            <a:p>
              <a:pPr lvl="0"/>
              <a:r>
                <a:rPr lang="tr-TR" sz="1400" b="1" dirty="0">
                  <a:solidFill>
                    <a:schemeClr val="bg1"/>
                  </a:solidFill>
                  <a:latin typeface="Arial Rounded MT Bold" panose="020B0604020202020204" charset="0"/>
                </a:rPr>
                <a:t>Bulgular ve Tartışma</a:t>
              </a:r>
              <a:endParaRPr lang="en-US" sz="1400" b="1" dirty="0">
                <a:solidFill>
                  <a:schemeClr val="bg1"/>
                </a:solidFill>
                <a:latin typeface="Arial Rounded MT Bold" panose="020B0604020202020204" charset="0"/>
              </a:endParaRPr>
            </a:p>
          </p:txBody>
        </p:sp>
        <p:sp>
          <p:nvSpPr>
            <p:cNvPr id="10" name="PptLabsAgenda_&amp;^@BeamShapeText_&amp;^@Another Section_6">
              <a:extLst>
                <a:ext uri="{FF2B5EF4-FFF2-40B4-BE49-F238E27FC236}">
                  <a16:creationId xmlns:a16="http://schemas.microsoft.com/office/drawing/2014/main" id="{BC6706E5-F9EB-FD20-ACB0-9A09E4F00ADF}"/>
                </a:ext>
              </a:extLst>
            </p:cNvPr>
            <p:cNvSpPr txBox="1"/>
            <p:nvPr/>
          </p:nvSpPr>
          <p:spPr>
            <a:xfrm>
              <a:off x="-56751" y="3894132"/>
              <a:ext cx="1723933" cy="307777"/>
            </a:xfrm>
            <a:prstGeom prst="rect">
              <a:avLst/>
            </a:prstGeom>
            <a:noFill/>
          </p:spPr>
          <p:txBody>
            <a:bodyPr vert="horz" wrap="none" rtlCol="0">
              <a:spAutoFit/>
            </a:bodyPr>
            <a:lstStyle/>
            <a:p>
              <a:pPr lvl="0"/>
              <a:r>
                <a:rPr lang="tr-TR" sz="1400" dirty="0">
                  <a:latin typeface="Arial Rounded MT Bold" panose="020B0604020202020204" charset="0"/>
                </a:rPr>
                <a:t>Materyal ve Metot</a:t>
              </a:r>
              <a:endParaRPr lang="en-US" sz="1400" dirty="0">
                <a:latin typeface="Arial Rounded MT Bold" panose="020B0604020202020204" charset="0"/>
              </a:endParaRPr>
            </a:p>
          </p:txBody>
        </p:sp>
        <p:sp>
          <p:nvSpPr>
            <p:cNvPr id="11" name="PptLabsAgenda_&amp;^@BeamShapeText_&amp;^@Untitled Section_5">
              <a:extLst>
                <a:ext uri="{FF2B5EF4-FFF2-40B4-BE49-F238E27FC236}">
                  <a16:creationId xmlns:a16="http://schemas.microsoft.com/office/drawing/2014/main" id="{8646AECA-4AA9-77F7-9C90-B17DFE68FC17}"/>
                </a:ext>
              </a:extLst>
            </p:cNvPr>
            <p:cNvSpPr txBox="1"/>
            <p:nvPr/>
          </p:nvSpPr>
          <p:spPr>
            <a:xfrm>
              <a:off x="-56751" y="3471815"/>
              <a:ext cx="1720343" cy="307777"/>
            </a:xfrm>
            <a:prstGeom prst="rect">
              <a:avLst/>
            </a:prstGeom>
            <a:noFill/>
          </p:spPr>
          <p:txBody>
            <a:bodyPr vert="horz" wrap="none" rtlCol="0">
              <a:spAutoFit/>
            </a:bodyPr>
            <a:lstStyle/>
            <a:p>
              <a:pPr lvl="0"/>
              <a:r>
                <a:rPr lang="tr-TR" sz="1400" dirty="0">
                  <a:latin typeface="Arial Rounded MT Bold" panose="020B0604020202020204" charset="0"/>
                </a:rPr>
                <a:t>Çalışmanın Amacı</a:t>
              </a:r>
              <a:endParaRPr lang="en-US" sz="1400" dirty="0">
                <a:latin typeface="Arial Rounded MT Bold" panose="020B0604020202020204" charset="0"/>
              </a:endParaRPr>
            </a:p>
          </p:txBody>
        </p:sp>
        <p:sp>
          <p:nvSpPr>
            <p:cNvPr id="12" name="PptLabsAgenda_&amp;^@BeamShapeText_&amp;^@Materials and Method_4">
              <a:extLst>
                <a:ext uri="{FF2B5EF4-FFF2-40B4-BE49-F238E27FC236}">
                  <a16:creationId xmlns:a16="http://schemas.microsoft.com/office/drawing/2014/main" id="{8E1C5380-BD13-2E16-6EEF-9EE3ABFF8F69}"/>
                </a:ext>
              </a:extLst>
            </p:cNvPr>
            <p:cNvSpPr txBox="1"/>
            <p:nvPr/>
          </p:nvSpPr>
          <p:spPr>
            <a:xfrm>
              <a:off x="-56751" y="3049498"/>
              <a:ext cx="2340000" cy="307777"/>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algn="l"/>
              <a:r>
                <a:rPr lang="tr-TR" sz="1400" spc="0" dirty="0">
                  <a:latin typeface="Arial Rounded MT Bold" panose="020B0604020202020204" charset="0"/>
                </a:rPr>
                <a:t>Dondurarak Kurutma</a:t>
              </a:r>
              <a:endParaRPr lang="en-US" sz="1400" spc="0" dirty="0">
                <a:latin typeface="Arial Rounded MT Bold" panose="020B0604020202020204" charset="0"/>
              </a:endParaRPr>
            </a:p>
          </p:txBody>
        </p:sp>
        <p:sp>
          <p:nvSpPr>
            <p:cNvPr id="13" name="PptLabsAgenda_&amp;^@BeamShapeText_&amp;^@Introduction_3">
              <a:extLst>
                <a:ext uri="{FF2B5EF4-FFF2-40B4-BE49-F238E27FC236}">
                  <a16:creationId xmlns:a16="http://schemas.microsoft.com/office/drawing/2014/main" id="{C04A10D6-586E-1CAB-03DE-08BC499A625F}"/>
                </a:ext>
              </a:extLst>
            </p:cNvPr>
            <p:cNvSpPr txBox="1"/>
            <p:nvPr/>
          </p:nvSpPr>
          <p:spPr>
            <a:xfrm>
              <a:off x="-56751" y="2627181"/>
              <a:ext cx="2340000" cy="307777"/>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algn="l"/>
              <a:r>
                <a:rPr lang="tr-TR" sz="1400" spc="0" dirty="0">
                  <a:latin typeface="Arial Rounded MT Bold" panose="020B0604020202020204" charset="0"/>
                </a:rPr>
                <a:t>Giriş</a:t>
              </a:r>
              <a:endParaRPr lang="en-US" sz="1400" spc="0" dirty="0">
                <a:latin typeface="Arial Rounded MT Bold" panose="020B0604020202020204" charset="0"/>
              </a:endParaRPr>
            </a:p>
          </p:txBody>
        </p:sp>
        <p:sp>
          <p:nvSpPr>
            <p:cNvPr id="14" name="PptLabsAgenda_&amp;^@BeamShapeText_&amp;^@Outline_2">
              <a:extLst>
                <a:ext uri="{FF2B5EF4-FFF2-40B4-BE49-F238E27FC236}">
                  <a16:creationId xmlns:a16="http://schemas.microsoft.com/office/drawing/2014/main" id="{51FA9BAD-AF1C-BA2B-F742-9E0A61F9E45B}"/>
                </a:ext>
              </a:extLst>
            </p:cNvPr>
            <p:cNvSpPr txBox="1"/>
            <p:nvPr/>
          </p:nvSpPr>
          <p:spPr>
            <a:xfrm>
              <a:off x="-56751" y="2204864"/>
              <a:ext cx="2340000" cy="380361"/>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lvl="0" algn="l">
                <a:lnSpc>
                  <a:spcPct val="150000"/>
                </a:lnSpc>
                <a:spcAft>
                  <a:spcPts val="1200"/>
                </a:spcAft>
              </a:pPr>
              <a:r>
                <a:rPr lang="tr-TR" sz="1400" spc="0" dirty="0">
                  <a:uFill>
                    <a:solidFill>
                      <a:prstClr val="white"/>
                    </a:solidFill>
                  </a:uFill>
                  <a:latin typeface="Arial Rounded MT Bold" panose="020B0604020202020204" charset="0"/>
                  <a:ea typeface="굴림" panose="020B0600000101010101" pitchFamily="34" charset="-127"/>
                  <a:cs typeface="Open Sans"/>
                </a:rPr>
                <a:t>Sunum Akışı</a:t>
              </a:r>
              <a:endParaRPr lang="en-US" sz="1400" spc="0" dirty="0">
                <a:uFill>
                  <a:solidFill>
                    <a:prstClr val="white"/>
                  </a:solidFill>
                </a:uFill>
                <a:latin typeface="Arial Rounded MT Bold" panose="020B0604020202020204" charset="0"/>
                <a:ea typeface="굴림" panose="020B0600000101010101" pitchFamily="34" charset="-127"/>
                <a:cs typeface="Open Sans"/>
              </a:endParaRPr>
            </a:p>
          </p:txBody>
        </p:sp>
        <p:sp>
          <p:nvSpPr>
            <p:cNvPr id="15" name="Oval 14">
              <a:hlinkClick r:id="" action="ppaction://hlinkshowjump?jump=previousslide"/>
              <a:extLst>
                <a:ext uri="{FF2B5EF4-FFF2-40B4-BE49-F238E27FC236}">
                  <a16:creationId xmlns:a16="http://schemas.microsoft.com/office/drawing/2014/main" id="{908FCF02-2CF4-DD54-8F93-D77C106F94F2}"/>
                </a:ext>
              </a:extLst>
            </p:cNvPr>
            <p:cNvSpPr/>
            <p:nvPr/>
          </p:nvSpPr>
          <p:spPr>
            <a:xfrm>
              <a:off x="216961" y="5910696"/>
              <a:ext cx="484079" cy="470632"/>
            </a:xfrm>
            <a:prstGeom prst="ellipse">
              <a:avLst/>
            </a:prstGeom>
            <a:noFill/>
            <a:ln>
              <a:solidFill>
                <a:schemeClr val="bg1">
                  <a:lumMod val="75000"/>
                </a:schemeClr>
              </a:solidFill>
            </a:ln>
            <a:effectLst>
              <a:glow rad="63500">
                <a:schemeClr val="accent4"/>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16" name="Oval 15">
              <a:hlinkClick r:id="" action="ppaction://hlinkshowjump?jump=nextslide"/>
              <a:extLst>
                <a:ext uri="{FF2B5EF4-FFF2-40B4-BE49-F238E27FC236}">
                  <a16:creationId xmlns:a16="http://schemas.microsoft.com/office/drawing/2014/main" id="{D7778B9F-AA90-7FF9-35B3-962D6DFBC593}"/>
                </a:ext>
              </a:extLst>
            </p:cNvPr>
            <p:cNvSpPr/>
            <p:nvPr/>
          </p:nvSpPr>
          <p:spPr>
            <a:xfrm>
              <a:off x="1515962" y="5910694"/>
              <a:ext cx="484079" cy="470632"/>
            </a:xfrm>
            <a:prstGeom prst="ellipse">
              <a:avLst/>
            </a:prstGeom>
            <a:noFill/>
            <a:ln>
              <a:solidFill>
                <a:schemeClr val="bg1">
                  <a:lumMod val="75000"/>
                </a:schemeClr>
              </a:solidFill>
            </a:ln>
            <a:effectLst>
              <a:glow rad="63500">
                <a:schemeClr val="accent4"/>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7" name="Rectangle 22">
            <a:extLst>
              <a:ext uri="{FF2B5EF4-FFF2-40B4-BE49-F238E27FC236}">
                <a16:creationId xmlns:a16="http://schemas.microsoft.com/office/drawing/2014/main" id="{8B768EE8-D1C9-D546-5C69-6A4C52FDD406}"/>
              </a:ext>
            </a:extLst>
          </p:cNvPr>
          <p:cNvSpPr/>
          <p:nvPr/>
        </p:nvSpPr>
        <p:spPr>
          <a:xfrm>
            <a:off x="-56751" y="1280396"/>
            <a:ext cx="2448630" cy="584775"/>
          </a:xfrm>
          <a:prstGeom prst="rect">
            <a:avLst/>
          </a:prstGeom>
          <a:noFill/>
        </p:spPr>
        <p:txBody>
          <a:bodyPr wrap="square" lIns="91440" tIns="45720" rIns="91440" bIns="45720">
            <a:spAutoFit/>
          </a:bodyPr>
          <a:lstStyle/>
          <a:p>
            <a:pPr algn="ctr"/>
            <a:r>
              <a:rPr lang="tr-TR" sz="3200" b="1" cap="none" spc="50" dirty="0">
                <a:ln w="0"/>
                <a:solidFill>
                  <a:schemeClr val="bg2"/>
                </a:solidFill>
                <a:effectLst>
                  <a:innerShdw blurRad="63500" dist="50800" dir="13500000">
                    <a:srgbClr val="000000">
                      <a:alpha val="50000"/>
                    </a:srgbClr>
                  </a:innerShdw>
                </a:effectLst>
              </a:rPr>
              <a:t>TURK2025</a:t>
            </a:r>
            <a:endParaRPr lang="en-US" sz="3200" b="1" cap="none" spc="50" dirty="0">
              <a:ln w="0"/>
              <a:solidFill>
                <a:schemeClr val="bg2"/>
              </a:solidFill>
              <a:effectLst>
                <a:innerShdw blurRad="63500" dist="50800" dir="13500000">
                  <a:srgbClr val="000000">
                    <a:alpha val="50000"/>
                  </a:srgbClr>
                </a:innerShdw>
              </a:effectLst>
            </a:endParaRPr>
          </a:p>
        </p:txBody>
      </p:sp>
      <p:sp>
        <p:nvSpPr>
          <p:cNvPr id="18" name="PptLabsAgenda_&amp;^@BeamShapeText_&amp;^@Results and Conclusion_7">
            <a:extLst>
              <a:ext uri="{FF2B5EF4-FFF2-40B4-BE49-F238E27FC236}">
                <a16:creationId xmlns:a16="http://schemas.microsoft.com/office/drawing/2014/main" id="{0CEF490D-4BAE-F50D-9C84-3B01B1D36F17}"/>
              </a:ext>
            </a:extLst>
          </p:cNvPr>
          <p:cNvSpPr txBox="1"/>
          <p:nvPr/>
        </p:nvSpPr>
        <p:spPr>
          <a:xfrm>
            <a:off x="-80347" y="4740339"/>
            <a:ext cx="1983300" cy="307777"/>
          </a:xfrm>
          <a:prstGeom prst="rect">
            <a:avLst/>
          </a:prstGeom>
          <a:noFill/>
        </p:spPr>
        <p:txBody>
          <a:bodyPr vert="horz" wrap="none" rtlCol="0">
            <a:spAutoFit/>
          </a:bodyPr>
          <a:lstStyle/>
          <a:p>
            <a:pPr lvl="0"/>
            <a:r>
              <a:rPr lang="tr-TR" sz="1400" dirty="0">
                <a:solidFill>
                  <a:prstClr val="black"/>
                </a:solidFill>
                <a:latin typeface="Arial Rounded MT Bold" panose="020B0604020202020204" charset="0"/>
              </a:rPr>
              <a:t>Sonuçlar ve Öneriler</a:t>
            </a:r>
            <a:endParaRPr lang="en-US" sz="1400" dirty="0">
              <a:solidFill>
                <a:prstClr val="black"/>
              </a:solidFill>
              <a:latin typeface="Arial Rounded MT Bold" panose="020B0604020202020204" charset="0"/>
            </a:endParaRPr>
          </a:p>
        </p:txBody>
      </p:sp>
      <p:sp>
        <p:nvSpPr>
          <p:cNvPr id="19" name="PptLabsAgenda_&amp;^@BeamShapeText_&amp;^@Results and Conclusion_7">
            <a:extLst>
              <a:ext uri="{FF2B5EF4-FFF2-40B4-BE49-F238E27FC236}">
                <a16:creationId xmlns:a16="http://schemas.microsoft.com/office/drawing/2014/main" id="{84A7AD94-31D4-11C3-6BC2-91816F172D12}"/>
              </a:ext>
            </a:extLst>
          </p:cNvPr>
          <p:cNvSpPr txBox="1"/>
          <p:nvPr/>
        </p:nvSpPr>
        <p:spPr>
          <a:xfrm>
            <a:off x="-86732" y="5161083"/>
            <a:ext cx="1361335" cy="307777"/>
          </a:xfrm>
          <a:prstGeom prst="rect">
            <a:avLst/>
          </a:prstGeom>
          <a:noFill/>
        </p:spPr>
        <p:txBody>
          <a:bodyPr vert="horz" wrap="none" rtlCol="0">
            <a:spAutoFit/>
          </a:bodyPr>
          <a:lstStyle/>
          <a:p>
            <a:pPr lvl="0"/>
            <a:r>
              <a:rPr lang="tr-TR" sz="1400" dirty="0">
                <a:solidFill>
                  <a:prstClr val="black"/>
                </a:solidFill>
                <a:latin typeface="Arial Rounded MT Bold" panose="020B0604020202020204" charset="0"/>
              </a:rPr>
              <a:t>Kaynak Dizini</a:t>
            </a:r>
            <a:endParaRPr lang="en-US" sz="1400" dirty="0">
              <a:solidFill>
                <a:prstClr val="black"/>
              </a:solidFill>
              <a:latin typeface="Arial Rounded MT Bold" panose="020B0604020202020204" charset="0"/>
            </a:endParaRPr>
          </a:p>
        </p:txBody>
      </p:sp>
      <p:pic>
        <p:nvPicPr>
          <p:cNvPr id="20" name="Resim 19">
            <a:extLst>
              <a:ext uri="{FF2B5EF4-FFF2-40B4-BE49-F238E27FC236}">
                <a16:creationId xmlns:a16="http://schemas.microsoft.com/office/drawing/2014/main" id="{55C40806-2B89-828A-A7A3-9068ABA0E021}"/>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56421" y="429783"/>
            <a:ext cx="1143000" cy="1143000"/>
          </a:xfrm>
          <a:prstGeom prst="rect">
            <a:avLst/>
          </a:prstGeom>
        </p:spPr>
      </p:pic>
      <p:sp>
        <p:nvSpPr>
          <p:cNvPr id="21" name="Metin kutusu 20">
            <a:extLst>
              <a:ext uri="{FF2B5EF4-FFF2-40B4-BE49-F238E27FC236}">
                <a16:creationId xmlns:a16="http://schemas.microsoft.com/office/drawing/2014/main" id="{A0C184AB-EFFE-5CA1-04EB-75E23A8A5C47}"/>
              </a:ext>
            </a:extLst>
          </p:cNvPr>
          <p:cNvSpPr txBox="1"/>
          <p:nvPr/>
        </p:nvSpPr>
        <p:spPr>
          <a:xfrm>
            <a:off x="3164235" y="1263134"/>
            <a:ext cx="1822743" cy="369332"/>
          </a:xfrm>
          <a:prstGeom prst="rect">
            <a:avLst/>
          </a:prstGeom>
          <a:noFill/>
        </p:spPr>
        <p:txBody>
          <a:bodyPr wrap="none" rtlCol="0">
            <a:spAutoFit/>
          </a:bodyPr>
          <a:lstStyle/>
          <a:p>
            <a:r>
              <a:rPr lang="tr-TR" sz="1800" dirty="0">
                <a:solidFill>
                  <a:schemeClr val="accent4">
                    <a:lumMod val="50000"/>
                  </a:schemeClr>
                </a:solidFill>
                <a:latin typeface="Constantia" panose="02030602050306030303" pitchFamily="18" charset="0"/>
                <a:cs typeface="Times New Roman" panose="02020603050405020304" pitchFamily="18" charset="0"/>
              </a:rPr>
              <a:t>Analiz Sonuçları</a:t>
            </a:r>
          </a:p>
        </p:txBody>
      </p:sp>
      <p:sp>
        <p:nvSpPr>
          <p:cNvPr id="22" name="Metin kutusu 21">
            <a:extLst>
              <a:ext uri="{FF2B5EF4-FFF2-40B4-BE49-F238E27FC236}">
                <a16:creationId xmlns:a16="http://schemas.microsoft.com/office/drawing/2014/main" id="{05C6FE05-B4C6-698C-176F-D325D7987A8B}"/>
              </a:ext>
            </a:extLst>
          </p:cNvPr>
          <p:cNvSpPr txBox="1"/>
          <p:nvPr/>
        </p:nvSpPr>
        <p:spPr>
          <a:xfrm>
            <a:off x="3164235" y="1572783"/>
            <a:ext cx="4897366" cy="338554"/>
          </a:xfrm>
          <a:prstGeom prst="rect">
            <a:avLst/>
          </a:prstGeom>
          <a:noFill/>
        </p:spPr>
        <p:txBody>
          <a:bodyPr wrap="none" rtlCol="0">
            <a:spAutoFit/>
          </a:bodyPr>
          <a:lstStyle/>
          <a:p>
            <a:r>
              <a:rPr lang="tr-TR" sz="1600" dirty="0">
                <a:solidFill>
                  <a:schemeClr val="accent4">
                    <a:lumMod val="50000"/>
                  </a:schemeClr>
                </a:solidFill>
                <a:latin typeface="Constantia" panose="02030602050306030303" pitchFamily="18" charset="0"/>
                <a:cs typeface="Times New Roman" panose="02020603050405020304" pitchFamily="18" charset="0"/>
              </a:rPr>
              <a:t>1. Nem, Suda Çözünür Kuru Madde, Titrasyon Asitliği</a:t>
            </a:r>
          </a:p>
        </p:txBody>
      </p:sp>
      <p:graphicFrame>
        <p:nvGraphicFramePr>
          <p:cNvPr id="23" name="İçerik Yer Tutucusu 5">
            <a:extLst>
              <a:ext uri="{FF2B5EF4-FFF2-40B4-BE49-F238E27FC236}">
                <a16:creationId xmlns:a16="http://schemas.microsoft.com/office/drawing/2014/main" id="{44F9154C-21AC-D288-14CE-7EC8FBC2133E}"/>
              </a:ext>
            </a:extLst>
          </p:cNvPr>
          <p:cNvGraphicFramePr>
            <a:graphicFrameLocks noGrp="1"/>
          </p:cNvGraphicFramePr>
          <p:nvPr>
            <p:ph idx="1"/>
            <p:extLst>
              <p:ext uri="{D42A27DB-BD31-4B8C-83A1-F6EECF244321}">
                <p14:modId xmlns:p14="http://schemas.microsoft.com/office/powerpoint/2010/main" val="2980469314"/>
              </p:ext>
            </p:extLst>
          </p:nvPr>
        </p:nvGraphicFramePr>
        <p:xfrm>
          <a:off x="2975593" y="2284818"/>
          <a:ext cx="6240814" cy="2153208"/>
        </p:xfrm>
        <a:graphic>
          <a:graphicData uri="http://schemas.openxmlformats.org/drawingml/2006/table">
            <a:tbl>
              <a:tblPr firstRow="1" firstCol="1" bandRow="1">
                <a:tableStyleId>{9D7B26C5-4107-4FEC-AEDC-1716B250A1EF}</a:tableStyleId>
              </a:tblPr>
              <a:tblGrid>
                <a:gridCol w="1725455">
                  <a:extLst>
                    <a:ext uri="{9D8B030D-6E8A-4147-A177-3AD203B41FA5}">
                      <a16:colId xmlns:a16="http://schemas.microsoft.com/office/drawing/2014/main" val="4024831154"/>
                    </a:ext>
                  </a:extLst>
                </a:gridCol>
                <a:gridCol w="1441987">
                  <a:extLst>
                    <a:ext uri="{9D8B030D-6E8A-4147-A177-3AD203B41FA5}">
                      <a16:colId xmlns:a16="http://schemas.microsoft.com/office/drawing/2014/main" val="683852851"/>
                    </a:ext>
                  </a:extLst>
                </a:gridCol>
                <a:gridCol w="2008923">
                  <a:extLst>
                    <a:ext uri="{9D8B030D-6E8A-4147-A177-3AD203B41FA5}">
                      <a16:colId xmlns:a16="http://schemas.microsoft.com/office/drawing/2014/main" val="3599816173"/>
                    </a:ext>
                  </a:extLst>
                </a:gridCol>
                <a:gridCol w="1064449">
                  <a:extLst>
                    <a:ext uri="{9D8B030D-6E8A-4147-A177-3AD203B41FA5}">
                      <a16:colId xmlns:a16="http://schemas.microsoft.com/office/drawing/2014/main" val="3570546184"/>
                    </a:ext>
                  </a:extLst>
                </a:gridCol>
              </a:tblGrid>
              <a:tr h="716769">
                <a:tc>
                  <a:txBody>
                    <a:bodyPr/>
                    <a:lstStyle/>
                    <a:p>
                      <a:pPr marL="0" marR="0" indent="0" algn="ctr">
                        <a:lnSpc>
                          <a:spcPct val="150000"/>
                        </a:lnSpc>
                        <a:spcBef>
                          <a:spcPts val="600"/>
                        </a:spcBef>
                        <a:spcAft>
                          <a:spcPts val="600"/>
                        </a:spcAft>
                      </a:pPr>
                      <a:r>
                        <a:rPr lang="tr-TR" sz="1200" kern="100" dirty="0">
                          <a:effectLst/>
                          <a:latin typeface="Maiandra GD" panose="020E0502030308020204" pitchFamily="34" charset="0"/>
                        </a:rPr>
                        <a:t>Örnek</a:t>
                      </a:r>
                      <a:endParaRPr lang="tr-TR" sz="1200" kern="100" dirty="0">
                        <a:effectLst/>
                        <a:latin typeface="Maiandra GD" panose="020E0502030308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indent="0" algn="ctr">
                        <a:lnSpc>
                          <a:spcPct val="150000"/>
                        </a:lnSpc>
                        <a:spcBef>
                          <a:spcPts val="600"/>
                        </a:spcBef>
                        <a:spcAft>
                          <a:spcPts val="600"/>
                        </a:spcAft>
                      </a:pPr>
                      <a:r>
                        <a:rPr lang="tr-TR" sz="1200" kern="100" dirty="0">
                          <a:effectLst/>
                          <a:latin typeface="Maiandra GD" panose="020E0502030308020204" pitchFamily="34" charset="0"/>
                        </a:rPr>
                        <a:t>Nem Değerleri (%)</a:t>
                      </a:r>
                      <a:endParaRPr lang="tr-TR" sz="1200" kern="100" dirty="0">
                        <a:effectLst/>
                        <a:latin typeface="Maiandra GD" panose="020E0502030308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indent="0" algn="ctr">
                        <a:lnSpc>
                          <a:spcPct val="150000"/>
                        </a:lnSpc>
                        <a:spcBef>
                          <a:spcPts val="0"/>
                        </a:spcBef>
                        <a:spcAft>
                          <a:spcPts val="0"/>
                        </a:spcAft>
                      </a:pPr>
                      <a:r>
                        <a:rPr lang="tr-TR" sz="1200" kern="100" dirty="0">
                          <a:effectLst/>
                          <a:latin typeface="Maiandra GD" panose="020E0502030308020204" pitchFamily="34" charset="0"/>
                        </a:rPr>
                        <a:t>Suda Çözünür Kuru Madde (°Bx)</a:t>
                      </a:r>
                      <a:endParaRPr lang="tr-TR" sz="1200" kern="100" dirty="0">
                        <a:effectLst/>
                        <a:latin typeface="Maiandra GD" panose="020E0502030308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indent="0" algn="ctr">
                        <a:lnSpc>
                          <a:spcPct val="150000"/>
                        </a:lnSpc>
                        <a:spcBef>
                          <a:spcPts val="0"/>
                        </a:spcBef>
                        <a:spcAft>
                          <a:spcPts val="0"/>
                        </a:spcAft>
                      </a:pPr>
                      <a:r>
                        <a:rPr lang="tr-TR" sz="1200" kern="100" dirty="0">
                          <a:effectLst/>
                          <a:latin typeface="Maiandra GD" panose="020E0502030308020204" pitchFamily="34" charset="0"/>
                        </a:rPr>
                        <a:t>Titrasyon Asitliği </a:t>
                      </a:r>
                    </a:p>
                    <a:p>
                      <a:pPr marL="0" marR="0" indent="0" algn="ctr">
                        <a:lnSpc>
                          <a:spcPct val="150000"/>
                        </a:lnSpc>
                        <a:spcBef>
                          <a:spcPts val="0"/>
                        </a:spcBef>
                        <a:spcAft>
                          <a:spcPts val="0"/>
                        </a:spcAft>
                      </a:pPr>
                      <a:r>
                        <a:rPr lang="tr-TR" sz="1200" kern="100" dirty="0">
                          <a:effectLst/>
                          <a:latin typeface="Maiandra GD" panose="020E0502030308020204" pitchFamily="34" charset="0"/>
                        </a:rPr>
                        <a:t>(% sitrik asit)</a:t>
                      </a:r>
                      <a:endParaRPr lang="tr-TR" sz="1200" kern="100" dirty="0">
                        <a:effectLst/>
                        <a:latin typeface="Maiandra GD" panose="020E0502030308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42771262"/>
                  </a:ext>
                </a:extLst>
              </a:tr>
              <a:tr h="572438">
                <a:tc>
                  <a:txBody>
                    <a:bodyPr/>
                    <a:lstStyle/>
                    <a:p>
                      <a:pPr marL="0" marR="0" indent="0" algn="ctr">
                        <a:lnSpc>
                          <a:spcPct val="150000"/>
                        </a:lnSpc>
                        <a:spcBef>
                          <a:spcPts val="0"/>
                        </a:spcBef>
                        <a:spcAft>
                          <a:spcPts val="0"/>
                        </a:spcAft>
                      </a:pPr>
                      <a:r>
                        <a:rPr lang="tr-TR" sz="1200" kern="100" dirty="0">
                          <a:effectLst/>
                          <a:latin typeface="Maiandra GD" panose="020E0502030308020204" pitchFamily="34" charset="0"/>
                        </a:rPr>
                        <a:t>Taze Gilaburu Suyu</a:t>
                      </a:r>
                      <a:endParaRPr lang="tr-TR" sz="1200" kern="100" dirty="0">
                        <a:effectLst/>
                        <a:latin typeface="Maiandra GD" panose="020E0502030308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indent="0" algn="ctr">
                        <a:lnSpc>
                          <a:spcPct val="150000"/>
                        </a:lnSpc>
                        <a:spcBef>
                          <a:spcPts val="0"/>
                        </a:spcBef>
                        <a:spcAft>
                          <a:spcPts val="0"/>
                        </a:spcAft>
                        <a:buNone/>
                      </a:pPr>
                      <a:r>
                        <a:rPr lang="en-US" sz="1100" b="1"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84.12</a:t>
                      </a:r>
                      <a:r>
                        <a:rPr lang="en-US" sz="1100" b="1" kern="100" baseline="30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a:t>
                      </a:r>
                      <a:r>
                        <a:rPr lang="en-US" sz="1100" b="1"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±0.58</a:t>
                      </a:r>
                      <a:endParaRPr lang="en-US" sz="12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indent="0" algn="ctr">
                        <a:lnSpc>
                          <a:spcPct val="150000"/>
                        </a:lnSpc>
                        <a:spcBef>
                          <a:spcPts val="0"/>
                        </a:spcBef>
                        <a:spcAft>
                          <a:spcPts val="0"/>
                        </a:spcAft>
                        <a:buNone/>
                      </a:pPr>
                      <a:r>
                        <a:rPr lang="en-US" sz="1100" b="1"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14.53</a:t>
                      </a:r>
                      <a:r>
                        <a:rPr lang="tr-TR" sz="1100" b="1" kern="100" baseline="30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b</a:t>
                      </a:r>
                      <a:r>
                        <a:rPr lang="en-US" sz="1100" b="1"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±0.06</a:t>
                      </a:r>
                      <a:endParaRPr lang="en-US" sz="12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indent="0" algn="ctr">
                        <a:lnSpc>
                          <a:spcPct val="150000"/>
                        </a:lnSpc>
                        <a:spcBef>
                          <a:spcPts val="0"/>
                        </a:spcBef>
                        <a:spcAft>
                          <a:spcPts val="0"/>
                        </a:spcAft>
                        <a:buNone/>
                      </a:pPr>
                      <a:r>
                        <a:rPr lang="en-US" sz="1100" b="1"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3.26</a:t>
                      </a:r>
                      <a:r>
                        <a:rPr lang="tr-TR" sz="1100" b="1" kern="100" baseline="30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b</a:t>
                      </a:r>
                      <a:r>
                        <a:rPr lang="en-US" sz="1100" b="1"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±0.33</a:t>
                      </a:r>
                      <a:endParaRPr lang="en-US" sz="12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528265758"/>
                  </a:ext>
                </a:extLst>
              </a:tr>
              <a:tr h="742424">
                <a:tc>
                  <a:txBody>
                    <a:bodyPr/>
                    <a:lstStyle/>
                    <a:p>
                      <a:pPr marL="0" marR="0" indent="0" algn="ctr">
                        <a:lnSpc>
                          <a:spcPct val="150000"/>
                        </a:lnSpc>
                        <a:spcBef>
                          <a:spcPts val="0"/>
                        </a:spcBef>
                        <a:spcAft>
                          <a:spcPts val="0"/>
                        </a:spcAft>
                      </a:pPr>
                      <a:r>
                        <a:rPr lang="tr-TR" sz="1200" kern="100" dirty="0">
                          <a:effectLst/>
                          <a:latin typeface="Maiandra GD" panose="020E0502030308020204" pitchFamily="34" charset="0"/>
                        </a:rPr>
                        <a:t>Dondurularak Kurutulmuş Gilaburu Suyu</a:t>
                      </a:r>
                      <a:endParaRPr lang="tr-TR" sz="1200" kern="100" dirty="0">
                        <a:effectLst/>
                        <a:latin typeface="Maiandra GD" panose="020E0502030308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indent="0" algn="ctr">
                        <a:lnSpc>
                          <a:spcPct val="150000"/>
                        </a:lnSpc>
                        <a:spcBef>
                          <a:spcPts val="0"/>
                        </a:spcBef>
                        <a:spcAft>
                          <a:spcPts val="0"/>
                        </a:spcAft>
                        <a:buNone/>
                      </a:pPr>
                      <a:r>
                        <a:rPr lang="en-US" sz="1100" b="1"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6.67</a:t>
                      </a:r>
                      <a:r>
                        <a:rPr lang="en-US" sz="1100" b="1" kern="100" baseline="30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b</a:t>
                      </a:r>
                      <a:r>
                        <a:rPr lang="en-US" sz="1100" b="1"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±0.26</a:t>
                      </a:r>
                      <a:endParaRPr lang="en-US" sz="12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indent="0" algn="ctr">
                        <a:lnSpc>
                          <a:spcPct val="150000"/>
                        </a:lnSpc>
                        <a:spcBef>
                          <a:spcPts val="0"/>
                        </a:spcBef>
                        <a:spcAft>
                          <a:spcPts val="0"/>
                        </a:spcAft>
                        <a:buNone/>
                      </a:pPr>
                      <a:r>
                        <a:rPr lang="en-US" sz="1100" b="1"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93.33</a:t>
                      </a:r>
                      <a:r>
                        <a:rPr lang="tr-TR" sz="1100" b="1" kern="100" baseline="30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a:t>
                      </a:r>
                      <a:r>
                        <a:rPr lang="en-US" sz="1100" b="1"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±2.89</a:t>
                      </a:r>
                      <a:endParaRPr lang="en-US" sz="12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indent="0" algn="ctr">
                        <a:lnSpc>
                          <a:spcPct val="150000"/>
                        </a:lnSpc>
                        <a:spcBef>
                          <a:spcPts val="0"/>
                        </a:spcBef>
                        <a:spcAft>
                          <a:spcPts val="0"/>
                        </a:spcAft>
                        <a:buNone/>
                      </a:pPr>
                      <a:r>
                        <a:rPr lang="en-US" sz="1100" b="1"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15.34</a:t>
                      </a:r>
                      <a:r>
                        <a:rPr lang="tr-TR" sz="1100" b="1" kern="100" baseline="30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a:t>
                      </a:r>
                      <a:r>
                        <a:rPr lang="en-US" sz="1100" b="1"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±0.86</a:t>
                      </a:r>
                      <a:endParaRPr lang="en-US" sz="12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431302310"/>
                  </a:ext>
                </a:extLst>
              </a:tr>
            </a:tbl>
          </a:graphicData>
        </a:graphic>
      </p:graphicFrame>
      <p:sp>
        <p:nvSpPr>
          <p:cNvPr id="24" name="Rectangle 1">
            <a:extLst>
              <a:ext uri="{FF2B5EF4-FFF2-40B4-BE49-F238E27FC236}">
                <a16:creationId xmlns:a16="http://schemas.microsoft.com/office/drawing/2014/main" id="{1AEC92AA-B623-C376-8777-87D6E6C200E9}"/>
              </a:ext>
            </a:extLst>
          </p:cNvPr>
          <p:cNvSpPr>
            <a:spLocks noChangeArrowheads="1"/>
          </p:cNvSpPr>
          <p:nvPr/>
        </p:nvSpPr>
        <p:spPr bwMode="auto">
          <a:xfrm>
            <a:off x="2927920" y="2072674"/>
            <a:ext cx="624081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algn="just" defTabSz="914400" rtl="0" eaLnBrk="0" fontAlgn="base" latinLnBrk="0" hangingPunct="0">
              <a:lnSpc>
                <a:spcPct val="100000"/>
              </a:lnSpc>
              <a:spcBef>
                <a:spcPct val="0"/>
              </a:spcBef>
              <a:spcAft>
                <a:spcPct val="0"/>
              </a:spcAft>
              <a:buClrTx/>
              <a:buSzTx/>
              <a:buFontTx/>
              <a:buNone/>
              <a:tabLst/>
            </a:pPr>
            <a:r>
              <a:rPr kumimoji="0" lang="tr-TR" altLang="tr-TR" sz="1000" b="1" u="none" strike="noStrike" cap="none" normalizeH="0" baseline="0" dirty="0">
                <a:ln>
                  <a:noFill/>
                </a:ln>
                <a:solidFill>
                  <a:srgbClr val="000000"/>
                </a:solidFill>
                <a:effectLst/>
                <a:latin typeface="Maiandra GD" panose="020E0502030308020204" pitchFamily="34" charset="0"/>
                <a:ea typeface="Aptos" panose="020B0004020202020204" pitchFamily="34" charset="0"/>
                <a:cs typeface="Times New Roman" panose="02020603050405020304" pitchFamily="18" charset="0"/>
              </a:rPr>
              <a:t>T</a:t>
            </a:r>
            <a:r>
              <a:rPr kumimoji="0" lang="tr-TR" altLang="tr-TR" sz="1000" b="1" u="none" strike="noStrike" cap="none" normalizeH="0" baseline="0" dirty="0" bmk="">
                <a:ln>
                  <a:noFill/>
                </a:ln>
                <a:solidFill>
                  <a:srgbClr val="000000"/>
                </a:solidFill>
                <a:effectLst/>
                <a:latin typeface="Maiandra GD" panose="020E0502030308020204" pitchFamily="34" charset="0"/>
                <a:ea typeface="Aptos" panose="020B0004020202020204" pitchFamily="34" charset="0"/>
                <a:cs typeface="Times New Roman" panose="02020603050405020304" pitchFamily="18" charset="0"/>
              </a:rPr>
              <a:t>ablo </a:t>
            </a:r>
            <a:r>
              <a:rPr lang="tr-TR" altLang="tr-TR" sz="1000" b="1" dirty="0" bmk="">
                <a:solidFill>
                  <a:srgbClr val="000000"/>
                </a:solidFill>
                <a:latin typeface="Maiandra GD" panose="020E0502030308020204" pitchFamily="34" charset="0"/>
                <a:ea typeface="Aptos" panose="020B0004020202020204" pitchFamily="34" charset="0"/>
                <a:cs typeface="Times New Roman" panose="02020603050405020304" pitchFamily="18" charset="0"/>
              </a:rPr>
              <a:t>4</a:t>
            </a:r>
            <a:r>
              <a:rPr kumimoji="0" lang="tr-TR" altLang="tr-TR" sz="1000" b="1" u="none" strike="noStrike" cap="none" normalizeH="0" baseline="0" dirty="0" bmk="">
                <a:ln>
                  <a:noFill/>
                </a:ln>
                <a:solidFill>
                  <a:srgbClr val="000000"/>
                </a:solidFill>
                <a:effectLst/>
                <a:latin typeface="Maiandra GD" panose="020E0502030308020204" pitchFamily="34" charset="0"/>
                <a:ea typeface="Aptos" panose="020B0004020202020204" pitchFamily="34" charset="0"/>
                <a:cs typeface="Times New Roman" panose="02020603050405020304" pitchFamily="18" charset="0"/>
              </a:rPr>
              <a:t> </a:t>
            </a:r>
            <a:r>
              <a:rPr kumimoji="0" lang="tr-TR" altLang="tr-TR" sz="1000" b="1" u="none" strike="noStrike" cap="none" normalizeH="0" baseline="0" dirty="0" bmk="_Toc168151973">
                <a:ln>
                  <a:noFill/>
                </a:ln>
                <a:solidFill>
                  <a:srgbClr val="000000"/>
                </a:solidFill>
                <a:effectLst/>
                <a:latin typeface="Maiandra GD" panose="020E0502030308020204" pitchFamily="34" charset="0"/>
                <a:ea typeface="Aptos" panose="020B0004020202020204" pitchFamily="34" charset="0"/>
                <a:cs typeface="Times New Roman" panose="02020603050405020304" pitchFamily="18" charset="0"/>
              </a:rPr>
              <a:t>. </a:t>
            </a:r>
            <a:r>
              <a:rPr kumimoji="0" lang="tr-TR" altLang="tr-TR" sz="1000" u="none" strike="noStrike" cap="none" normalizeH="0" baseline="0" dirty="0" bmk="_Toc168151973">
                <a:ln>
                  <a:noFill/>
                </a:ln>
                <a:solidFill>
                  <a:srgbClr val="000000"/>
                </a:solidFill>
                <a:effectLst/>
                <a:latin typeface="Maiandra GD" panose="020E0502030308020204" pitchFamily="34" charset="0"/>
                <a:ea typeface="Aptos" panose="020B0004020202020204" pitchFamily="34" charset="0"/>
                <a:cs typeface="Times New Roman" panose="02020603050405020304" pitchFamily="18" charset="0"/>
              </a:rPr>
              <a:t>Taze g</a:t>
            </a:r>
            <a:r>
              <a:rPr kumimoji="0" lang="tr-TR" altLang="tr-TR" sz="1000" dirty="0" bmk="_Toc168151973">
                <a:solidFill>
                  <a:srgbClr val="000000"/>
                </a:solidFill>
                <a:latin typeface="Maiandra GD" panose="020E0502030308020204" pitchFamily="34" charset="0"/>
                <a:ea typeface="Aptos" panose="020B0004020202020204" pitchFamily="34" charset="0"/>
                <a:cs typeface="Times New Roman" panose="02020603050405020304" pitchFamily="18" charset="0"/>
              </a:rPr>
              <a:t>ilaburu</a:t>
            </a:r>
            <a:r>
              <a:rPr kumimoji="0" lang="tr-TR" altLang="tr-TR" sz="1000" u="none" strike="noStrike" cap="none" normalizeH="0" baseline="0" dirty="0" bmk="_Toc168151973">
                <a:ln>
                  <a:noFill/>
                </a:ln>
                <a:solidFill>
                  <a:srgbClr val="000000"/>
                </a:solidFill>
                <a:effectLst/>
                <a:latin typeface="Maiandra GD" panose="020E0502030308020204" pitchFamily="34" charset="0"/>
                <a:ea typeface="Aptos" panose="020B0004020202020204" pitchFamily="34" charset="0"/>
                <a:cs typeface="Times New Roman" panose="02020603050405020304" pitchFamily="18" charset="0"/>
              </a:rPr>
              <a:t> </a:t>
            </a:r>
            <a:r>
              <a:rPr kumimoji="0" lang="tr-TR" altLang="tr-TR" sz="1000" b="0" u="none" strike="noStrike" cap="none" normalizeH="0" baseline="0" dirty="0" bmk="_Toc168151973">
                <a:ln>
                  <a:noFill/>
                </a:ln>
                <a:solidFill>
                  <a:srgbClr val="000000"/>
                </a:solidFill>
                <a:effectLst/>
                <a:latin typeface="Maiandra GD" panose="020E0502030308020204" pitchFamily="34" charset="0"/>
                <a:ea typeface="Aptos" panose="020B0004020202020204" pitchFamily="34" charset="0"/>
                <a:cs typeface="Times New Roman" panose="02020603050405020304" pitchFamily="18" charset="0"/>
              </a:rPr>
              <a:t>suyu ve dondurulmuş gilaburu suyuna ait nem, briks ve titrasyon asitliği değerleri</a:t>
            </a:r>
            <a:endParaRPr kumimoji="0" lang="tr-TR" altLang="tr-TR" sz="1000" b="0" u="none" strike="noStrike" cap="none" normalizeH="0" baseline="0" dirty="0">
              <a:ln>
                <a:noFill/>
              </a:ln>
              <a:solidFill>
                <a:schemeClr val="tx1"/>
              </a:solidFill>
              <a:effectLst/>
              <a:latin typeface="Maiandra GD" panose="020E0502030308020204" pitchFamily="34" charset="0"/>
            </a:endParaRPr>
          </a:p>
        </p:txBody>
      </p:sp>
      <p:sp>
        <p:nvSpPr>
          <p:cNvPr id="27" name="Metin kutusu 26">
            <a:extLst>
              <a:ext uri="{FF2B5EF4-FFF2-40B4-BE49-F238E27FC236}">
                <a16:creationId xmlns:a16="http://schemas.microsoft.com/office/drawing/2014/main" id="{814B4C32-8AFD-0A87-B83E-94688AA5D7CC}"/>
              </a:ext>
            </a:extLst>
          </p:cNvPr>
          <p:cNvSpPr txBox="1"/>
          <p:nvPr/>
        </p:nvSpPr>
        <p:spPr>
          <a:xfrm>
            <a:off x="2913748" y="4434890"/>
            <a:ext cx="6192982" cy="338554"/>
          </a:xfrm>
          <a:prstGeom prst="rect">
            <a:avLst/>
          </a:prstGeom>
          <a:noFill/>
        </p:spPr>
        <p:txBody>
          <a:bodyPr wrap="square">
            <a:spAutoFit/>
          </a:bodyPr>
          <a:lstStyle/>
          <a:p>
            <a:r>
              <a:rPr lang="en-US" sz="800" b="0" i="0" u="none" strike="noStrike" baseline="0" dirty="0" err="1">
                <a:solidFill>
                  <a:srgbClr val="000000"/>
                </a:solidFill>
                <a:latin typeface="Times New Roman" panose="02020603050405020304" pitchFamily="18" charset="0"/>
              </a:rPr>
              <a:t>a,b</a:t>
            </a:r>
            <a:r>
              <a:rPr lang="en-US" sz="800" b="0" i="0" u="none" strike="noStrike" baseline="0" dirty="0">
                <a:solidFill>
                  <a:srgbClr val="000000"/>
                </a:solidFill>
                <a:latin typeface="Times New Roman" panose="02020603050405020304" pitchFamily="18" charset="0"/>
              </a:rPr>
              <a:t> </a:t>
            </a:r>
            <a:r>
              <a:rPr lang="en-US" sz="800" b="0" i="0" u="none" strike="noStrike" baseline="0" dirty="0" err="1">
                <a:solidFill>
                  <a:srgbClr val="000000"/>
                </a:solidFill>
                <a:latin typeface="Times New Roman" panose="02020603050405020304" pitchFamily="18" charset="0"/>
              </a:rPr>
              <a:t>aynı</a:t>
            </a:r>
            <a:r>
              <a:rPr lang="en-US" sz="800" b="0" i="0" u="none" strike="noStrike" baseline="0" dirty="0">
                <a:solidFill>
                  <a:srgbClr val="000000"/>
                </a:solidFill>
                <a:latin typeface="Times New Roman" panose="02020603050405020304" pitchFamily="18" charset="0"/>
              </a:rPr>
              <a:t> </a:t>
            </a:r>
            <a:r>
              <a:rPr lang="en-US" sz="800" b="0" i="0" u="none" strike="noStrike" baseline="0" dirty="0" err="1">
                <a:solidFill>
                  <a:srgbClr val="000000"/>
                </a:solidFill>
                <a:latin typeface="Times New Roman" panose="02020603050405020304" pitchFamily="18" charset="0"/>
              </a:rPr>
              <a:t>sütunda</a:t>
            </a:r>
            <a:r>
              <a:rPr lang="en-US" sz="800" b="0" i="0" u="none" strike="noStrike" baseline="0" dirty="0">
                <a:solidFill>
                  <a:srgbClr val="000000"/>
                </a:solidFill>
                <a:latin typeface="Times New Roman" panose="02020603050405020304" pitchFamily="18" charset="0"/>
              </a:rPr>
              <a:t> </a:t>
            </a:r>
            <a:r>
              <a:rPr lang="en-US" sz="800" b="0" i="0" u="none" strike="noStrike" baseline="0" dirty="0" err="1">
                <a:solidFill>
                  <a:srgbClr val="000000"/>
                </a:solidFill>
                <a:latin typeface="Times New Roman" panose="02020603050405020304" pitchFamily="18" charset="0"/>
              </a:rPr>
              <a:t>bulunan</a:t>
            </a:r>
            <a:r>
              <a:rPr lang="en-US" sz="800" b="0" i="0" u="none" strike="noStrike" baseline="0" dirty="0">
                <a:solidFill>
                  <a:srgbClr val="000000"/>
                </a:solidFill>
                <a:latin typeface="Times New Roman" panose="02020603050405020304" pitchFamily="18" charset="0"/>
              </a:rPr>
              <a:t> </a:t>
            </a:r>
            <a:r>
              <a:rPr lang="en-US" sz="800" b="0" i="0" u="none" strike="noStrike" baseline="0" dirty="0" err="1">
                <a:solidFill>
                  <a:srgbClr val="000000"/>
                </a:solidFill>
                <a:latin typeface="Times New Roman" panose="02020603050405020304" pitchFamily="18" charset="0"/>
              </a:rPr>
              <a:t>farklı</a:t>
            </a:r>
            <a:r>
              <a:rPr lang="en-US" sz="800" b="0" i="0" u="none" strike="noStrike" baseline="0" dirty="0">
                <a:solidFill>
                  <a:srgbClr val="000000"/>
                </a:solidFill>
                <a:latin typeface="Times New Roman" panose="02020603050405020304" pitchFamily="18" charset="0"/>
              </a:rPr>
              <a:t> </a:t>
            </a:r>
            <a:r>
              <a:rPr lang="en-US" sz="800" b="0" i="0" u="none" strike="noStrike" baseline="0" dirty="0" err="1">
                <a:solidFill>
                  <a:srgbClr val="000000"/>
                </a:solidFill>
                <a:latin typeface="Times New Roman" panose="02020603050405020304" pitchFamily="18" charset="0"/>
              </a:rPr>
              <a:t>harflendirmeler</a:t>
            </a:r>
            <a:r>
              <a:rPr lang="en-US" sz="800" b="0" i="0" u="none" strike="noStrike" baseline="0" dirty="0">
                <a:solidFill>
                  <a:srgbClr val="000000"/>
                </a:solidFill>
                <a:latin typeface="Times New Roman" panose="02020603050405020304" pitchFamily="18" charset="0"/>
              </a:rPr>
              <a:t>, </a:t>
            </a:r>
            <a:r>
              <a:rPr lang="tr-TR" sz="800" dirty="0">
                <a:solidFill>
                  <a:srgbClr val="000000"/>
                </a:solidFill>
                <a:latin typeface="Times New Roman" panose="02020603050405020304" pitchFamily="18" charset="0"/>
              </a:rPr>
              <a:t>dondurarak kurutmanın taze ürünün</a:t>
            </a:r>
            <a:r>
              <a:rPr lang="en-US" sz="800" b="0" i="0" u="none" strike="noStrike" baseline="0" dirty="0">
                <a:solidFill>
                  <a:srgbClr val="000000"/>
                </a:solidFill>
                <a:latin typeface="Times New Roman" panose="02020603050405020304" pitchFamily="18" charset="0"/>
              </a:rPr>
              <a:t> </a:t>
            </a:r>
            <a:r>
              <a:rPr lang="en-US" sz="800" b="0" i="0" u="none" strike="noStrike" baseline="0" dirty="0" err="1">
                <a:solidFill>
                  <a:srgbClr val="000000"/>
                </a:solidFill>
                <a:latin typeface="Times New Roman" panose="02020603050405020304" pitchFamily="18" charset="0"/>
              </a:rPr>
              <a:t>nem</a:t>
            </a:r>
            <a:r>
              <a:rPr lang="tr-TR" sz="800" b="0" i="0" u="none" strike="noStrike" baseline="0" dirty="0">
                <a:solidFill>
                  <a:srgbClr val="000000"/>
                </a:solidFill>
                <a:latin typeface="Times New Roman" panose="02020603050405020304" pitchFamily="18" charset="0"/>
              </a:rPr>
              <a:t>, suda çözünür kuru madde ve titrasyon asitliği</a:t>
            </a:r>
            <a:r>
              <a:rPr lang="en-US" sz="800" b="0" i="0" u="none" strike="noStrike" baseline="0" dirty="0">
                <a:solidFill>
                  <a:srgbClr val="000000"/>
                </a:solidFill>
                <a:latin typeface="Times New Roman" panose="02020603050405020304" pitchFamily="18" charset="0"/>
              </a:rPr>
              <a:t> </a:t>
            </a:r>
            <a:r>
              <a:rPr lang="en-US" sz="800" b="0" i="0" u="none" strike="noStrike" baseline="0" dirty="0" err="1">
                <a:solidFill>
                  <a:srgbClr val="000000"/>
                </a:solidFill>
                <a:latin typeface="Times New Roman" panose="02020603050405020304" pitchFamily="18" charset="0"/>
              </a:rPr>
              <a:t>üzerine</a:t>
            </a:r>
            <a:r>
              <a:rPr lang="en-US" sz="800" b="0" i="0" u="none" strike="noStrike" baseline="0" dirty="0">
                <a:solidFill>
                  <a:srgbClr val="000000"/>
                </a:solidFill>
                <a:latin typeface="Times New Roman" panose="02020603050405020304" pitchFamily="18" charset="0"/>
              </a:rPr>
              <a:t> </a:t>
            </a:r>
            <a:r>
              <a:rPr lang="en-US" sz="800" b="0" i="0" u="none" strike="noStrike" baseline="0" dirty="0" err="1">
                <a:solidFill>
                  <a:srgbClr val="000000"/>
                </a:solidFill>
                <a:latin typeface="Times New Roman" panose="02020603050405020304" pitchFamily="18" charset="0"/>
              </a:rPr>
              <a:t>istatistiksel</a:t>
            </a:r>
            <a:r>
              <a:rPr lang="en-US" sz="800" b="0" i="0" u="none" strike="noStrike" baseline="0" dirty="0">
                <a:solidFill>
                  <a:srgbClr val="000000"/>
                </a:solidFill>
                <a:latin typeface="Times New Roman" panose="02020603050405020304" pitchFamily="18" charset="0"/>
              </a:rPr>
              <a:t> </a:t>
            </a:r>
            <a:r>
              <a:rPr lang="en-US" sz="800" b="0" i="0" u="none" strike="noStrike" baseline="0" dirty="0" err="1">
                <a:solidFill>
                  <a:srgbClr val="000000"/>
                </a:solidFill>
                <a:latin typeface="Times New Roman" panose="02020603050405020304" pitchFamily="18" charset="0"/>
              </a:rPr>
              <a:t>olarak</a:t>
            </a:r>
            <a:r>
              <a:rPr lang="en-US" sz="800" b="0" i="0" u="none" strike="noStrike" baseline="0" dirty="0">
                <a:solidFill>
                  <a:srgbClr val="000000"/>
                </a:solidFill>
                <a:latin typeface="Times New Roman" panose="02020603050405020304" pitchFamily="18" charset="0"/>
              </a:rPr>
              <a:t> </a:t>
            </a:r>
            <a:r>
              <a:rPr lang="en-US" sz="800" b="0" i="0" u="none" strike="noStrike" baseline="0" dirty="0" err="1">
                <a:solidFill>
                  <a:srgbClr val="000000"/>
                </a:solidFill>
                <a:latin typeface="Times New Roman" panose="02020603050405020304" pitchFamily="18" charset="0"/>
              </a:rPr>
              <a:t>farklı</a:t>
            </a:r>
            <a:r>
              <a:rPr lang="en-US" sz="800" b="0" i="0" u="none" strike="noStrike" baseline="0" dirty="0">
                <a:solidFill>
                  <a:srgbClr val="000000"/>
                </a:solidFill>
                <a:latin typeface="Times New Roman" panose="02020603050405020304" pitchFamily="18" charset="0"/>
              </a:rPr>
              <a:t> </a:t>
            </a:r>
            <a:r>
              <a:rPr lang="en-US" sz="800" b="0" i="0" u="none" strike="noStrike" baseline="0" dirty="0" err="1">
                <a:solidFill>
                  <a:srgbClr val="000000"/>
                </a:solidFill>
                <a:latin typeface="Times New Roman" panose="02020603050405020304" pitchFamily="18" charset="0"/>
              </a:rPr>
              <a:t>etki</a:t>
            </a:r>
            <a:r>
              <a:rPr lang="en-US" sz="800" b="0" i="0" u="none" strike="noStrike" baseline="0" dirty="0">
                <a:solidFill>
                  <a:srgbClr val="000000"/>
                </a:solidFill>
                <a:latin typeface="Times New Roman" panose="02020603050405020304" pitchFamily="18" charset="0"/>
              </a:rPr>
              <a:t> </a:t>
            </a:r>
            <a:r>
              <a:rPr lang="en-US" sz="800" b="0" i="0" u="none" strike="noStrike" baseline="0" dirty="0" err="1">
                <a:solidFill>
                  <a:srgbClr val="000000"/>
                </a:solidFill>
                <a:latin typeface="Times New Roman" panose="02020603050405020304" pitchFamily="18" charset="0"/>
              </a:rPr>
              <a:t>gösterdiğini</a:t>
            </a:r>
            <a:r>
              <a:rPr lang="en-US" sz="800" b="0" i="0" u="none" strike="noStrike" baseline="0" dirty="0">
                <a:solidFill>
                  <a:srgbClr val="000000"/>
                </a:solidFill>
                <a:latin typeface="Times New Roman" panose="02020603050405020304" pitchFamily="18" charset="0"/>
              </a:rPr>
              <a:t> </a:t>
            </a:r>
            <a:r>
              <a:rPr lang="en-US" sz="800" b="0" i="0" u="none" strike="noStrike" baseline="0" dirty="0" err="1">
                <a:solidFill>
                  <a:srgbClr val="000000"/>
                </a:solidFill>
                <a:latin typeface="Times New Roman" panose="02020603050405020304" pitchFamily="18" charset="0"/>
              </a:rPr>
              <a:t>ifade</a:t>
            </a:r>
            <a:r>
              <a:rPr lang="en-US" sz="800" b="0" i="0" u="none" strike="noStrike" baseline="0" dirty="0">
                <a:solidFill>
                  <a:srgbClr val="000000"/>
                </a:solidFill>
                <a:latin typeface="Times New Roman" panose="02020603050405020304" pitchFamily="18" charset="0"/>
              </a:rPr>
              <a:t> </a:t>
            </a:r>
            <a:r>
              <a:rPr lang="en-US" sz="800" b="0" i="0" u="none" strike="noStrike" baseline="0" dirty="0" err="1">
                <a:solidFill>
                  <a:srgbClr val="000000"/>
                </a:solidFill>
                <a:latin typeface="Times New Roman" panose="02020603050405020304" pitchFamily="18" charset="0"/>
              </a:rPr>
              <a:t>eder</a:t>
            </a:r>
            <a:r>
              <a:rPr lang="en-US" sz="800" b="0" i="0" u="none" strike="noStrike" baseline="0" dirty="0">
                <a:solidFill>
                  <a:srgbClr val="000000"/>
                </a:solidFill>
                <a:latin typeface="Times New Roman" panose="02020603050405020304" pitchFamily="18" charset="0"/>
              </a:rPr>
              <a:t> (</a:t>
            </a:r>
            <a:r>
              <a:rPr lang="en-US" sz="800" b="0" i="1" u="none" strike="noStrike" baseline="0" dirty="0">
                <a:solidFill>
                  <a:srgbClr val="000000"/>
                </a:solidFill>
                <a:latin typeface="Times New Roman" panose="02020603050405020304" pitchFamily="18" charset="0"/>
              </a:rPr>
              <a:t>p</a:t>
            </a:r>
            <a:r>
              <a:rPr lang="en-US" sz="800" b="0" i="0" u="none" strike="noStrike" baseline="0" dirty="0">
                <a:solidFill>
                  <a:srgbClr val="000000"/>
                </a:solidFill>
                <a:latin typeface="Times New Roman" panose="02020603050405020304" pitchFamily="18" charset="0"/>
              </a:rPr>
              <a:t>&lt;0.05). </a:t>
            </a:r>
            <a:r>
              <a:rPr lang="en-US" sz="800" b="0" i="0" u="none" strike="noStrike" baseline="0" dirty="0" err="1">
                <a:solidFill>
                  <a:srgbClr val="000000"/>
                </a:solidFill>
                <a:latin typeface="Times New Roman" panose="02020603050405020304" pitchFamily="18" charset="0"/>
              </a:rPr>
              <a:t>Harflendirmeler</a:t>
            </a:r>
            <a:r>
              <a:rPr lang="en-US" sz="800" b="0" i="0" u="none" strike="noStrike" baseline="0" dirty="0">
                <a:solidFill>
                  <a:srgbClr val="000000"/>
                </a:solidFill>
                <a:latin typeface="Times New Roman" panose="02020603050405020304" pitchFamily="18" charset="0"/>
              </a:rPr>
              <a:t> </a:t>
            </a:r>
            <a:r>
              <a:rPr lang="en-US" sz="800" b="0" i="0" u="none" strike="noStrike" baseline="0" dirty="0" err="1">
                <a:solidFill>
                  <a:srgbClr val="000000"/>
                </a:solidFill>
                <a:latin typeface="Times New Roman" panose="02020603050405020304" pitchFamily="18" charset="0"/>
              </a:rPr>
              <a:t>en</a:t>
            </a:r>
            <a:r>
              <a:rPr lang="en-US" sz="800" b="0" i="0" u="none" strike="noStrike" baseline="0" dirty="0">
                <a:solidFill>
                  <a:srgbClr val="000000"/>
                </a:solidFill>
                <a:latin typeface="Times New Roman" panose="02020603050405020304" pitchFamily="18" charset="0"/>
              </a:rPr>
              <a:t> </a:t>
            </a:r>
            <a:r>
              <a:rPr lang="en-US" sz="800" b="0" i="0" u="none" strike="noStrike" baseline="0" dirty="0" err="1">
                <a:solidFill>
                  <a:srgbClr val="000000"/>
                </a:solidFill>
                <a:latin typeface="Times New Roman" panose="02020603050405020304" pitchFamily="18" charset="0"/>
              </a:rPr>
              <a:t>büyükten</a:t>
            </a:r>
            <a:r>
              <a:rPr lang="en-US" sz="800" b="0" i="0" u="none" strike="noStrike" baseline="0" dirty="0">
                <a:solidFill>
                  <a:srgbClr val="000000"/>
                </a:solidFill>
                <a:latin typeface="Times New Roman" panose="02020603050405020304" pitchFamily="18" charset="0"/>
              </a:rPr>
              <a:t> </a:t>
            </a:r>
            <a:r>
              <a:rPr lang="en-US" sz="800" b="0" i="0" u="none" strike="noStrike" baseline="0" dirty="0" err="1">
                <a:solidFill>
                  <a:srgbClr val="000000"/>
                </a:solidFill>
                <a:latin typeface="Times New Roman" panose="02020603050405020304" pitchFamily="18" charset="0"/>
              </a:rPr>
              <a:t>en</a:t>
            </a:r>
            <a:r>
              <a:rPr lang="en-US" sz="800" b="0" i="0" u="none" strike="noStrike" baseline="0" dirty="0">
                <a:solidFill>
                  <a:srgbClr val="000000"/>
                </a:solidFill>
                <a:latin typeface="Times New Roman" panose="02020603050405020304" pitchFamily="18" charset="0"/>
              </a:rPr>
              <a:t> </a:t>
            </a:r>
            <a:r>
              <a:rPr lang="en-US" sz="800" b="0" i="0" u="none" strike="noStrike" baseline="0" dirty="0" err="1">
                <a:solidFill>
                  <a:srgbClr val="000000"/>
                </a:solidFill>
                <a:latin typeface="Times New Roman" panose="02020603050405020304" pitchFamily="18" charset="0"/>
              </a:rPr>
              <a:t>küçüğe</a:t>
            </a:r>
            <a:r>
              <a:rPr lang="en-US" sz="800" b="0" i="0" u="none" strike="noStrike" baseline="0" dirty="0">
                <a:solidFill>
                  <a:srgbClr val="000000"/>
                </a:solidFill>
                <a:latin typeface="Times New Roman" panose="02020603050405020304" pitchFamily="18" charset="0"/>
              </a:rPr>
              <a:t> </a:t>
            </a:r>
            <a:r>
              <a:rPr lang="en-US" sz="800" b="0" i="0" u="none" strike="noStrike" baseline="0" dirty="0" err="1">
                <a:solidFill>
                  <a:srgbClr val="000000"/>
                </a:solidFill>
                <a:latin typeface="Times New Roman" panose="02020603050405020304" pitchFamily="18" charset="0"/>
              </a:rPr>
              <a:t>doğru</a:t>
            </a:r>
            <a:r>
              <a:rPr lang="en-US" sz="800" b="0" i="0" u="none" strike="noStrike" baseline="0" dirty="0">
                <a:solidFill>
                  <a:srgbClr val="000000"/>
                </a:solidFill>
                <a:latin typeface="Times New Roman" panose="02020603050405020304" pitchFamily="18" charset="0"/>
              </a:rPr>
              <a:t> </a:t>
            </a:r>
            <a:r>
              <a:rPr lang="en-US" sz="800" b="0" i="0" u="none" strike="noStrike" baseline="0" dirty="0" err="1">
                <a:solidFill>
                  <a:srgbClr val="000000"/>
                </a:solidFill>
                <a:latin typeface="Times New Roman" panose="02020603050405020304" pitchFamily="18" charset="0"/>
              </a:rPr>
              <a:t>alfabetik</a:t>
            </a:r>
            <a:r>
              <a:rPr lang="en-US" sz="800" b="0" i="0" u="none" strike="noStrike" baseline="0" dirty="0">
                <a:solidFill>
                  <a:srgbClr val="000000"/>
                </a:solidFill>
                <a:latin typeface="Times New Roman" panose="02020603050405020304" pitchFamily="18" charset="0"/>
              </a:rPr>
              <a:t> </a:t>
            </a:r>
            <a:r>
              <a:rPr lang="en-US" sz="800" b="0" i="0" u="none" strike="noStrike" baseline="0" dirty="0" err="1">
                <a:solidFill>
                  <a:srgbClr val="000000"/>
                </a:solidFill>
                <a:latin typeface="Times New Roman" panose="02020603050405020304" pitchFamily="18" charset="0"/>
              </a:rPr>
              <a:t>olarak</a:t>
            </a:r>
            <a:r>
              <a:rPr lang="en-US" sz="800" b="0" i="0" u="none" strike="noStrike" baseline="0" dirty="0">
                <a:solidFill>
                  <a:srgbClr val="000000"/>
                </a:solidFill>
                <a:latin typeface="Times New Roman" panose="02020603050405020304" pitchFamily="18" charset="0"/>
              </a:rPr>
              <a:t> </a:t>
            </a:r>
            <a:r>
              <a:rPr lang="en-US" sz="800" b="0" i="0" u="none" strike="noStrike" baseline="0" dirty="0" err="1">
                <a:solidFill>
                  <a:srgbClr val="000000"/>
                </a:solidFill>
                <a:latin typeface="Times New Roman" panose="02020603050405020304" pitchFamily="18" charset="0"/>
              </a:rPr>
              <a:t>yapılmıştır</a:t>
            </a:r>
            <a:r>
              <a:rPr lang="en-US" sz="800" b="0" i="0" u="none" strike="noStrike" baseline="0" dirty="0">
                <a:solidFill>
                  <a:srgbClr val="000000"/>
                </a:solidFill>
                <a:latin typeface="Times New Roman" panose="02020603050405020304" pitchFamily="18" charset="0"/>
              </a:rPr>
              <a:t>. </a:t>
            </a:r>
            <a:endParaRPr lang="en-US" dirty="0"/>
          </a:p>
        </p:txBody>
      </p:sp>
    </p:spTree>
    <p:extLst>
      <p:ext uri="{BB962C8B-B14F-4D97-AF65-F5344CB8AC3E}">
        <p14:creationId xmlns:p14="http://schemas.microsoft.com/office/powerpoint/2010/main" val="3413535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Resim 24">
            <a:extLst>
              <a:ext uri="{FF2B5EF4-FFF2-40B4-BE49-F238E27FC236}">
                <a16:creationId xmlns:a16="http://schemas.microsoft.com/office/drawing/2014/main" id="{AEAFDBFB-0C4E-13AE-F3F1-6E3A4EE5A386}"/>
              </a:ext>
            </a:extLst>
          </p:cNvPr>
          <p:cNvPicPr>
            <a:picLocks noChangeAspect="1"/>
          </p:cNvPicPr>
          <p:nvPr/>
        </p:nvPicPr>
        <p:blipFill>
          <a:blip r:embed="rId2" cstate="print">
            <a:clrChange>
              <a:clrFrom>
                <a:srgbClr val="D8DCDB"/>
              </a:clrFrom>
              <a:clrTo>
                <a:srgbClr val="D8DCDB">
                  <a:alpha val="0"/>
                </a:srgbClr>
              </a:clrTo>
            </a:clrChange>
            <a:extLst>
              <a:ext uri="{28A0092B-C50C-407E-A947-70E740481C1C}">
                <a14:useLocalDpi xmlns:a14="http://schemas.microsoft.com/office/drawing/2010/main" val="0"/>
              </a:ext>
            </a:extLst>
          </a:blip>
          <a:stretch>
            <a:fillRect/>
          </a:stretch>
        </p:blipFill>
        <p:spPr>
          <a:xfrm>
            <a:off x="2350193" y="3109610"/>
            <a:ext cx="2811291" cy="3748390"/>
          </a:xfrm>
          <a:prstGeom prst="rect">
            <a:avLst/>
          </a:prstGeom>
        </p:spPr>
      </p:pic>
      <p:sp>
        <p:nvSpPr>
          <p:cNvPr id="2" name="Başlık 1">
            <a:extLst>
              <a:ext uri="{FF2B5EF4-FFF2-40B4-BE49-F238E27FC236}">
                <a16:creationId xmlns:a16="http://schemas.microsoft.com/office/drawing/2014/main" id="{D6A7770C-0307-31BA-DD57-672679379345}"/>
              </a:ext>
            </a:extLst>
          </p:cNvPr>
          <p:cNvSpPr>
            <a:spLocks noGrp="1"/>
          </p:cNvSpPr>
          <p:nvPr>
            <p:ph type="title"/>
          </p:nvPr>
        </p:nvSpPr>
        <p:spPr>
          <a:xfrm>
            <a:off x="3499421" y="304800"/>
            <a:ext cx="8692579" cy="1143000"/>
          </a:xfrm>
        </p:spPr>
        <p:txBody>
          <a:bodyPr/>
          <a:lstStyle/>
          <a:p>
            <a:pPr algn="l"/>
            <a:r>
              <a:rPr lang="tr-TR" dirty="0"/>
              <a:t>Bulgular ve Tartışma</a:t>
            </a:r>
            <a:endParaRPr lang="en-US" dirty="0"/>
          </a:p>
        </p:txBody>
      </p:sp>
      <p:grpSp>
        <p:nvGrpSpPr>
          <p:cNvPr id="4" name="PptLabsAgenda_&amp;^@BeamShapeMainGroup_&amp;^@20241114145637405612">
            <a:extLst>
              <a:ext uri="{FF2B5EF4-FFF2-40B4-BE49-F238E27FC236}">
                <a16:creationId xmlns:a16="http://schemas.microsoft.com/office/drawing/2014/main" id="{4B0F2274-6683-49D0-E48B-C0F544F50E99}"/>
              </a:ext>
            </a:extLst>
          </p:cNvPr>
          <p:cNvGrpSpPr/>
          <p:nvPr/>
        </p:nvGrpSpPr>
        <p:grpSpPr>
          <a:xfrm>
            <a:off x="-56751" y="190500"/>
            <a:ext cx="2413172" cy="6667500"/>
            <a:chOff x="-56751" y="190500"/>
            <a:chExt cx="2413172" cy="6667500"/>
          </a:xfrm>
        </p:grpSpPr>
        <p:sp>
          <p:nvSpPr>
            <p:cNvPr id="5" name="PptLabsAgenda_&amp;^@BeamShapeBackground_&amp;^@2020112014502751890">
              <a:extLst>
                <a:ext uri="{FF2B5EF4-FFF2-40B4-BE49-F238E27FC236}">
                  <a16:creationId xmlns:a16="http://schemas.microsoft.com/office/drawing/2014/main" id="{62BAE82D-6446-30D9-5B40-DF5A253FF697}"/>
                </a:ext>
              </a:extLst>
            </p:cNvPr>
            <p:cNvSpPr/>
            <p:nvPr/>
          </p:nvSpPr>
          <p:spPr bwMode="auto">
            <a:xfrm>
              <a:off x="0" y="190500"/>
              <a:ext cx="2356421" cy="6667500"/>
            </a:xfrm>
            <a:prstGeom prst="rect">
              <a:avLst/>
            </a:prstGeom>
            <a:solidFill>
              <a:schemeClr val="accent4">
                <a:lumMod val="50000"/>
                <a:alpha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en-US" sz="11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6" name="Graphic 20">
              <a:hlinkClick r:id="" action="ppaction://hlinkshowjump?jump=previousslide"/>
              <a:extLst>
                <a:ext uri="{FF2B5EF4-FFF2-40B4-BE49-F238E27FC236}">
                  <a16:creationId xmlns:a16="http://schemas.microsoft.com/office/drawing/2014/main" id="{3EDB71D4-2A3F-9280-5A6E-B8F98B23CD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65060" y="5978113"/>
              <a:ext cx="360000" cy="350000"/>
            </a:xfrm>
            <a:prstGeom prst="rect">
              <a:avLst/>
            </a:prstGeom>
          </p:spPr>
        </p:pic>
        <p:pic>
          <p:nvPicPr>
            <p:cNvPr id="7" name="Graphic 19">
              <a:hlinkClick r:id="rId4" action="ppaction://hlinksldjump"/>
              <a:extLst>
                <a:ext uri="{FF2B5EF4-FFF2-40B4-BE49-F238E27FC236}">
                  <a16:creationId xmlns:a16="http://schemas.microsoft.com/office/drawing/2014/main" id="{82CAEB02-BC94-A3CA-B37F-85AEE324AD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2572" y="5971011"/>
              <a:ext cx="360000" cy="350000"/>
            </a:xfrm>
            <a:prstGeom prst="rect">
              <a:avLst/>
            </a:prstGeom>
          </p:spPr>
        </p:pic>
        <p:pic>
          <p:nvPicPr>
            <p:cNvPr id="8" name="Graphic 21">
              <a:hlinkClick r:id="" action="ppaction://hlinkshowjump?jump=nextslide"/>
              <a:extLst>
                <a:ext uri="{FF2B5EF4-FFF2-40B4-BE49-F238E27FC236}">
                  <a16:creationId xmlns:a16="http://schemas.microsoft.com/office/drawing/2014/main" id="{68FF3AE1-D0B9-3916-8DD9-E78F9A6720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5586" y="5971011"/>
              <a:ext cx="360000" cy="350000"/>
            </a:xfrm>
            <a:prstGeom prst="rect">
              <a:avLst/>
            </a:prstGeom>
          </p:spPr>
        </p:pic>
        <p:sp>
          <p:nvSpPr>
            <p:cNvPr id="9" name="PptLabsAgenda_&amp;^@BeamShapeText_&amp;^@Results and Conclusion_7">
              <a:extLst>
                <a:ext uri="{FF2B5EF4-FFF2-40B4-BE49-F238E27FC236}">
                  <a16:creationId xmlns:a16="http://schemas.microsoft.com/office/drawing/2014/main" id="{E72619DD-D208-05D5-D123-654C7C76A9F8}"/>
                </a:ext>
              </a:extLst>
            </p:cNvPr>
            <p:cNvSpPr txBox="1"/>
            <p:nvPr/>
          </p:nvSpPr>
          <p:spPr>
            <a:xfrm>
              <a:off x="-56751" y="4316449"/>
              <a:ext cx="1959704" cy="307777"/>
            </a:xfrm>
            <a:prstGeom prst="rect">
              <a:avLst/>
            </a:prstGeom>
            <a:noFill/>
          </p:spPr>
          <p:txBody>
            <a:bodyPr vert="horz" wrap="none" rtlCol="0">
              <a:spAutoFit/>
            </a:bodyPr>
            <a:lstStyle/>
            <a:p>
              <a:pPr lvl="0"/>
              <a:r>
                <a:rPr lang="tr-TR" sz="1400" b="1" dirty="0">
                  <a:solidFill>
                    <a:schemeClr val="bg1"/>
                  </a:solidFill>
                  <a:latin typeface="Arial Rounded MT Bold" panose="020B0604020202020204" charset="0"/>
                </a:rPr>
                <a:t>Bulgular ve Tartışma</a:t>
              </a:r>
              <a:endParaRPr lang="en-US" sz="1400" b="1" dirty="0">
                <a:solidFill>
                  <a:schemeClr val="bg1"/>
                </a:solidFill>
                <a:latin typeface="Arial Rounded MT Bold" panose="020B0604020202020204" charset="0"/>
              </a:endParaRPr>
            </a:p>
          </p:txBody>
        </p:sp>
        <p:sp>
          <p:nvSpPr>
            <p:cNvPr id="10" name="PptLabsAgenda_&amp;^@BeamShapeText_&amp;^@Another Section_6">
              <a:extLst>
                <a:ext uri="{FF2B5EF4-FFF2-40B4-BE49-F238E27FC236}">
                  <a16:creationId xmlns:a16="http://schemas.microsoft.com/office/drawing/2014/main" id="{9EE238C4-5B67-1567-949D-10DE832ECDE7}"/>
                </a:ext>
              </a:extLst>
            </p:cNvPr>
            <p:cNvSpPr txBox="1"/>
            <p:nvPr/>
          </p:nvSpPr>
          <p:spPr>
            <a:xfrm>
              <a:off x="-56751" y="3894132"/>
              <a:ext cx="1723933" cy="307777"/>
            </a:xfrm>
            <a:prstGeom prst="rect">
              <a:avLst/>
            </a:prstGeom>
            <a:noFill/>
          </p:spPr>
          <p:txBody>
            <a:bodyPr vert="horz" wrap="none" rtlCol="0">
              <a:spAutoFit/>
            </a:bodyPr>
            <a:lstStyle/>
            <a:p>
              <a:pPr lvl="0"/>
              <a:r>
                <a:rPr lang="tr-TR" sz="1400" dirty="0">
                  <a:latin typeface="Arial Rounded MT Bold" panose="020B0604020202020204" charset="0"/>
                </a:rPr>
                <a:t>Materyal ve Metot</a:t>
              </a:r>
              <a:endParaRPr lang="en-US" sz="1400" dirty="0">
                <a:latin typeface="Arial Rounded MT Bold" panose="020B0604020202020204" charset="0"/>
              </a:endParaRPr>
            </a:p>
          </p:txBody>
        </p:sp>
        <p:sp>
          <p:nvSpPr>
            <p:cNvPr id="11" name="PptLabsAgenda_&amp;^@BeamShapeText_&amp;^@Untitled Section_5">
              <a:extLst>
                <a:ext uri="{FF2B5EF4-FFF2-40B4-BE49-F238E27FC236}">
                  <a16:creationId xmlns:a16="http://schemas.microsoft.com/office/drawing/2014/main" id="{66A09534-ED7A-29FE-D0BA-CA1B0BE3D179}"/>
                </a:ext>
              </a:extLst>
            </p:cNvPr>
            <p:cNvSpPr txBox="1"/>
            <p:nvPr/>
          </p:nvSpPr>
          <p:spPr>
            <a:xfrm>
              <a:off x="-56751" y="3471815"/>
              <a:ext cx="1720343" cy="307777"/>
            </a:xfrm>
            <a:prstGeom prst="rect">
              <a:avLst/>
            </a:prstGeom>
            <a:noFill/>
          </p:spPr>
          <p:txBody>
            <a:bodyPr vert="horz" wrap="none" rtlCol="0">
              <a:spAutoFit/>
            </a:bodyPr>
            <a:lstStyle/>
            <a:p>
              <a:pPr lvl="0"/>
              <a:r>
                <a:rPr lang="tr-TR" sz="1400" dirty="0">
                  <a:latin typeface="Arial Rounded MT Bold" panose="020B0604020202020204" charset="0"/>
                </a:rPr>
                <a:t>Çalışmanın Amacı</a:t>
              </a:r>
              <a:endParaRPr lang="en-US" sz="1400" dirty="0">
                <a:latin typeface="Arial Rounded MT Bold" panose="020B0604020202020204" charset="0"/>
              </a:endParaRPr>
            </a:p>
          </p:txBody>
        </p:sp>
        <p:sp>
          <p:nvSpPr>
            <p:cNvPr id="12" name="PptLabsAgenda_&amp;^@BeamShapeText_&amp;^@Materials and Method_4">
              <a:extLst>
                <a:ext uri="{FF2B5EF4-FFF2-40B4-BE49-F238E27FC236}">
                  <a16:creationId xmlns:a16="http://schemas.microsoft.com/office/drawing/2014/main" id="{24795D3F-624D-2E3C-4E51-ECBAB9CB0E65}"/>
                </a:ext>
              </a:extLst>
            </p:cNvPr>
            <p:cNvSpPr txBox="1"/>
            <p:nvPr/>
          </p:nvSpPr>
          <p:spPr>
            <a:xfrm>
              <a:off x="-56751" y="3049498"/>
              <a:ext cx="2340000" cy="307777"/>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algn="l"/>
              <a:r>
                <a:rPr lang="tr-TR" sz="1400" spc="0" dirty="0">
                  <a:latin typeface="Arial Rounded MT Bold" panose="020B0604020202020204" charset="0"/>
                </a:rPr>
                <a:t>Dondurarak Kurutma</a:t>
              </a:r>
              <a:endParaRPr lang="en-US" sz="1400" spc="0" dirty="0">
                <a:latin typeface="Arial Rounded MT Bold" panose="020B0604020202020204" charset="0"/>
              </a:endParaRPr>
            </a:p>
          </p:txBody>
        </p:sp>
        <p:sp>
          <p:nvSpPr>
            <p:cNvPr id="13" name="PptLabsAgenda_&amp;^@BeamShapeText_&amp;^@Introduction_3">
              <a:extLst>
                <a:ext uri="{FF2B5EF4-FFF2-40B4-BE49-F238E27FC236}">
                  <a16:creationId xmlns:a16="http://schemas.microsoft.com/office/drawing/2014/main" id="{87DA4210-FEF8-F1C7-2A03-8E17377632E9}"/>
                </a:ext>
              </a:extLst>
            </p:cNvPr>
            <p:cNvSpPr txBox="1"/>
            <p:nvPr/>
          </p:nvSpPr>
          <p:spPr>
            <a:xfrm>
              <a:off x="-56751" y="2627181"/>
              <a:ext cx="2340000" cy="307777"/>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algn="l"/>
              <a:r>
                <a:rPr lang="tr-TR" sz="1400" spc="0" dirty="0">
                  <a:latin typeface="Arial Rounded MT Bold" panose="020B0604020202020204" charset="0"/>
                </a:rPr>
                <a:t>Giriş</a:t>
              </a:r>
              <a:endParaRPr lang="en-US" sz="1400" spc="0" dirty="0">
                <a:latin typeface="Arial Rounded MT Bold" panose="020B0604020202020204" charset="0"/>
              </a:endParaRPr>
            </a:p>
          </p:txBody>
        </p:sp>
        <p:sp>
          <p:nvSpPr>
            <p:cNvPr id="14" name="PptLabsAgenda_&amp;^@BeamShapeText_&amp;^@Outline_2">
              <a:extLst>
                <a:ext uri="{FF2B5EF4-FFF2-40B4-BE49-F238E27FC236}">
                  <a16:creationId xmlns:a16="http://schemas.microsoft.com/office/drawing/2014/main" id="{5288F62E-14F6-0E50-5EDD-B1630BC80011}"/>
                </a:ext>
              </a:extLst>
            </p:cNvPr>
            <p:cNvSpPr txBox="1"/>
            <p:nvPr/>
          </p:nvSpPr>
          <p:spPr>
            <a:xfrm>
              <a:off x="-56751" y="2204864"/>
              <a:ext cx="2340000" cy="380361"/>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lvl="0" algn="l">
                <a:lnSpc>
                  <a:spcPct val="150000"/>
                </a:lnSpc>
                <a:spcAft>
                  <a:spcPts val="1200"/>
                </a:spcAft>
              </a:pPr>
              <a:r>
                <a:rPr lang="tr-TR" sz="1400" spc="0" dirty="0">
                  <a:uFill>
                    <a:solidFill>
                      <a:prstClr val="white"/>
                    </a:solidFill>
                  </a:uFill>
                  <a:latin typeface="Arial Rounded MT Bold" panose="020B0604020202020204" charset="0"/>
                  <a:ea typeface="굴림" panose="020B0600000101010101" pitchFamily="34" charset="-127"/>
                  <a:cs typeface="Open Sans"/>
                </a:rPr>
                <a:t>Sunum Akışı</a:t>
              </a:r>
              <a:endParaRPr lang="en-US" sz="1400" spc="0" dirty="0">
                <a:uFill>
                  <a:solidFill>
                    <a:prstClr val="white"/>
                  </a:solidFill>
                </a:uFill>
                <a:latin typeface="Arial Rounded MT Bold" panose="020B0604020202020204" charset="0"/>
                <a:ea typeface="굴림" panose="020B0600000101010101" pitchFamily="34" charset="-127"/>
                <a:cs typeface="Open Sans"/>
              </a:endParaRPr>
            </a:p>
          </p:txBody>
        </p:sp>
        <p:sp>
          <p:nvSpPr>
            <p:cNvPr id="15" name="Oval 14">
              <a:hlinkClick r:id="" action="ppaction://hlinkshowjump?jump=previousslide"/>
              <a:extLst>
                <a:ext uri="{FF2B5EF4-FFF2-40B4-BE49-F238E27FC236}">
                  <a16:creationId xmlns:a16="http://schemas.microsoft.com/office/drawing/2014/main" id="{E61D228D-020E-C57E-BE36-55C459ED927A}"/>
                </a:ext>
              </a:extLst>
            </p:cNvPr>
            <p:cNvSpPr/>
            <p:nvPr/>
          </p:nvSpPr>
          <p:spPr>
            <a:xfrm>
              <a:off x="216961" y="5910696"/>
              <a:ext cx="484079" cy="470632"/>
            </a:xfrm>
            <a:prstGeom prst="ellipse">
              <a:avLst/>
            </a:prstGeom>
            <a:noFill/>
            <a:ln>
              <a:solidFill>
                <a:schemeClr val="bg1">
                  <a:lumMod val="75000"/>
                </a:schemeClr>
              </a:solidFill>
            </a:ln>
            <a:effectLst>
              <a:glow rad="63500">
                <a:schemeClr val="accent4"/>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16" name="Oval 15">
              <a:hlinkClick r:id="" action="ppaction://hlinkshowjump?jump=nextslide"/>
              <a:extLst>
                <a:ext uri="{FF2B5EF4-FFF2-40B4-BE49-F238E27FC236}">
                  <a16:creationId xmlns:a16="http://schemas.microsoft.com/office/drawing/2014/main" id="{0F84FF9E-5D13-43F4-6C64-6A25A8962533}"/>
                </a:ext>
              </a:extLst>
            </p:cNvPr>
            <p:cNvSpPr/>
            <p:nvPr/>
          </p:nvSpPr>
          <p:spPr>
            <a:xfrm>
              <a:off x="1515962" y="5910694"/>
              <a:ext cx="484079" cy="470632"/>
            </a:xfrm>
            <a:prstGeom prst="ellipse">
              <a:avLst/>
            </a:prstGeom>
            <a:noFill/>
            <a:ln>
              <a:solidFill>
                <a:schemeClr val="bg1">
                  <a:lumMod val="75000"/>
                </a:schemeClr>
              </a:solidFill>
            </a:ln>
            <a:effectLst>
              <a:glow rad="63500">
                <a:schemeClr val="accent4"/>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7" name="Rectangle 22">
            <a:extLst>
              <a:ext uri="{FF2B5EF4-FFF2-40B4-BE49-F238E27FC236}">
                <a16:creationId xmlns:a16="http://schemas.microsoft.com/office/drawing/2014/main" id="{B46A5398-CA2C-6BCD-EB63-6D2D65F9366B}"/>
              </a:ext>
            </a:extLst>
          </p:cNvPr>
          <p:cNvSpPr/>
          <p:nvPr/>
        </p:nvSpPr>
        <p:spPr>
          <a:xfrm>
            <a:off x="-56751" y="1280396"/>
            <a:ext cx="2448630" cy="584775"/>
          </a:xfrm>
          <a:prstGeom prst="rect">
            <a:avLst/>
          </a:prstGeom>
          <a:noFill/>
        </p:spPr>
        <p:txBody>
          <a:bodyPr wrap="square" lIns="91440" tIns="45720" rIns="91440" bIns="45720">
            <a:spAutoFit/>
          </a:bodyPr>
          <a:lstStyle/>
          <a:p>
            <a:pPr algn="ctr"/>
            <a:r>
              <a:rPr lang="tr-TR" sz="3200" b="1" cap="none" spc="50" dirty="0">
                <a:ln w="0"/>
                <a:solidFill>
                  <a:schemeClr val="bg2"/>
                </a:solidFill>
                <a:effectLst>
                  <a:innerShdw blurRad="63500" dist="50800" dir="13500000">
                    <a:srgbClr val="000000">
                      <a:alpha val="50000"/>
                    </a:srgbClr>
                  </a:innerShdw>
                </a:effectLst>
              </a:rPr>
              <a:t>TURK2025</a:t>
            </a:r>
            <a:endParaRPr lang="en-US" sz="3200" b="1" cap="none" spc="50" dirty="0">
              <a:ln w="0"/>
              <a:solidFill>
                <a:schemeClr val="bg2"/>
              </a:solidFill>
              <a:effectLst>
                <a:innerShdw blurRad="63500" dist="50800" dir="13500000">
                  <a:srgbClr val="000000">
                    <a:alpha val="50000"/>
                  </a:srgbClr>
                </a:innerShdw>
              </a:effectLst>
            </a:endParaRPr>
          </a:p>
        </p:txBody>
      </p:sp>
      <p:sp>
        <p:nvSpPr>
          <p:cNvPr id="18" name="PptLabsAgenda_&amp;^@BeamShapeText_&amp;^@Results and Conclusion_7">
            <a:extLst>
              <a:ext uri="{FF2B5EF4-FFF2-40B4-BE49-F238E27FC236}">
                <a16:creationId xmlns:a16="http://schemas.microsoft.com/office/drawing/2014/main" id="{09B41656-C036-6F8C-5AFD-F7F07AD1747F}"/>
              </a:ext>
            </a:extLst>
          </p:cNvPr>
          <p:cNvSpPr txBox="1"/>
          <p:nvPr/>
        </p:nvSpPr>
        <p:spPr>
          <a:xfrm>
            <a:off x="-80347" y="4740339"/>
            <a:ext cx="1983300" cy="307777"/>
          </a:xfrm>
          <a:prstGeom prst="rect">
            <a:avLst/>
          </a:prstGeom>
          <a:noFill/>
        </p:spPr>
        <p:txBody>
          <a:bodyPr vert="horz" wrap="none" rtlCol="0">
            <a:spAutoFit/>
          </a:bodyPr>
          <a:lstStyle/>
          <a:p>
            <a:pPr lvl="0"/>
            <a:r>
              <a:rPr lang="tr-TR" sz="1400" dirty="0">
                <a:solidFill>
                  <a:prstClr val="black"/>
                </a:solidFill>
                <a:latin typeface="Arial Rounded MT Bold" panose="020B0604020202020204" charset="0"/>
              </a:rPr>
              <a:t>Sonuçlar ve Öneriler</a:t>
            </a:r>
            <a:endParaRPr lang="en-US" sz="1400" dirty="0">
              <a:solidFill>
                <a:prstClr val="black"/>
              </a:solidFill>
              <a:latin typeface="Arial Rounded MT Bold" panose="020B0604020202020204" charset="0"/>
            </a:endParaRPr>
          </a:p>
        </p:txBody>
      </p:sp>
      <p:sp>
        <p:nvSpPr>
          <p:cNvPr id="19" name="PptLabsAgenda_&amp;^@BeamShapeText_&amp;^@Results and Conclusion_7">
            <a:extLst>
              <a:ext uri="{FF2B5EF4-FFF2-40B4-BE49-F238E27FC236}">
                <a16:creationId xmlns:a16="http://schemas.microsoft.com/office/drawing/2014/main" id="{496FC676-B01C-3F22-BDCE-F31486D56C62}"/>
              </a:ext>
            </a:extLst>
          </p:cNvPr>
          <p:cNvSpPr txBox="1"/>
          <p:nvPr/>
        </p:nvSpPr>
        <p:spPr>
          <a:xfrm>
            <a:off x="-86732" y="5161083"/>
            <a:ext cx="1361335" cy="307777"/>
          </a:xfrm>
          <a:prstGeom prst="rect">
            <a:avLst/>
          </a:prstGeom>
          <a:noFill/>
        </p:spPr>
        <p:txBody>
          <a:bodyPr vert="horz" wrap="none" rtlCol="0">
            <a:spAutoFit/>
          </a:bodyPr>
          <a:lstStyle/>
          <a:p>
            <a:pPr lvl="0"/>
            <a:r>
              <a:rPr lang="tr-TR" sz="1400" dirty="0">
                <a:solidFill>
                  <a:prstClr val="black"/>
                </a:solidFill>
                <a:latin typeface="Arial Rounded MT Bold" panose="020B0604020202020204" charset="0"/>
              </a:rPr>
              <a:t>Kaynak Dizini</a:t>
            </a:r>
            <a:endParaRPr lang="en-US" sz="1400" dirty="0">
              <a:solidFill>
                <a:prstClr val="black"/>
              </a:solidFill>
              <a:latin typeface="Arial Rounded MT Bold" panose="020B0604020202020204" charset="0"/>
            </a:endParaRPr>
          </a:p>
        </p:txBody>
      </p:sp>
      <p:pic>
        <p:nvPicPr>
          <p:cNvPr id="20" name="Resim 19">
            <a:extLst>
              <a:ext uri="{FF2B5EF4-FFF2-40B4-BE49-F238E27FC236}">
                <a16:creationId xmlns:a16="http://schemas.microsoft.com/office/drawing/2014/main" id="{5B0BAB73-50B9-4306-54C0-844F441D61AE}"/>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56421" y="429783"/>
            <a:ext cx="1143000" cy="1143000"/>
          </a:xfrm>
          <a:prstGeom prst="rect">
            <a:avLst/>
          </a:prstGeom>
        </p:spPr>
      </p:pic>
      <p:sp>
        <p:nvSpPr>
          <p:cNvPr id="21" name="Metin kutusu 20">
            <a:extLst>
              <a:ext uri="{FF2B5EF4-FFF2-40B4-BE49-F238E27FC236}">
                <a16:creationId xmlns:a16="http://schemas.microsoft.com/office/drawing/2014/main" id="{69F9C73A-4124-8874-57FA-3F13AF2F8088}"/>
              </a:ext>
            </a:extLst>
          </p:cNvPr>
          <p:cNvSpPr txBox="1"/>
          <p:nvPr/>
        </p:nvSpPr>
        <p:spPr>
          <a:xfrm>
            <a:off x="3164235" y="1263134"/>
            <a:ext cx="1822743" cy="369332"/>
          </a:xfrm>
          <a:prstGeom prst="rect">
            <a:avLst/>
          </a:prstGeom>
          <a:noFill/>
        </p:spPr>
        <p:txBody>
          <a:bodyPr wrap="none" rtlCol="0">
            <a:spAutoFit/>
          </a:bodyPr>
          <a:lstStyle/>
          <a:p>
            <a:r>
              <a:rPr lang="tr-TR" sz="1800" dirty="0">
                <a:solidFill>
                  <a:schemeClr val="accent4">
                    <a:lumMod val="50000"/>
                  </a:schemeClr>
                </a:solidFill>
                <a:latin typeface="Constantia" panose="02030602050306030303" pitchFamily="18" charset="0"/>
                <a:cs typeface="Times New Roman" panose="02020603050405020304" pitchFamily="18" charset="0"/>
              </a:rPr>
              <a:t>Analiz Sonuçları</a:t>
            </a:r>
          </a:p>
        </p:txBody>
      </p:sp>
      <p:sp>
        <p:nvSpPr>
          <p:cNvPr id="22" name="Metin kutusu 21">
            <a:extLst>
              <a:ext uri="{FF2B5EF4-FFF2-40B4-BE49-F238E27FC236}">
                <a16:creationId xmlns:a16="http://schemas.microsoft.com/office/drawing/2014/main" id="{20731D09-15CA-8442-F45F-CB3162D206D7}"/>
              </a:ext>
            </a:extLst>
          </p:cNvPr>
          <p:cNvSpPr txBox="1"/>
          <p:nvPr/>
        </p:nvSpPr>
        <p:spPr>
          <a:xfrm>
            <a:off x="3164235" y="1572783"/>
            <a:ext cx="1515158" cy="338554"/>
          </a:xfrm>
          <a:prstGeom prst="rect">
            <a:avLst/>
          </a:prstGeom>
          <a:noFill/>
        </p:spPr>
        <p:txBody>
          <a:bodyPr wrap="none" rtlCol="0">
            <a:spAutoFit/>
          </a:bodyPr>
          <a:lstStyle/>
          <a:p>
            <a:r>
              <a:rPr lang="tr-TR" sz="1600" dirty="0">
                <a:solidFill>
                  <a:schemeClr val="accent4">
                    <a:lumMod val="50000"/>
                  </a:schemeClr>
                </a:solidFill>
                <a:latin typeface="Constantia" panose="02030602050306030303" pitchFamily="18" charset="0"/>
                <a:cs typeface="Times New Roman" panose="02020603050405020304" pitchFamily="18" charset="0"/>
              </a:rPr>
              <a:t>2. Renk Analizi</a:t>
            </a:r>
          </a:p>
        </p:txBody>
      </p:sp>
      <p:graphicFrame>
        <p:nvGraphicFramePr>
          <p:cNvPr id="23" name="İçerik Yer Tutucusu 5">
            <a:extLst>
              <a:ext uri="{FF2B5EF4-FFF2-40B4-BE49-F238E27FC236}">
                <a16:creationId xmlns:a16="http://schemas.microsoft.com/office/drawing/2014/main" id="{49B5E22E-9EC3-968B-9541-FA9933C56B3B}"/>
              </a:ext>
            </a:extLst>
          </p:cNvPr>
          <p:cNvGraphicFramePr>
            <a:graphicFrameLocks noGrp="1"/>
          </p:cNvGraphicFramePr>
          <p:nvPr>
            <p:ph idx="1"/>
            <p:extLst>
              <p:ext uri="{D42A27DB-BD31-4B8C-83A1-F6EECF244321}">
                <p14:modId xmlns:p14="http://schemas.microsoft.com/office/powerpoint/2010/main" val="2968037401"/>
              </p:ext>
            </p:extLst>
          </p:nvPr>
        </p:nvGraphicFramePr>
        <p:xfrm>
          <a:off x="2966260" y="2255348"/>
          <a:ext cx="7352429" cy="1487932"/>
        </p:xfrm>
        <a:graphic>
          <a:graphicData uri="http://schemas.openxmlformats.org/drawingml/2006/table">
            <a:tbl>
              <a:tblPr firstRow="1" firstCol="1" bandRow="1">
                <a:tableStyleId>{9D7B26C5-4107-4FEC-AEDC-1716B250A1EF}</a:tableStyleId>
              </a:tblPr>
              <a:tblGrid>
                <a:gridCol w="1257532">
                  <a:extLst>
                    <a:ext uri="{9D8B030D-6E8A-4147-A177-3AD203B41FA5}">
                      <a16:colId xmlns:a16="http://schemas.microsoft.com/office/drawing/2014/main" val="4024831154"/>
                    </a:ext>
                  </a:extLst>
                </a:gridCol>
                <a:gridCol w="936104">
                  <a:extLst>
                    <a:ext uri="{9D8B030D-6E8A-4147-A177-3AD203B41FA5}">
                      <a16:colId xmlns:a16="http://schemas.microsoft.com/office/drawing/2014/main" val="683852851"/>
                    </a:ext>
                  </a:extLst>
                </a:gridCol>
                <a:gridCol w="936104">
                  <a:extLst>
                    <a:ext uri="{9D8B030D-6E8A-4147-A177-3AD203B41FA5}">
                      <a16:colId xmlns:a16="http://schemas.microsoft.com/office/drawing/2014/main" val="3599816173"/>
                    </a:ext>
                  </a:extLst>
                </a:gridCol>
                <a:gridCol w="1080120">
                  <a:extLst>
                    <a:ext uri="{9D8B030D-6E8A-4147-A177-3AD203B41FA5}">
                      <a16:colId xmlns:a16="http://schemas.microsoft.com/office/drawing/2014/main" val="3570546184"/>
                    </a:ext>
                  </a:extLst>
                </a:gridCol>
                <a:gridCol w="1224136">
                  <a:extLst>
                    <a:ext uri="{9D8B030D-6E8A-4147-A177-3AD203B41FA5}">
                      <a16:colId xmlns:a16="http://schemas.microsoft.com/office/drawing/2014/main" val="1439318879"/>
                    </a:ext>
                  </a:extLst>
                </a:gridCol>
                <a:gridCol w="1080120">
                  <a:extLst>
                    <a:ext uri="{9D8B030D-6E8A-4147-A177-3AD203B41FA5}">
                      <a16:colId xmlns:a16="http://schemas.microsoft.com/office/drawing/2014/main" val="2650385235"/>
                    </a:ext>
                  </a:extLst>
                </a:gridCol>
                <a:gridCol w="838313">
                  <a:extLst>
                    <a:ext uri="{9D8B030D-6E8A-4147-A177-3AD203B41FA5}">
                      <a16:colId xmlns:a16="http://schemas.microsoft.com/office/drawing/2014/main" val="2012920233"/>
                    </a:ext>
                  </a:extLst>
                </a:gridCol>
              </a:tblGrid>
              <a:tr h="357251">
                <a:tc>
                  <a:txBody>
                    <a:bodyPr/>
                    <a:lstStyle/>
                    <a:p>
                      <a:pPr marL="0" marR="0" indent="0" algn="ctr">
                        <a:lnSpc>
                          <a:spcPct val="100000"/>
                        </a:lnSpc>
                        <a:spcBef>
                          <a:spcPts val="600"/>
                        </a:spcBef>
                        <a:spcAft>
                          <a:spcPts val="600"/>
                        </a:spcAft>
                      </a:pPr>
                      <a:r>
                        <a:rPr lang="tr-TR" sz="1200" kern="100" dirty="0">
                          <a:effectLst/>
                          <a:latin typeface="Maiandra GD" panose="020E0502030308020204" pitchFamily="34" charset="0"/>
                        </a:rPr>
                        <a:t>Örnek</a:t>
                      </a:r>
                      <a:endParaRPr lang="tr-TR" sz="1200" kern="100" dirty="0">
                        <a:effectLst/>
                        <a:latin typeface="Maiandra GD" panose="020E0502030308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indent="0" algn="ctr">
                        <a:lnSpc>
                          <a:spcPct val="100000"/>
                        </a:lnSpc>
                        <a:spcBef>
                          <a:spcPts val="600"/>
                        </a:spcBef>
                        <a:spcAft>
                          <a:spcPts val="600"/>
                        </a:spcAft>
                      </a:pPr>
                      <a:r>
                        <a:rPr lang="tr-TR" sz="1200" kern="100" dirty="0">
                          <a:effectLst/>
                          <a:latin typeface="Maiandra GD" panose="020E0502030308020204" pitchFamily="34" charset="0"/>
                        </a:rPr>
                        <a:t>L*</a:t>
                      </a:r>
                      <a:endParaRPr lang="tr-TR" sz="1200" kern="100" dirty="0">
                        <a:effectLst/>
                        <a:latin typeface="Maiandra GD" panose="020E0502030308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indent="0" algn="ctr">
                        <a:lnSpc>
                          <a:spcPct val="100000"/>
                        </a:lnSpc>
                        <a:spcBef>
                          <a:spcPts val="600"/>
                        </a:spcBef>
                        <a:spcAft>
                          <a:spcPts val="600"/>
                        </a:spcAft>
                      </a:pPr>
                      <a:r>
                        <a:rPr lang="tr-TR" sz="1200" kern="100" dirty="0">
                          <a:effectLst/>
                          <a:latin typeface="Maiandra GD" panose="020E0502030308020204" pitchFamily="34" charset="0"/>
                        </a:rPr>
                        <a:t>a*</a:t>
                      </a:r>
                      <a:endParaRPr lang="tr-TR" sz="1200" kern="100" dirty="0">
                        <a:effectLst/>
                        <a:latin typeface="Maiandra GD" panose="020E0502030308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indent="0" algn="ctr">
                        <a:lnSpc>
                          <a:spcPct val="100000"/>
                        </a:lnSpc>
                        <a:spcBef>
                          <a:spcPts val="600"/>
                        </a:spcBef>
                        <a:spcAft>
                          <a:spcPts val="600"/>
                        </a:spcAft>
                      </a:pPr>
                      <a:r>
                        <a:rPr lang="tr-TR" sz="1200" kern="100" dirty="0">
                          <a:effectLst/>
                          <a:latin typeface="Maiandra GD" panose="020E0502030308020204" pitchFamily="34" charset="0"/>
                        </a:rPr>
                        <a:t>b*</a:t>
                      </a:r>
                      <a:endParaRPr lang="tr-TR" sz="1200" kern="100" dirty="0">
                        <a:effectLst/>
                        <a:latin typeface="Maiandra GD" panose="020E0502030308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indent="0" algn="ctr">
                        <a:lnSpc>
                          <a:spcPct val="100000"/>
                        </a:lnSpc>
                        <a:spcBef>
                          <a:spcPts val="600"/>
                        </a:spcBef>
                        <a:spcAft>
                          <a:spcPts val="600"/>
                        </a:spcAft>
                      </a:pPr>
                      <a:r>
                        <a:rPr lang="tr-TR" sz="1200" kern="100" dirty="0">
                          <a:effectLst/>
                          <a:latin typeface="Maiandra GD" panose="020E0502030308020204" pitchFamily="34" charset="0"/>
                        </a:rPr>
                        <a:t>C*</a:t>
                      </a:r>
                      <a:endParaRPr lang="tr-TR" sz="1200" kern="100" dirty="0">
                        <a:effectLst/>
                        <a:latin typeface="Maiandra GD" panose="020E0502030308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indent="0" algn="ctr">
                        <a:lnSpc>
                          <a:spcPct val="100000"/>
                        </a:lnSpc>
                        <a:spcBef>
                          <a:spcPts val="600"/>
                        </a:spcBef>
                        <a:spcAft>
                          <a:spcPts val="600"/>
                        </a:spcAft>
                      </a:pPr>
                      <a:r>
                        <a:rPr lang="tr-TR" sz="1200" kern="100" dirty="0">
                          <a:effectLst/>
                          <a:latin typeface="Maiandra GD" panose="020E0502030308020204" pitchFamily="34" charset="0"/>
                        </a:rPr>
                        <a:t>°h</a:t>
                      </a:r>
                      <a:endParaRPr lang="tr-TR" sz="1200" kern="100" dirty="0">
                        <a:effectLst/>
                        <a:latin typeface="Maiandra GD" panose="020E0502030308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indent="0" algn="ctr">
                        <a:lnSpc>
                          <a:spcPct val="100000"/>
                        </a:lnSpc>
                        <a:spcBef>
                          <a:spcPts val="600"/>
                        </a:spcBef>
                        <a:spcAft>
                          <a:spcPts val="600"/>
                        </a:spcAft>
                      </a:pPr>
                      <a:r>
                        <a:rPr lang="el-GR" sz="1200" kern="100" dirty="0">
                          <a:effectLst/>
                        </a:rPr>
                        <a:t>Δ</a:t>
                      </a:r>
                      <a:r>
                        <a:rPr lang="tr-TR" sz="1200" kern="100" dirty="0">
                          <a:effectLst/>
                          <a:latin typeface="Maiandra GD" panose="020E0502030308020204" pitchFamily="34" charset="0"/>
                        </a:rPr>
                        <a:t>E</a:t>
                      </a:r>
                      <a:endParaRPr lang="tr-TR" sz="1200" kern="100" dirty="0">
                        <a:effectLst/>
                        <a:latin typeface="Maiandra GD" panose="020E0502030308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42771262"/>
                  </a:ext>
                </a:extLst>
              </a:tr>
              <a:tr h="447146">
                <a:tc>
                  <a:txBody>
                    <a:bodyPr/>
                    <a:lstStyle/>
                    <a:p>
                      <a:pPr marL="0" marR="0" indent="0" algn="ctr">
                        <a:lnSpc>
                          <a:spcPct val="100000"/>
                        </a:lnSpc>
                        <a:spcBef>
                          <a:spcPts val="600"/>
                        </a:spcBef>
                        <a:spcAft>
                          <a:spcPts val="600"/>
                        </a:spcAft>
                      </a:pPr>
                      <a:r>
                        <a:rPr lang="tr-TR" sz="1200" kern="100" dirty="0">
                          <a:effectLst/>
                          <a:latin typeface="Maiandra GD" panose="020E0502030308020204" pitchFamily="34" charset="0"/>
                        </a:rPr>
                        <a:t>Taze Gilaburu Suyu</a:t>
                      </a:r>
                      <a:endParaRPr lang="tr-TR" sz="1200" kern="100" dirty="0">
                        <a:effectLst/>
                        <a:latin typeface="Maiandra GD" panose="020E0502030308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indent="0" algn="ctr">
                        <a:lnSpc>
                          <a:spcPct val="100000"/>
                        </a:lnSpc>
                        <a:spcBef>
                          <a:spcPts val="600"/>
                        </a:spcBef>
                        <a:spcAft>
                          <a:spcPts val="600"/>
                        </a:spcAft>
                        <a:buNone/>
                      </a:pPr>
                      <a:r>
                        <a:rPr lang="en-US" sz="1100" b="1" kern="100" dirty="0">
                          <a:solidFill>
                            <a:srgbClr val="000000"/>
                          </a:solidFill>
                          <a:effectLst/>
                          <a:latin typeface="Maiandra GD" panose="020E0502030308020204" pitchFamily="34" charset="0"/>
                          <a:ea typeface="Calibri" panose="020F0502020204030204" pitchFamily="34" charset="0"/>
                          <a:cs typeface="Arial" panose="020B0604020202020204" pitchFamily="34" charset="0"/>
                        </a:rPr>
                        <a:t>23.65</a:t>
                      </a:r>
                      <a:r>
                        <a:rPr lang="tr-TR" sz="1100" b="1" kern="100" baseline="30000" dirty="0">
                          <a:solidFill>
                            <a:srgbClr val="000000"/>
                          </a:solidFill>
                          <a:effectLst/>
                          <a:latin typeface="Maiandra GD" panose="020E0502030308020204" pitchFamily="34" charset="0"/>
                          <a:ea typeface="Calibri" panose="020F0502020204030204" pitchFamily="34" charset="0"/>
                          <a:cs typeface="Arial" panose="020B0604020202020204" pitchFamily="34" charset="0"/>
                        </a:rPr>
                        <a:t>b</a:t>
                      </a:r>
                      <a:r>
                        <a:rPr lang="tr-TR" sz="1100" b="1" kern="100" dirty="0">
                          <a:solidFill>
                            <a:srgbClr val="000000"/>
                          </a:solidFill>
                          <a:effectLst/>
                          <a:latin typeface="Maiandra GD" panose="020E0502030308020204" pitchFamily="34" charset="0"/>
                          <a:ea typeface="Calibri" panose="020F0502020204030204" pitchFamily="34" charset="0"/>
                          <a:cs typeface="Arial" panose="020B0604020202020204" pitchFamily="34" charset="0"/>
                        </a:rPr>
                        <a:t>±1.97</a:t>
                      </a:r>
                      <a:endParaRPr lang="en-US" sz="1100" kern="100" dirty="0">
                        <a:effectLst/>
                        <a:latin typeface="Maiandra GD" panose="020E0502030308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indent="0" algn="ctr">
                        <a:lnSpc>
                          <a:spcPct val="100000"/>
                        </a:lnSpc>
                        <a:spcBef>
                          <a:spcPts val="600"/>
                        </a:spcBef>
                        <a:spcAft>
                          <a:spcPts val="600"/>
                        </a:spcAft>
                        <a:buNone/>
                      </a:pPr>
                      <a:r>
                        <a:rPr lang="en-US" sz="1100" b="1" kern="100" dirty="0">
                          <a:solidFill>
                            <a:srgbClr val="000000"/>
                          </a:solidFill>
                          <a:effectLst/>
                          <a:latin typeface="Maiandra GD" panose="020E0502030308020204" pitchFamily="34" charset="0"/>
                          <a:ea typeface="Calibri" panose="020F0502020204030204" pitchFamily="34" charset="0"/>
                          <a:cs typeface="Arial" panose="020B0604020202020204" pitchFamily="34" charset="0"/>
                        </a:rPr>
                        <a:t>27.76</a:t>
                      </a:r>
                      <a:r>
                        <a:rPr lang="tr-TR" sz="1100" b="1" kern="100" baseline="30000" dirty="0">
                          <a:solidFill>
                            <a:srgbClr val="000000"/>
                          </a:solidFill>
                          <a:effectLst/>
                          <a:latin typeface="Maiandra GD" panose="020E0502030308020204" pitchFamily="34" charset="0"/>
                          <a:ea typeface="Calibri" panose="020F0502020204030204" pitchFamily="34" charset="0"/>
                          <a:cs typeface="Arial" panose="020B0604020202020204" pitchFamily="34" charset="0"/>
                        </a:rPr>
                        <a:t>b</a:t>
                      </a:r>
                      <a:r>
                        <a:rPr lang="en-US" sz="1100" b="1" kern="100" dirty="0">
                          <a:solidFill>
                            <a:srgbClr val="000000"/>
                          </a:solidFill>
                          <a:effectLst/>
                          <a:latin typeface="Maiandra GD" panose="020E0502030308020204" pitchFamily="34" charset="0"/>
                          <a:ea typeface="Calibri" panose="020F0502020204030204" pitchFamily="34" charset="0"/>
                          <a:cs typeface="Arial" panose="020B0604020202020204" pitchFamily="34" charset="0"/>
                        </a:rPr>
                        <a:t>±2.91</a:t>
                      </a:r>
                      <a:endParaRPr lang="en-US" sz="1200" kern="100" dirty="0">
                        <a:effectLst/>
                        <a:latin typeface="Maiandra GD" panose="020E0502030308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indent="0" algn="ctr">
                        <a:lnSpc>
                          <a:spcPct val="100000"/>
                        </a:lnSpc>
                        <a:spcBef>
                          <a:spcPts val="600"/>
                        </a:spcBef>
                        <a:spcAft>
                          <a:spcPts val="600"/>
                        </a:spcAft>
                        <a:buNone/>
                      </a:pPr>
                      <a:r>
                        <a:rPr lang="en-US" sz="1100" b="1" kern="100">
                          <a:solidFill>
                            <a:srgbClr val="000000"/>
                          </a:solidFill>
                          <a:effectLst/>
                          <a:latin typeface="Maiandra GD" panose="020E0502030308020204" pitchFamily="34" charset="0"/>
                          <a:ea typeface="Calibri" panose="020F0502020204030204" pitchFamily="34" charset="0"/>
                          <a:cs typeface="Arial" panose="020B0604020202020204" pitchFamily="34" charset="0"/>
                        </a:rPr>
                        <a:t>10.12</a:t>
                      </a:r>
                      <a:r>
                        <a:rPr lang="en-US" sz="1100" b="1" kern="100" baseline="30000">
                          <a:solidFill>
                            <a:srgbClr val="000000"/>
                          </a:solidFill>
                          <a:effectLst/>
                          <a:latin typeface="Maiandra GD" panose="020E0502030308020204" pitchFamily="34" charset="0"/>
                          <a:ea typeface="Calibri" panose="020F0502020204030204" pitchFamily="34" charset="0"/>
                          <a:cs typeface="Arial" panose="020B0604020202020204" pitchFamily="34" charset="0"/>
                        </a:rPr>
                        <a:t>a</a:t>
                      </a:r>
                      <a:r>
                        <a:rPr lang="en-US" sz="1100" b="1" kern="100">
                          <a:solidFill>
                            <a:srgbClr val="000000"/>
                          </a:solidFill>
                          <a:effectLst/>
                          <a:latin typeface="Maiandra GD" panose="020E0502030308020204" pitchFamily="34" charset="0"/>
                          <a:ea typeface="Calibri" panose="020F0502020204030204" pitchFamily="34" charset="0"/>
                          <a:cs typeface="Arial" panose="020B0604020202020204" pitchFamily="34" charset="0"/>
                        </a:rPr>
                        <a:t>±1.78</a:t>
                      </a:r>
                      <a:endParaRPr lang="en-US" sz="1200" kern="100">
                        <a:effectLst/>
                        <a:latin typeface="Maiandra GD" panose="020E0502030308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indent="0" algn="ctr">
                        <a:lnSpc>
                          <a:spcPct val="100000"/>
                        </a:lnSpc>
                        <a:spcBef>
                          <a:spcPts val="600"/>
                        </a:spcBef>
                        <a:spcAft>
                          <a:spcPts val="600"/>
                        </a:spcAft>
                        <a:buNone/>
                      </a:pPr>
                      <a:r>
                        <a:rPr lang="en-US" sz="1100" b="1" kern="100">
                          <a:solidFill>
                            <a:srgbClr val="000000"/>
                          </a:solidFill>
                          <a:effectLst/>
                          <a:latin typeface="Maiandra GD" panose="020E0502030308020204" pitchFamily="34" charset="0"/>
                          <a:ea typeface="Calibri" panose="020F0502020204030204" pitchFamily="34" charset="0"/>
                          <a:cs typeface="Arial" panose="020B0604020202020204" pitchFamily="34" charset="0"/>
                        </a:rPr>
                        <a:t>19.93</a:t>
                      </a:r>
                      <a:r>
                        <a:rPr lang="en-US" sz="1100" b="1" kern="100" baseline="30000">
                          <a:solidFill>
                            <a:srgbClr val="000000"/>
                          </a:solidFill>
                          <a:effectLst/>
                          <a:latin typeface="Maiandra GD" panose="020E0502030308020204" pitchFamily="34" charset="0"/>
                          <a:ea typeface="Calibri" panose="020F0502020204030204" pitchFamily="34" charset="0"/>
                          <a:cs typeface="Arial" panose="020B0604020202020204" pitchFamily="34" charset="0"/>
                        </a:rPr>
                        <a:t>a</a:t>
                      </a:r>
                      <a:r>
                        <a:rPr lang="tr-TR" sz="1100" b="1" kern="100">
                          <a:solidFill>
                            <a:srgbClr val="000000"/>
                          </a:solidFill>
                          <a:effectLst/>
                          <a:latin typeface="Maiandra GD" panose="020E0502030308020204" pitchFamily="34" charset="0"/>
                          <a:ea typeface="Calibri" panose="020F0502020204030204" pitchFamily="34" charset="0"/>
                          <a:cs typeface="Arial" panose="020B0604020202020204" pitchFamily="34" charset="0"/>
                        </a:rPr>
                        <a:t>±1.92</a:t>
                      </a:r>
                      <a:endParaRPr lang="en-US" sz="1100" kern="100">
                        <a:effectLst/>
                        <a:latin typeface="Maiandra GD" panose="020E0502030308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indent="0" algn="ctr">
                        <a:lnSpc>
                          <a:spcPct val="100000"/>
                        </a:lnSpc>
                        <a:spcBef>
                          <a:spcPts val="600"/>
                        </a:spcBef>
                        <a:spcAft>
                          <a:spcPts val="600"/>
                        </a:spcAft>
                        <a:buNone/>
                      </a:pPr>
                      <a:r>
                        <a:rPr lang="en-US" sz="1100" b="1" kern="100">
                          <a:solidFill>
                            <a:srgbClr val="000000"/>
                          </a:solidFill>
                          <a:effectLst/>
                          <a:latin typeface="Maiandra GD" panose="020E0502030308020204" pitchFamily="34" charset="0"/>
                          <a:ea typeface="Calibri" panose="020F0502020204030204" pitchFamily="34" charset="0"/>
                          <a:cs typeface="Arial" panose="020B0604020202020204" pitchFamily="34" charset="0"/>
                        </a:rPr>
                        <a:t>29.57</a:t>
                      </a:r>
                      <a:r>
                        <a:rPr lang="en-US" sz="1100" b="1" kern="100" baseline="30000">
                          <a:solidFill>
                            <a:srgbClr val="000000"/>
                          </a:solidFill>
                          <a:effectLst/>
                          <a:latin typeface="Maiandra GD" panose="020E0502030308020204" pitchFamily="34" charset="0"/>
                          <a:ea typeface="Calibri" panose="020F0502020204030204" pitchFamily="34" charset="0"/>
                          <a:cs typeface="Arial" panose="020B0604020202020204" pitchFamily="34" charset="0"/>
                        </a:rPr>
                        <a:t>a</a:t>
                      </a:r>
                      <a:r>
                        <a:rPr lang="en-US" sz="1100" b="1" kern="100">
                          <a:solidFill>
                            <a:srgbClr val="000000"/>
                          </a:solidFill>
                          <a:effectLst/>
                          <a:latin typeface="Maiandra GD" panose="020E0502030308020204" pitchFamily="34" charset="0"/>
                          <a:ea typeface="Calibri" panose="020F0502020204030204" pitchFamily="34" charset="0"/>
                          <a:cs typeface="Arial" panose="020B0604020202020204" pitchFamily="34" charset="0"/>
                        </a:rPr>
                        <a:t>±3.28</a:t>
                      </a:r>
                      <a:endParaRPr lang="en-US" sz="1200" kern="100">
                        <a:effectLst/>
                        <a:latin typeface="Maiandra GD" panose="020E0502030308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lnSpc>
                          <a:spcPct val="100000"/>
                        </a:lnSpc>
                        <a:spcBef>
                          <a:spcPts val="600"/>
                        </a:spcBef>
                        <a:spcAft>
                          <a:spcPts val="600"/>
                        </a:spcAft>
                      </a:pPr>
                      <a:endParaRPr lang="en-US" sz="1200" kern="100" dirty="0">
                        <a:effectLst/>
                        <a:latin typeface="Maiandra GD" panose="020E0502030308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28265758"/>
                  </a:ext>
                </a:extLst>
              </a:tr>
              <a:tr h="683535">
                <a:tc>
                  <a:txBody>
                    <a:bodyPr/>
                    <a:lstStyle/>
                    <a:p>
                      <a:pPr marL="0" marR="0" indent="0" algn="ctr">
                        <a:lnSpc>
                          <a:spcPct val="100000"/>
                        </a:lnSpc>
                        <a:spcBef>
                          <a:spcPts val="600"/>
                        </a:spcBef>
                        <a:spcAft>
                          <a:spcPts val="600"/>
                        </a:spcAft>
                      </a:pPr>
                      <a:r>
                        <a:rPr lang="tr-TR" sz="1200" kern="100" dirty="0">
                          <a:effectLst/>
                          <a:latin typeface="Maiandra GD" panose="020E0502030308020204" pitchFamily="34" charset="0"/>
                        </a:rPr>
                        <a:t>Dondurularak Kurutulmuş Gilaburu Suyu</a:t>
                      </a:r>
                      <a:endParaRPr lang="tr-TR" sz="1200" kern="100" dirty="0">
                        <a:effectLst/>
                        <a:latin typeface="Maiandra GD" panose="020E0502030308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indent="0" algn="ctr">
                        <a:lnSpc>
                          <a:spcPct val="100000"/>
                        </a:lnSpc>
                        <a:spcBef>
                          <a:spcPts val="600"/>
                        </a:spcBef>
                        <a:spcAft>
                          <a:spcPts val="600"/>
                        </a:spcAft>
                        <a:buNone/>
                      </a:pPr>
                      <a:r>
                        <a:rPr lang="en-US" sz="1100" b="1" kern="100" dirty="0">
                          <a:solidFill>
                            <a:srgbClr val="000000"/>
                          </a:solidFill>
                          <a:effectLst/>
                          <a:latin typeface="Maiandra GD" panose="020E0502030308020204" pitchFamily="34" charset="0"/>
                          <a:ea typeface="Calibri" panose="020F0502020204030204" pitchFamily="34" charset="0"/>
                          <a:cs typeface="Arial" panose="020B0604020202020204" pitchFamily="34" charset="0"/>
                        </a:rPr>
                        <a:t>35.11</a:t>
                      </a:r>
                      <a:r>
                        <a:rPr lang="tr-TR" sz="1100" b="1" kern="100" baseline="30000" dirty="0">
                          <a:solidFill>
                            <a:srgbClr val="000000"/>
                          </a:solidFill>
                          <a:effectLst/>
                          <a:latin typeface="Maiandra GD" panose="020E0502030308020204" pitchFamily="34" charset="0"/>
                          <a:ea typeface="Calibri" panose="020F0502020204030204" pitchFamily="34" charset="0"/>
                          <a:cs typeface="Arial" panose="020B0604020202020204" pitchFamily="34" charset="0"/>
                        </a:rPr>
                        <a:t>a</a:t>
                      </a:r>
                      <a:r>
                        <a:rPr lang="tr-TR" sz="1100" b="1" kern="100" dirty="0">
                          <a:solidFill>
                            <a:srgbClr val="000000"/>
                          </a:solidFill>
                          <a:effectLst/>
                          <a:latin typeface="Maiandra GD" panose="020E0502030308020204" pitchFamily="34" charset="0"/>
                          <a:ea typeface="Calibri" panose="020F0502020204030204" pitchFamily="34" charset="0"/>
                          <a:cs typeface="Arial" panose="020B0604020202020204" pitchFamily="34" charset="0"/>
                        </a:rPr>
                        <a:t>±0.83</a:t>
                      </a:r>
                      <a:endParaRPr lang="en-US" sz="1100" kern="100" dirty="0">
                        <a:effectLst/>
                        <a:latin typeface="Maiandra GD" panose="020E0502030308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indent="0" algn="ctr">
                        <a:lnSpc>
                          <a:spcPct val="100000"/>
                        </a:lnSpc>
                        <a:spcBef>
                          <a:spcPts val="600"/>
                        </a:spcBef>
                        <a:spcAft>
                          <a:spcPts val="600"/>
                        </a:spcAft>
                        <a:buNone/>
                      </a:pPr>
                      <a:r>
                        <a:rPr lang="en-US" sz="1100" b="1" kern="100" dirty="0">
                          <a:solidFill>
                            <a:srgbClr val="000000"/>
                          </a:solidFill>
                          <a:effectLst/>
                          <a:latin typeface="Maiandra GD" panose="020E0502030308020204" pitchFamily="34" charset="0"/>
                          <a:ea typeface="Calibri" panose="020F0502020204030204" pitchFamily="34" charset="0"/>
                          <a:cs typeface="Arial" panose="020B0604020202020204" pitchFamily="34" charset="0"/>
                        </a:rPr>
                        <a:t>30.75</a:t>
                      </a:r>
                      <a:r>
                        <a:rPr lang="tr-TR" sz="1100" b="1" kern="100" baseline="30000" dirty="0">
                          <a:solidFill>
                            <a:srgbClr val="000000"/>
                          </a:solidFill>
                          <a:effectLst/>
                          <a:latin typeface="Maiandra GD" panose="020E0502030308020204" pitchFamily="34" charset="0"/>
                          <a:ea typeface="Calibri" panose="020F0502020204030204" pitchFamily="34" charset="0"/>
                          <a:cs typeface="Arial" panose="020B0604020202020204" pitchFamily="34" charset="0"/>
                        </a:rPr>
                        <a:t>a</a:t>
                      </a:r>
                      <a:r>
                        <a:rPr lang="en-US" sz="1100" b="1" kern="100" dirty="0">
                          <a:solidFill>
                            <a:srgbClr val="000000"/>
                          </a:solidFill>
                          <a:effectLst/>
                          <a:latin typeface="Maiandra GD" panose="020E0502030308020204" pitchFamily="34" charset="0"/>
                          <a:ea typeface="Calibri" panose="020F0502020204030204" pitchFamily="34" charset="0"/>
                          <a:cs typeface="Arial" panose="020B0604020202020204" pitchFamily="34" charset="0"/>
                        </a:rPr>
                        <a:t>±0.81</a:t>
                      </a:r>
                      <a:endParaRPr lang="en-US" sz="1200" kern="100" dirty="0">
                        <a:effectLst/>
                        <a:latin typeface="Maiandra GD" panose="020E0502030308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indent="0" algn="ctr">
                        <a:lnSpc>
                          <a:spcPct val="100000"/>
                        </a:lnSpc>
                        <a:spcBef>
                          <a:spcPts val="600"/>
                        </a:spcBef>
                        <a:spcAft>
                          <a:spcPts val="600"/>
                        </a:spcAft>
                        <a:buNone/>
                      </a:pPr>
                      <a:r>
                        <a:rPr lang="en-US" sz="1100" b="1" kern="100" dirty="0">
                          <a:solidFill>
                            <a:srgbClr val="000000"/>
                          </a:solidFill>
                          <a:effectLst/>
                          <a:latin typeface="Maiandra GD" panose="020E0502030308020204" pitchFamily="34" charset="0"/>
                          <a:ea typeface="Calibri" panose="020F0502020204030204" pitchFamily="34" charset="0"/>
                          <a:cs typeface="Arial" panose="020B0604020202020204" pitchFamily="34" charset="0"/>
                        </a:rPr>
                        <a:t>7.91</a:t>
                      </a:r>
                      <a:r>
                        <a:rPr lang="en-US" sz="1100" b="1" kern="100" baseline="30000" dirty="0">
                          <a:solidFill>
                            <a:srgbClr val="000000"/>
                          </a:solidFill>
                          <a:effectLst/>
                          <a:latin typeface="Maiandra GD" panose="020E0502030308020204" pitchFamily="34" charset="0"/>
                          <a:ea typeface="Calibri" panose="020F0502020204030204" pitchFamily="34" charset="0"/>
                          <a:cs typeface="Arial" panose="020B0604020202020204" pitchFamily="34" charset="0"/>
                        </a:rPr>
                        <a:t>b</a:t>
                      </a:r>
                      <a:r>
                        <a:rPr lang="en-US" sz="1100" b="1" kern="100" dirty="0">
                          <a:solidFill>
                            <a:srgbClr val="000000"/>
                          </a:solidFill>
                          <a:effectLst/>
                          <a:latin typeface="Maiandra GD" panose="020E0502030308020204" pitchFamily="34" charset="0"/>
                          <a:ea typeface="Calibri" panose="020F0502020204030204" pitchFamily="34" charset="0"/>
                          <a:cs typeface="Arial" panose="020B0604020202020204" pitchFamily="34" charset="0"/>
                        </a:rPr>
                        <a:t>±0.39</a:t>
                      </a:r>
                      <a:endParaRPr lang="en-US" sz="1200" kern="100" dirty="0">
                        <a:effectLst/>
                        <a:latin typeface="Maiandra GD" panose="020E0502030308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indent="0" algn="ctr">
                        <a:lnSpc>
                          <a:spcPct val="100000"/>
                        </a:lnSpc>
                        <a:spcBef>
                          <a:spcPts val="600"/>
                        </a:spcBef>
                        <a:spcAft>
                          <a:spcPts val="600"/>
                        </a:spcAft>
                        <a:buNone/>
                      </a:pPr>
                      <a:r>
                        <a:rPr lang="en-US" sz="1100" b="1" kern="100" dirty="0">
                          <a:solidFill>
                            <a:srgbClr val="000000"/>
                          </a:solidFill>
                          <a:effectLst/>
                          <a:latin typeface="Maiandra GD" panose="020E0502030308020204" pitchFamily="34" charset="0"/>
                          <a:ea typeface="Calibri" panose="020F0502020204030204" pitchFamily="34" charset="0"/>
                          <a:cs typeface="Arial" panose="020B0604020202020204" pitchFamily="34" charset="0"/>
                        </a:rPr>
                        <a:t>14.42</a:t>
                      </a:r>
                      <a:r>
                        <a:rPr lang="en-US" sz="1100" b="1" kern="100" baseline="30000" dirty="0">
                          <a:solidFill>
                            <a:srgbClr val="000000"/>
                          </a:solidFill>
                          <a:effectLst/>
                          <a:latin typeface="Maiandra GD" panose="020E0502030308020204" pitchFamily="34" charset="0"/>
                          <a:ea typeface="Calibri" panose="020F0502020204030204" pitchFamily="34" charset="0"/>
                          <a:cs typeface="Arial" panose="020B0604020202020204" pitchFamily="34" charset="0"/>
                        </a:rPr>
                        <a:t>b</a:t>
                      </a:r>
                      <a:r>
                        <a:rPr lang="tr-TR" sz="1100" b="1" kern="100" dirty="0">
                          <a:solidFill>
                            <a:srgbClr val="000000"/>
                          </a:solidFill>
                          <a:effectLst/>
                          <a:latin typeface="Maiandra GD" panose="020E0502030308020204" pitchFamily="34" charset="0"/>
                          <a:ea typeface="Calibri" panose="020F0502020204030204" pitchFamily="34" charset="0"/>
                          <a:cs typeface="Arial" panose="020B0604020202020204" pitchFamily="34" charset="0"/>
                        </a:rPr>
                        <a:t>±0.37</a:t>
                      </a:r>
                      <a:endParaRPr lang="en-US" sz="1100" kern="100" dirty="0">
                        <a:effectLst/>
                        <a:latin typeface="Maiandra GD" panose="020E0502030308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indent="0" algn="ctr">
                        <a:lnSpc>
                          <a:spcPct val="100000"/>
                        </a:lnSpc>
                        <a:spcBef>
                          <a:spcPts val="600"/>
                        </a:spcBef>
                        <a:spcAft>
                          <a:spcPts val="600"/>
                        </a:spcAft>
                        <a:buNone/>
                      </a:pPr>
                      <a:r>
                        <a:rPr lang="en-US" sz="1100" b="1" kern="100" dirty="0">
                          <a:solidFill>
                            <a:srgbClr val="000000"/>
                          </a:solidFill>
                          <a:effectLst/>
                          <a:latin typeface="Maiandra GD" panose="020E0502030308020204" pitchFamily="34" charset="0"/>
                          <a:ea typeface="Calibri" panose="020F0502020204030204" pitchFamily="34" charset="0"/>
                          <a:cs typeface="Arial" panose="020B0604020202020204" pitchFamily="34" charset="0"/>
                        </a:rPr>
                        <a:t>31.75</a:t>
                      </a:r>
                      <a:r>
                        <a:rPr lang="en-US" sz="1100" b="1" kern="100" baseline="30000" dirty="0">
                          <a:solidFill>
                            <a:srgbClr val="000000"/>
                          </a:solidFill>
                          <a:effectLst/>
                          <a:latin typeface="Maiandra GD" panose="020E0502030308020204" pitchFamily="34" charset="0"/>
                          <a:ea typeface="Calibri" panose="020F0502020204030204" pitchFamily="34" charset="0"/>
                          <a:cs typeface="Arial" panose="020B0604020202020204" pitchFamily="34" charset="0"/>
                        </a:rPr>
                        <a:t>a</a:t>
                      </a:r>
                      <a:r>
                        <a:rPr lang="tr-TR" sz="1100" b="1" kern="100" dirty="0">
                          <a:solidFill>
                            <a:srgbClr val="000000"/>
                          </a:solidFill>
                          <a:effectLst/>
                          <a:latin typeface="Maiandra GD" panose="020E0502030308020204" pitchFamily="34" charset="0"/>
                          <a:ea typeface="Calibri" panose="020F0502020204030204" pitchFamily="34" charset="0"/>
                          <a:cs typeface="Arial" panose="020B0604020202020204" pitchFamily="34" charset="0"/>
                        </a:rPr>
                        <a:t>±0.88</a:t>
                      </a:r>
                      <a:endParaRPr lang="en-US" sz="1100" kern="100" dirty="0">
                        <a:effectLst/>
                        <a:latin typeface="Maiandra GD" panose="020E0502030308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indent="0" algn="ctr">
                        <a:lnSpc>
                          <a:spcPct val="100000"/>
                        </a:lnSpc>
                        <a:spcBef>
                          <a:spcPts val="600"/>
                        </a:spcBef>
                        <a:spcAft>
                          <a:spcPts val="600"/>
                        </a:spcAft>
                        <a:buNone/>
                      </a:pPr>
                      <a:r>
                        <a:rPr lang="en-US" sz="1100" b="1" kern="100" dirty="0">
                          <a:solidFill>
                            <a:srgbClr val="000000"/>
                          </a:solidFill>
                          <a:effectLst/>
                          <a:latin typeface="Maiandra GD" panose="020E0502030308020204" pitchFamily="34" charset="0"/>
                          <a:ea typeface="Calibri" panose="020F0502020204030204" pitchFamily="34" charset="0"/>
                          <a:cs typeface="Arial" panose="020B0604020202020204" pitchFamily="34" charset="0"/>
                        </a:rPr>
                        <a:t>38.87</a:t>
                      </a:r>
                      <a:r>
                        <a:rPr lang="tr-TR" sz="1100" b="1" kern="100" dirty="0">
                          <a:solidFill>
                            <a:srgbClr val="000000"/>
                          </a:solidFill>
                          <a:effectLst/>
                          <a:latin typeface="Maiandra GD" panose="020E0502030308020204" pitchFamily="34" charset="0"/>
                          <a:ea typeface="Calibri" panose="020F0502020204030204" pitchFamily="34" charset="0"/>
                          <a:cs typeface="Arial" panose="020B0604020202020204" pitchFamily="34" charset="0"/>
                        </a:rPr>
                        <a:t>±1.18</a:t>
                      </a:r>
                      <a:endParaRPr lang="en-US" sz="1100" kern="100" dirty="0">
                        <a:effectLst/>
                        <a:latin typeface="Maiandra GD" panose="020E0502030308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431302310"/>
                  </a:ext>
                </a:extLst>
              </a:tr>
            </a:tbl>
          </a:graphicData>
        </a:graphic>
      </p:graphicFrame>
      <p:sp>
        <p:nvSpPr>
          <p:cNvPr id="24" name="Rectangle 1">
            <a:extLst>
              <a:ext uri="{FF2B5EF4-FFF2-40B4-BE49-F238E27FC236}">
                <a16:creationId xmlns:a16="http://schemas.microsoft.com/office/drawing/2014/main" id="{9F7A3312-9806-CAB4-A572-C1B27549E3B1}"/>
              </a:ext>
            </a:extLst>
          </p:cNvPr>
          <p:cNvSpPr>
            <a:spLocks noChangeArrowheads="1"/>
          </p:cNvSpPr>
          <p:nvPr/>
        </p:nvSpPr>
        <p:spPr bwMode="auto">
          <a:xfrm>
            <a:off x="2928277" y="1960231"/>
            <a:ext cx="482390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algn="just" defTabSz="914400" rtl="0" eaLnBrk="0" fontAlgn="base" latinLnBrk="0" hangingPunct="0">
              <a:lnSpc>
                <a:spcPct val="100000"/>
              </a:lnSpc>
              <a:spcBef>
                <a:spcPct val="0"/>
              </a:spcBef>
              <a:spcAft>
                <a:spcPct val="0"/>
              </a:spcAft>
              <a:buClrTx/>
              <a:buSzTx/>
              <a:buFontTx/>
              <a:buNone/>
              <a:tabLst/>
            </a:pPr>
            <a:r>
              <a:rPr kumimoji="0" lang="tr-TR" altLang="tr-TR" sz="1000" b="1" u="none" strike="noStrike" cap="none" normalizeH="0" baseline="0" dirty="0">
                <a:ln>
                  <a:noFill/>
                </a:ln>
                <a:solidFill>
                  <a:srgbClr val="000000"/>
                </a:solidFill>
                <a:effectLst/>
                <a:latin typeface="Maiandra GD" panose="020E0502030308020204" pitchFamily="34" charset="0"/>
                <a:ea typeface="Aptos" panose="020B0004020202020204" pitchFamily="34" charset="0"/>
                <a:cs typeface="Times New Roman" panose="02020603050405020304" pitchFamily="18" charset="0"/>
              </a:rPr>
              <a:t>T</a:t>
            </a:r>
            <a:r>
              <a:rPr kumimoji="0" lang="tr-TR" altLang="tr-TR" sz="1000" b="1" u="none" strike="noStrike" cap="none" normalizeH="0" baseline="0" dirty="0" bmk="">
                <a:ln>
                  <a:noFill/>
                </a:ln>
                <a:solidFill>
                  <a:srgbClr val="000000"/>
                </a:solidFill>
                <a:effectLst/>
                <a:latin typeface="Maiandra GD" panose="020E0502030308020204" pitchFamily="34" charset="0"/>
                <a:ea typeface="Aptos" panose="020B0004020202020204" pitchFamily="34" charset="0"/>
                <a:cs typeface="Times New Roman" panose="02020603050405020304" pitchFamily="18" charset="0"/>
              </a:rPr>
              <a:t>ablo 5</a:t>
            </a:r>
            <a:r>
              <a:rPr kumimoji="0" lang="tr-TR" altLang="tr-TR" sz="1000" b="1" u="none" strike="noStrike" cap="none" normalizeH="0" baseline="0" dirty="0" bmk="_Toc168151974">
                <a:ln>
                  <a:noFill/>
                </a:ln>
                <a:solidFill>
                  <a:srgbClr val="000000"/>
                </a:solidFill>
                <a:effectLst/>
                <a:latin typeface="Maiandra GD" panose="020E0502030308020204" pitchFamily="34" charset="0"/>
                <a:ea typeface="Aptos" panose="020B0004020202020204" pitchFamily="34" charset="0"/>
                <a:cs typeface="Times New Roman" panose="02020603050405020304" pitchFamily="18" charset="0"/>
              </a:rPr>
              <a:t>. </a:t>
            </a:r>
            <a:r>
              <a:rPr kumimoji="0" lang="tr-TR" altLang="tr-TR" sz="1000" u="none" strike="noStrike" cap="none" normalizeH="0" baseline="0" dirty="0" bmk="_Toc168151973">
                <a:ln>
                  <a:noFill/>
                </a:ln>
                <a:solidFill>
                  <a:srgbClr val="000000"/>
                </a:solidFill>
                <a:effectLst/>
                <a:latin typeface="Maiandra GD" panose="020E0502030308020204" pitchFamily="34" charset="0"/>
                <a:ea typeface="Aptos" panose="020B0004020202020204" pitchFamily="34" charset="0"/>
                <a:cs typeface="Times New Roman" panose="02020603050405020304" pitchFamily="18" charset="0"/>
              </a:rPr>
              <a:t>Taze g</a:t>
            </a:r>
            <a:r>
              <a:rPr kumimoji="0" lang="tr-TR" altLang="tr-TR" sz="1000" dirty="0" bmk="_Toc168151973">
                <a:solidFill>
                  <a:srgbClr val="000000"/>
                </a:solidFill>
                <a:latin typeface="Maiandra GD" panose="020E0502030308020204" pitchFamily="34" charset="0"/>
                <a:ea typeface="Aptos" panose="020B0004020202020204" pitchFamily="34" charset="0"/>
                <a:cs typeface="Times New Roman" panose="02020603050405020304" pitchFamily="18" charset="0"/>
              </a:rPr>
              <a:t>ilaburu</a:t>
            </a:r>
            <a:r>
              <a:rPr kumimoji="0" lang="tr-TR" altLang="tr-TR" sz="1000" u="none" strike="noStrike" cap="none" normalizeH="0" baseline="0" dirty="0" bmk="_Toc168151973">
                <a:ln>
                  <a:noFill/>
                </a:ln>
                <a:solidFill>
                  <a:srgbClr val="000000"/>
                </a:solidFill>
                <a:effectLst/>
                <a:latin typeface="Maiandra GD" panose="020E0502030308020204" pitchFamily="34" charset="0"/>
                <a:ea typeface="Aptos" panose="020B0004020202020204" pitchFamily="34" charset="0"/>
                <a:cs typeface="Times New Roman" panose="02020603050405020304" pitchFamily="18" charset="0"/>
              </a:rPr>
              <a:t> </a:t>
            </a:r>
            <a:r>
              <a:rPr kumimoji="0" lang="tr-TR" altLang="tr-TR" sz="1000" b="0" u="none" strike="noStrike" cap="none" normalizeH="0" baseline="0" dirty="0" bmk="_Toc168151973">
                <a:ln>
                  <a:noFill/>
                </a:ln>
                <a:solidFill>
                  <a:srgbClr val="000000"/>
                </a:solidFill>
                <a:effectLst/>
                <a:latin typeface="Maiandra GD" panose="020E0502030308020204" pitchFamily="34" charset="0"/>
                <a:ea typeface="Aptos" panose="020B0004020202020204" pitchFamily="34" charset="0"/>
                <a:cs typeface="Times New Roman" panose="02020603050405020304" pitchFamily="18" charset="0"/>
              </a:rPr>
              <a:t>suyu ve dondurulmuş gilaburu suyuna </a:t>
            </a:r>
            <a:r>
              <a:rPr kumimoji="0" lang="tr-TR" altLang="tr-TR" sz="1000" b="0" u="none" strike="noStrike" cap="none" normalizeH="0" baseline="0" dirty="0" bmk="_Toc168151974">
                <a:ln>
                  <a:noFill/>
                </a:ln>
                <a:solidFill>
                  <a:srgbClr val="000000"/>
                </a:solidFill>
                <a:effectLst/>
                <a:latin typeface="Maiandra GD" panose="020E0502030308020204" pitchFamily="34" charset="0"/>
                <a:ea typeface="Aptos" panose="020B0004020202020204" pitchFamily="34" charset="0"/>
                <a:cs typeface="Times New Roman" panose="02020603050405020304" pitchFamily="18" charset="0"/>
              </a:rPr>
              <a:t>ait renk değerleri</a:t>
            </a:r>
            <a:endParaRPr kumimoji="0" lang="tr-TR" altLang="tr-TR" sz="1000" b="0" u="none" strike="noStrike" cap="none" normalizeH="0" baseline="0" dirty="0">
              <a:ln>
                <a:noFill/>
              </a:ln>
              <a:solidFill>
                <a:schemeClr val="tx1"/>
              </a:solidFill>
              <a:effectLst/>
              <a:latin typeface="Maiandra GD" panose="020E0502030308020204" pitchFamily="34" charset="0"/>
            </a:endParaRPr>
          </a:p>
        </p:txBody>
      </p:sp>
      <p:pic>
        <p:nvPicPr>
          <p:cNvPr id="26" name="Resim 25" descr="meyve, bitki, dut, yaprak içeren bir resim&#10;&#10;Yapay zeka tarafından oluşturulan içerik yanlış olabilir.">
            <a:extLst>
              <a:ext uri="{FF2B5EF4-FFF2-40B4-BE49-F238E27FC236}">
                <a16:creationId xmlns:a16="http://schemas.microsoft.com/office/drawing/2014/main" id="{7F9D942A-DCEB-DAEC-999C-747F19150B73}"/>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6099238" flipH="1">
            <a:off x="10637645" y="4773382"/>
            <a:ext cx="1644628" cy="1644628"/>
          </a:xfrm>
          <a:prstGeom prst="rect">
            <a:avLst/>
          </a:prstGeom>
        </p:spPr>
      </p:pic>
      <p:sp>
        <p:nvSpPr>
          <p:cNvPr id="27" name="Metin kutusu 26">
            <a:extLst>
              <a:ext uri="{FF2B5EF4-FFF2-40B4-BE49-F238E27FC236}">
                <a16:creationId xmlns:a16="http://schemas.microsoft.com/office/drawing/2014/main" id="{93B7D490-A858-4531-4DDA-BCFE39284121}"/>
              </a:ext>
            </a:extLst>
          </p:cNvPr>
          <p:cNvSpPr txBox="1"/>
          <p:nvPr/>
        </p:nvSpPr>
        <p:spPr>
          <a:xfrm>
            <a:off x="2892503" y="3709466"/>
            <a:ext cx="7426185" cy="338554"/>
          </a:xfrm>
          <a:prstGeom prst="rect">
            <a:avLst/>
          </a:prstGeom>
          <a:noFill/>
        </p:spPr>
        <p:txBody>
          <a:bodyPr wrap="square">
            <a:spAutoFit/>
          </a:bodyPr>
          <a:lstStyle/>
          <a:p>
            <a:r>
              <a:rPr lang="en-US" sz="800" b="0" i="0" u="none" strike="noStrike" baseline="0" dirty="0" err="1">
                <a:solidFill>
                  <a:srgbClr val="000000"/>
                </a:solidFill>
                <a:latin typeface="Times New Roman" panose="02020603050405020304" pitchFamily="18" charset="0"/>
              </a:rPr>
              <a:t>a,b</a:t>
            </a:r>
            <a:r>
              <a:rPr lang="en-US" sz="800" b="0" i="0" u="none" strike="noStrike" baseline="0" dirty="0">
                <a:solidFill>
                  <a:srgbClr val="000000"/>
                </a:solidFill>
                <a:latin typeface="Times New Roman" panose="02020603050405020304" pitchFamily="18" charset="0"/>
              </a:rPr>
              <a:t> </a:t>
            </a:r>
            <a:r>
              <a:rPr lang="en-US" sz="800" b="0" i="0" u="none" strike="noStrike" baseline="0" dirty="0" err="1">
                <a:solidFill>
                  <a:srgbClr val="000000"/>
                </a:solidFill>
                <a:latin typeface="Times New Roman" panose="02020603050405020304" pitchFamily="18" charset="0"/>
              </a:rPr>
              <a:t>aynı</a:t>
            </a:r>
            <a:r>
              <a:rPr lang="en-US" sz="800" b="0" i="0" u="none" strike="noStrike" baseline="0" dirty="0">
                <a:solidFill>
                  <a:srgbClr val="000000"/>
                </a:solidFill>
                <a:latin typeface="Times New Roman" panose="02020603050405020304" pitchFamily="18" charset="0"/>
              </a:rPr>
              <a:t> </a:t>
            </a:r>
            <a:r>
              <a:rPr lang="en-US" sz="800" b="0" i="0" u="none" strike="noStrike" baseline="0" dirty="0" err="1">
                <a:solidFill>
                  <a:srgbClr val="000000"/>
                </a:solidFill>
                <a:latin typeface="Times New Roman" panose="02020603050405020304" pitchFamily="18" charset="0"/>
              </a:rPr>
              <a:t>sütunda</a:t>
            </a:r>
            <a:r>
              <a:rPr lang="en-US" sz="800" b="0" i="0" u="none" strike="noStrike" baseline="0" dirty="0">
                <a:solidFill>
                  <a:srgbClr val="000000"/>
                </a:solidFill>
                <a:latin typeface="Times New Roman" panose="02020603050405020304" pitchFamily="18" charset="0"/>
              </a:rPr>
              <a:t> </a:t>
            </a:r>
            <a:r>
              <a:rPr lang="en-US" sz="800" b="0" i="0" u="none" strike="noStrike" baseline="0" dirty="0" err="1">
                <a:solidFill>
                  <a:srgbClr val="000000"/>
                </a:solidFill>
                <a:latin typeface="Times New Roman" panose="02020603050405020304" pitchFamily="18" charset="0"/>
              </a:rPr>
              <a:t>bulunan</a:t>
            </a:r>
            <a:r>
              <a:rPr lang="en-US" sz="800" b="0" i="0" u="none" strike="noStrike" baseline="0" dirty="0">
                <a:solidFill>
                  <a:srgbClr val="000000"/>
                </a:solidFill>
                <a:latin typeface="Times New Roman" panose="02020603050405020304" pitchFamily="18" charset="0"/>
              </a:rPr>
              <a:t> </a:t>
            </a:r>
            <a:r>
              <a:rPr lang="en-US" sz="800" b="0" i="0" u="none" strike="noStrike" baseline="0" dirty="0" err="1">
                <a:solidFill>
                  <a:srgbClr val="000000"/>
                </a:solidFill>
                <a:latin typeface="Times New Roman" panose="02020603050405020304" pitchFamily="18" charset="0"/>
              </a:rPr>
              <a:t>farklı</a:t>
            </a:r>
            <a:r>
              <a:rPr lang="en-US" sz="800" b="0" i="0" u="none" strike="noStrike" baseline="0" dirty="0">
                <a:solidFill>
                  <a:srgbClr val="000000"/>
                </a:solidFill>
                <a:latin typeface="Times New Roman" panose="02020603050405020304" pitchFamily="18" charset="0"/>
              </a:rPr>
              <a:t> </a:t>
            </a:r>
            <a:r>
              <a:rPr lang="en-US" sz="800" b="0" i="0" u="none" strike="noStrike" baseline="0" dirty="0" err="1">
                <a:solidFill>
                  <a:srgbClr val="000000"/>
                </a:solidFill>
                <a:latin typeface="Times New Roman" panose="02020603050405020304" pitchFamily="18" charset="0"/>
              </a:rPr>
              <a:t>harflendirmeler</a:t>
            </a:r>
            <a:r>
              <a:rPr lang="en-US" sz="800" b="0" i="0" u="none" strike="noStrike" baseline="0" dirty="0">
                <a:solidFill>
                  <a:srgbClr val="000000"/>
                </a:solidFill>
                <a:latin typeface="Times New Roman" panose="02020603050405020304" pitchFamily="18" charset="0"/>
              </a:rPr>
              <a:t>, </a:t>
            </a:r>
            <a:r>
              <a:rPr lang="tr-TR" sz="800" dirty="0">
                <a:solidFill>
                  <a:srgbClr val="000000"/>
                </a:solidFill>
                <a:latin typeface="Times New Roman" panose="02020603050405020304" pitchFamily="18" charset="0"/>
              </a:rPr>
              <a:t>dondurarak kurutmanın taze ürünün</a:t>
            </a:r>
            <a:r>
              <a:rPr lang="en-US" sz="800" b="0" i="0" u="none" strike="noStrike" baseline="0" dirty="0">
                <a:solidFill>
                  <a:srgbClr val="000000"/>
                </a:solidFill>
                <a:latin typeface="Times New Roman" panose="02020603050405020304" pitchFamily="18" charset="0"/>
              </a:rPr>
              <a:t> </a:t>
            </a:r>
            <a:r>
              <a:rPr lang="tr-TR" sz="800" b="0" i="0" u="none" strike="noStrike" baseline="0" dirty="0">
                <a:solidFill>
                  <a:srgbClr val="000000"/>
                </a:solidFill>
                <a:latin typeface="Times New Roman" panose="02020603050405020304" pitchFamily="18" charset="0"/>
              </a:rPr>
              <a:t>renk </a:t>
            </a:r>
            <a:r>
              <a:rPr lang="tr-TR" sz="800" b="0" i="0" u="none" strike="noStrike" baseline="0" dirty="0" err="1">
                <a:solidFill>
                  <a:srgbClr val="000000"/>
                </a:solidFill>
                <a:latin typeface="Times New Roman" panose="02020603050405020304" pitchFamily="18" charset="0"/>
              </a:rPr>
              <a:t>özellileri</a:t>
            </a:r>
            <a:r>
              <a:rPr lang="tr-TR" sz="800" b="0" i="0" u="none" strike="noStrike" baseline="0" dirty="0">
                <a:solidFill>
                  <a:srgbClr val="000000"/>
                </a:solidFill>
                <a:latin typeface="Times New Roman" panose="02020603050405020304" pitchFamily="18" charset="0"/>
              </a:rPr>
              <a:t> </a:t>
            </a:r>
            <a:r>
              <a:rPr lang="en-US" sz="800" b="0" i="0" u="none" strike="noStrike" baseline="0" dirty="0" err="1">
                <a:solidFill>
                  <a:srgbClr val="000000"/>
                </a:solidFill>
                <a:latin typeface="Times New Roman" panose="02020603050405020304" pitchFamily="18" charset="0"/>
              </a:rPr>
              <a:t>üzerine</a:t>
            </a:r>
            <a:r>
              <a:rPr lang="en-US" sz="800" b="0" i="0" u="none" strike="noStrike" baseline="0" dirty="0">
                <a:solidFill>
                  <a:srgbClr val="000000"/>
                </a:solidFill>
                <a:latin typeface="Times New Roman" panose="02020603050405020304" pitchFamily="18" charset="0"/>
              </a:rPr>
              <a:t> </a:t>
            </a:r>
            <a:r>
              <a:rPr lang="en-US" sz="800" b="0" i="0" u="none" strike="noStrike" baseline="0" dirty="0" err="1">
                <a:solidFill>
                  <a:srgbClr val="000000"/>
                </a:solidFill>
                <a:latin typeface="Times New Roman" panose="02020603050405020304" pitchFamily="18" charset="0"/>
              </a:rPr>
              <a:t>istatistiksel</a:t>
            </a:r>
            <a:r>
              <a:rPr lang="en-US" sz="800" b="0" i="0" u="none" strike="noStrike" baseline="0" dirty="0">
                <a:solidFill>
                  <a:srgbClr val="000000"/>
                </a:solidFill>
                <a:latin typeface="Times New Roman" panose="02020603050405020304" pitchFamily="18" charset="0"/>
              </a:rPr>
              <a:t> </a:t>
            </a:r>
            <a:r>
              <a:rPr lang="en-US" sz="800" b="0" i="0" u="none" strike="noStrike" baseline="0" dirty="0" err="1">
                <a:solidFill>
                  <a:srgbClr val="000000"/>
                </a:solidFill>
                <a:latin typeface="Times New Roman" panose="02020603050405020304" pitchFamily="18" charset="0"/>
              </a:rPr>
              <a:t>olarak</a:t>
            </a:r>
            <a:r>
              <a:rPr lang="en-US" sz="800" b="0" i="0" u="none" strike="noStrike" baseline="0" dirty="0">
                <a:solidFill>
                  <a:srgbClr val="000000"/>
                </a:solidFill>
                <a:latin typeface="Times New Roman" panose="02020603050405020304" pitchFamily="18" charset="0"/>
              </a:rPr>
              <a:t> </a:t>
            </a:r>
            <a:r>
              <a:rPr lang="en-US" sz="800" b="0" i="0" u="none" strike="noStrike" baseline="0" dirty="0" err="1">
                <a:solidFill>
                  <a:srgbClr val="000000"/>
                </a:solidFill>
                <a:latin typeface="Times New Roman" panose="02020603050405020304" pitchFamily="18" charset="0"/>
              </a:rPr>
              <a:t>farklı</a:t>
            </a:r>
            <a:r>
              <a:rPr lang="en-US" sz="800" b="0" i="0" u="none" strike="noStrike" baseline="0" dirty="0">
                <a:solidFill>
                  <a:srgbClr val="000000"/>
                </a:solidFill>
                <a:latin typeface="Times New Roman" panose="02020603050405020304" pitchFamily="18" charset="0"/>
              </a:rPr>
              <a:t> </a:t>
            </a:r>
            <a:r>
              <a:rPr lang="en-US" sz="800" b="0" i="0" u="none" strike="noStrike" baseline="0" dirty="0" err="1">
                <a:solidFill>
                  <a:srgbClr val="000000"/>
                </a:solidFill>
                <a:latin typeface="Times New Roman" panose="02020603050405020304" pitchFamily="18" charset="0"/>
              </a:rPr>
              <a:t>etki</a:t>
            </a:r>
            <a:r>
              <a:rPr lang="en-US" sz="800" b="0" i="0" u="none" strike="noStrike" baseline="0" dirty="0">
                <a:solidFill>
                  <a:srgbClr val="000000"/>
                </a:solidFill>
                <a:latin typeface="Times New Roman" panose="02020603050405020304" pitchFamily="18" charset="0"/>
              </a:rPr>
              <a:t> </a:t>
            </a:r>
            <a:r>
              <a:rPr lang="en-US" sz="800" b="0" i="0" u="none" strike="noStrike" baseline="0" dirty="0" err="1">
                <a:solidFill>
                  <a:srgbClr val="000000"/>
                </a:solidFill>
                <a:latin typeface="Times New Roman" panose="02020603050405020304" pitchFamily="18" charset="0"/>
              </a:rPr>
              <a:t>gösterdiğini</a:t>
            </a:r>
            <a:r>
              <a:rPr lang="en-US" sz="800" b="0" i="0" u="none" strike="noStrike" baseline="0" dirty="0">
                <a:solidFill>
                  <a:srgbClr val="000000"/>
                </a:solidFill>
                <a:latin typeface="Times New Roman" panose="02020603050405020304" pitchFamily="18" charset="0"/>
              </a:rPr>
              <a:t> </a:t>
            </a:r>
            <a:r>
              <a:rPr lang="en-US" sz="800" b="0" i="0" u="none" strike="noStrike" baseline="0" dirty="0" err="1">
                <a:solidFill>
                  <a:srgbClr val="000000"/>
                </a:solidFill>
                <a:latin typeface="Times New Roman" panose="02020603050405020304" pitchFamily="18" charset="0"/>
              </a:rPr>
              <a:t>ifade</a:t>
            </a:r>
            <a:r>
              <a:rPr lang="en-US" sz="800" b="0" i="0" u="none" strike="noStrike" baseline="0" dirty="0">
                <a:solidFill>
                  <a:srgbClr val="000000"/>
                </a:solidFill>
                <a:latin typeface="Times New Roman" panose="02020603050405020304" pitchFamily="18" charset="0"/>
              </a:rPr>
              <a:t> </a:t>
            </a:r>
            <a:r>
              <a:rPr lang="en-US" sz="800" b="0" i="0" u="none" strike="noStrike" baseline="0" dirty="0" err="1">
                <a:solidFill>
                  <a:srgbClr val="000000"/>
                </a:solidFill>
                <a:latin typeface="Times New Roman" panose="02020603050405020304" pitchFamily="18" charset="0"/>
              </a:rPr>
              <a:t>eder</a:t>
            </a:r>
            <a:r>
              <a:rPr lang="en-US" sz="800" b="0" i="0" u="none" strike="noStrike" baseline="0" dirty="0">
                <a:solidFill>
                  <a:srgbClr val="000000"/>
                </a:solidFill>
                <a:latin typeface="Times New Roman" panose="02020603050405020304" pitchFamily="18" charset="0"/>
              </a:rPr>
              <a:t> (</a:t>
            </a:r>
            <a:r>
              <a:rPr lang="en-US" sz="800" b="0" i="1" u="none" strike="noStrike" baseline="0" dirty="0">
                <a:solidFill>
                  <a:srgbClr val="000000"/>
                </a:solidFill>
                <a:latin typeface="Times New Roman" panose="02020603050405020304" pitchFamily="18" charset="0"/>
              </a:rPr>
              <a:t>p</a:t>
            </a:r>
            <a:r>
              <a:rPr lang="en-US" sz="800" b="0" i="0" u="none" strike="noStrike" baseline="0" dirty="0">
                <a:solidFill>
                  <a:srgbClr val="000000"/>
                </a:solidFill>
                <a:latin typeface="Times New Roman" panose="02020603050405020304" pitchFamily="18" charset="0"/>
              </a:rPr>
              <a:t>&lt;0.05). </a:t>
            </a:r>
            <a:r>
              <a:rPr lang="en-US" sz="800" b="0" i="0" u="none" strike="noStrike" baseline="0" dirty="0" err="1">
                <a:solidFill>
                  <a:srgbClr val="000000"/>
                </a:solidFill>
                <a:latin typeface="Times New Roman" panose="02020603050405020304" pitchFamily="18" charset="0"/>
              </a:rPr>
              <a:t>Harflendirmeler</a:t>
            </a:r>
            <a:r>
              <a:rPr lang="en-US" sz="800" b="0" i="0" u="none" strike="noStrike" baseline="0" dirty="0">
                <a:solidFill>
                  <a:srgbClr val="000000"/>
                </a:solidFill>
                <a:latin typeface="Times New Roman" panose="02020603050405020304" pitchFamily="18" charset="0"/>
              </a:rPr>
              <a:t> </a:t>
            </a:r>
            <a:r>
              <a:rPr lang="en-US" sz="800" b="0" i="0" u="none" strike="noStrike" baseline="0" dirty="0" err="1">
                <a:solidFill>
                  <a:srgbClr val="000000"/>
                </a:solidFill>
                <a:latin typeface="Times New Roman" panose="02020603050405020304" pitchFamily="18" charset="0"/>
              </a:rPr>
              <a:t>en</a:t>
            </a:r>
            <a:r>
              <a:rPr lang="en-US" sz="800" b="0" i="0" u="none" strike="noStrike" baseline="0" dirty="0">
                <a:solidFill>
                  <a:srgbClr val="000000"/>
                </a:solidFill>
                <a:latin typeface="Times New Roman" panose="02020603050405020304" pitchFamily="18" charset="0"/>
              </a:rPr>
              <a:t> </a:t>
            </a:r>
            <a:r>
              <a:rPr lang="en-US" sz="800" b="0" i="0" u="none" strike="noStrike" baseline="0" dirty="0" err="1">
                <a:solidFill>
                  <a:srgbClr val="000000"/>
                </a:solidFill>
                <a:latin typeface="Times New Roman" panose="02020603050405020304" pitchFamily="18" charset="0"/>
              </a:rPr>
              <a:t>büyükten</a:t>
            </a:r>
            <a:r>
              <a:rPr lang="en-US" sz="800" b="0" i="0" u="none" strike="noStrike" baseline="0" dirty="0">
                <a:solidFill>
                  <a:srgbClr val="000000"/>
                </a:solidFill>
                <a:latin typeface="Times New Roman" panose="02020603050405020304" pitchFamily="18" charset="0"/>
              </a:rPr>
              <a:t> </a:t>
            </a:r>
            <a:r>
              <a:rPr lang="en-US" sz="800" b="0" i="0" u="none" strike="noStrike" baseline="0" dirty="0" err="1">
                <a:solidFill>
                  <a:srgbClr val="000000"/>
                </a:solidFill>
                <a:latin typeface="Times New Roman" panose="02020603050405020304" pitchFamily="18" charset="0"/>
              </a:rPr>
              <a:t>en</a:t>
            </a:r>
            <a:r>
              <a:rPr lang="en-US" sz="800" b="0" i="0" u="none" strike="noStrike" baseline="0" dirty="0">
                <a:solidFill>
                  <a:srgbClr val="000000"/>
                </a:solidFill>
                <a:latin typeface="Times New Roman" panose="02020603050405020304" pitchFamily="18" charset="0"/>
              </a:rPr>
              <a:t> </a:t>
            </a:r>
            <a:r>
              <a:rPr lang="en-US" sz="800" b="0" i="0" u="none" strike="noStrike" baseline="0" dirty="0" err="1">
                <a:solidFill>
                  <a:srgbClr val="000000"/>
                </a:solidFill>
                <a:latin typeface="Times New Roman" panose="02020603050405020304" pitchFamily="18" charset="0"/>
              </a:rPr>
              <a:t>küçüğe</a:t>
            </a:r>
            <a:r>
              <a:rPr lang="en-US" sz="800" b="0" i="0" u="none" strike="noStrike" baseline="0" dirty="0">
                <a:solidFill>
                  <a:srgbClr val="000000"/>
                </a:solidFill>
                <a:latin typeface="Times New Roman" panose="02020603050405020304" pitchFamily="18" charset="0"/>
              </a:rPr>
              <a:t> </a:t>
            </a:r>
            <a:r>
              <a:rPr lang="en-US" sz="800" b="0" i="0" u="none" strike="noStrike" baseline="0" dirty="0" err="1">
                <a:solidFill>
                  <a:srgbClr val="000000"/>
                </a:solidFill>
                <a:latin typeface="Times New Roman" panose="02020603050405020304" pitchFamily="18" charset="0"/>
              </a:rPr>
              <a:t>doğru</a:t>
            </a:r>
            <a:r>
              <a:rPr lang="en-US" sz="800" b="0" i="0" u="none" strike="noStrike" baseline="0" dirty="0">
                <a:solidFill>
                  <a:srgbClr val="000000"/>
                </a:solidFill>
                <a:latin typeface="Times New Roman" panose="02020603050405020304" pitchFamily="18" charset="0"/>
              </a:rPr>
              <a:t> </a:t>
            </a:r>
            <a:r>
              <a:rPr lang="en-US" sz="800" b="0" i="0" u="none" strike="noStrike" baseline="0" dirty="0" err="1">
                <a:solidFill>
                  <a:srgbClr val="000000"/>
                </a:solidFill>
                <a:latin typeface="Times New Roman" panose="02020603050405020304" pitchFamily="18" charset="0"/>
              </a:rPr>
              <a:t>alfabetik</a:t>
            </a:r>
            <a:r>
              <a:rPr lang="en-US" sz="800" b="0" i="0" u="none" strike="noStrike" baseline="0" dirty="0">
                <a:solidFill>
                  <a:srgbClr val="000000"/>
                </a:solidFill>
                <a:latin typeface="Times New Roman" panose="02020603050405020304" pitchFamily="18" charset="0"/>
              </a:rPr>
              <a:t> </a:t>
            </a:r>
            <a:r>
              <a:rPr lang="en-US" sz="800" b="0" i="0" u="none" strike="noStrike" baseline="0" dirty="0" err="1">
                <a:solidFill>
                  <a:srgbClr val="000000"/>
                </a:solidFill>
                <a:latin typeface="Times New Roman" panose="02020603050405020304" pitchFamily="18" charset="0"/>
              </a:rPr>
              <a:t>olarak</a:t>
            </a:r>
            <a:r>
              <a:rPr lang="en-US" sz="800" b="0" i="0" u="none" strike="noStrike" baseline="0" dirty="0">
                <a:solidFill>
                  <a:srgbClr val="000000"/>
                </a:solidFill>
                <a:latin typeface="Times New Roman" panose="02020603050405020304" pitchFamily="18" charset="0"/>
              </a:rPr>
              <a:t> </a:t>
            </a:r>
            <a:r>
              <a:rPr lang="en-US" sz="800" b="0" i="0" u="none" strike="noStrike" baseline="0" dirty="0" err="1">
                <a:solidFill>
                  <a:srgbClr val="000000"/>
                </a:solidFill>
                <a:latin typeface="Times New Roman" panose="02020603050405020304" pitchFamily="18" charset="0"/>
              </a:rPr>
              <a:t>yapılmıştır</a:t>
            </a:r>
            <a:r>
              <a:rPr lang="en-US" sz="800" b="0" i="0" u="none" strike="noStrike" baseline="0" dirty="0">
                <a:solidFill>
                  <a:srgbClr val="000000"/>
                </a:solidFill>
                <a:latin typeface="Times New Roman" panose="02020603050405020304" pitchFamily="18" charset="0"/>
              </a:rPr>
              <a:t>. </a:t>
            </a:r>
            <a:endParaRPr lang="en-US" dirty="0"/>
          </a:p>
        </p:txBody>
      </p:sp>
    </p:spTree>
    <p:extLst>
      <p:ext uri="{BB962C8B-B14F-4D97-AF65-F5344CB8AC3E}">
        <p14:creationId xmlns:p14="http://schemas.microsoft.com/office/powerpoint/2010/main" val="1926986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ADD53EA-0875-3D45-0309-7EF6E5C88B16}"/>
              </a:ext>
            </a:extLst>
          </p:cNvPr>
          <p:cNvSpPr>
            <a:spLocks noGrp="1"/>
          </p:cNvSpPr>
          <p:nvPr>
            <p:ph type="title"/>
          </p:nvPr>
        </p:nvSpPr>
        <p:spPr>
          <a:xfrm>
            <a:off x="3499420" y="304800"/>
            <a:ext cx="8692579" cy="1143000"/>
          </a:xfrm>
        </p:spPr>
        <p:txBody>
          <a:bodyPr/>
          <a:lstStyle/>
          <a:p>
            <a:pPr algn="l"/>
            <a:r>
              <a:rPr lang="tr-TR" dirty="0"/>
              <a:t>Bulgular ve Tartışma</a:t>
            </a:r>
            <a:endParaRPr lang="en-US" dirty="0"/>
          </a:p>
        </p:txBody>
      </p:sp>
      <p:grpSp>
        <p:nvGrpSpPr>
          <p:cNvPr id="4" name="PptLabsAgenda_&amp;^@BeamShapeMainGroup_&amp;^@20241114145637405612">
            <a:extLst>
              <a:ext uri="{FF2B5EF4-FFF2-40B4-BE49-F238E27FC236}">
                <a16:creationId xmlns:a16="http://schemas.microsoft.com/office/drawing/2014/main" id="{CF0D934F-D086-9ADE-DF5C-0B404C3C4DDB}"/>
              </a:ext>
            </a:extLst>
          </p:cNvPr>
          <p:cNvGrpSpPr/>
          <p:nvPr/>
        </p:nvGrpSpPr>
        <p:grpSpPr>
          <a:xfrm>
            <a:off x="-56751" y="190500"/>
            <a:ext cx="2413172" cy="6667500"/>
            <a:chOff x="-56751" y="190500"/>
            <a:chExt cx="2413172" cy="6667500"/>
          </a:xfrm>
        </p:grpSpPr>
        <p:sp>
          <p:nvSpPr>
            <p:cNvPr id="5" name="PptLabsAgenda_&amp;^@BeamShapeBackground_&amp;^@2020112014502751890">
              <a:extLst>
                <a:ext uri="{FF2B5EF4-FFF2-40B4-BE49-F238E27FC236}">
                  <a16:creationId xmlns:a16="http://schemas.microsoft.com/office/drawing/2014/main" id="{D08C3CB6-F347-AE16-F2F1-35A972319CCE}"/>
                </a:ext>
              </a:extLst>
            </p:cNvPr>
            <p:cNvSpPr/>
            <p:nvPr/>
          </p:nvSpPr>
          <p:spPr bwMode="auto">
            <a:xfrm>
              <a:off x="0" y="190500"/>
              <a:ext cx="2356421" cy="6667500"/>
            </a:xfrm>
            <a:prstGeom prst="rect">
              <a:avLst/>
            </a:prstGeom>
            <a:solidFill>
              <a:schemeClr val="accent4">
                <a:lumMod val="50000"/>
                <a:alpha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en-US" sz="11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6" name="Graphic 20">
              <a:hlinkClick r:id="" action="ppaction://hlinkshowjump?jump=previousslide"/>
              <a:extLst>
                <a:ext uri="{FF2B5EF4-FFF2-40B4-BE49-F238E27FC236}">
                  <a16:creationId xmlns:a16="http://schemas.microsoft.com/office/drawing/2014/main" id="{9B8FFA04-A2F0-6AF3-C815-9253909AED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265060" y="5978113"/>
              <a:ext cx="360000" cy="350000"/>
            </a:xfrm>
            <a:prstGeom prst="rect">
              <a:avLst/>
            </a:prstGeom>
          </p:spPr>
        </p:pic>
        <p:pic>
          <p:nvPicPr>
            <p:cNvPr id="7" name="Graphic 19">
              <a:hlinkClick r:id="rId3" action="ppaction://hlinksldjump"/>
              <a:extLst>
                <a:ext uri="{FF2B5EF4-FFF2-40B4-BE49-F238E27FC236}">
                  <a16:creationId xmlns:a16="http://schemas.microsoft.com/office/drawing/2014/main" id="{B216CC18-1A74-627F-2E5B-EE1D81607F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572" y="5971011"/>
              <a:ext cx="360000" cy="350000"/>
            </a:xfrm>
            <a:prstGeom prst="rect">
              <a:avLst/>
            </a:prstGeom>
          </p:spPr>
        </p:pic>
        <p:pic>
          <p:nvPicPr>
            <p:cNvPr id="8" name="Graphic 21">
              <a:hlinkClick r:id="" action="ppaction://hlinkshowjump?jump=nextslide"/>
              <a:extLst>
                <a:ext uri="{FF2B5EF4-FFF2-40B4-BE49-F238E27FC236}">
                  <a16:creationId xmlns:a16="http://schemas.microsoft.com/office/drawing/2014/main" id="{73280C05-213D-C6A1-A411-EB55C5B0BC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5586" y="5971011"/>
              <a:ext cx="360000" cy="350000"/>
            </a:xfrm>
            <a:prstGeom prst="rect">
              <a:avLst/>
            </a:prstGeom>
          </p:spPr>
        </p:pic>
        <p:sp>
          <p:nvSpPr>
            <p:cNvPr id="9" name="PptLabsAgenda_&amp;^@BeamShapeText_&amp;^@Results and Conclusion_7">
              <a:extLst>
                <a:ext uri="{FF2B5EF4-FFF2-40B4-BE49-F238E27FC236}">
                  <a16:creationId xmlns:a16="http://schemas.microsoft.com/office/drawing/2014/main" id="{3E704E0F-6A32-8207-4B26-9A3D679D6BAB}"/>
                </a:ext>
              </a:extLst>
            </p:cNvPr>
            <p:cNvSpPr txBox="1"/>
            <p:nvPr/>
          </p:nvSpPr>
          <p:spPr>
            <a:xfrm>
              <a:off x="-56751" y="4316449"/>
              <a:ext cx="1959704" cy="307777"/>
            </a:xfrm>
            <a:prstGeom prst="rect">
              <a:avLst/>
            </a:prstGeom>
            <a:noFill/>
          </p:spPr>
          <p:txBody>
            <a:bodyPr vert="horz" wrap="none" rtlCol="0">
              <a:spAutoFit/>
            </a:bodyPr>
            <a:lstStyle/>
            <a:p>
              <a:pPr lvl="0"/>
              <a:r>
                <a:rPr lang="tr-TR" sz="1400" b="1" dirty="0">
                  <a:solidFill>
                    <a:schemeClr val="bg1"/>
                  </a:solidFill>
                  <a:latin typeface="Arial Rounded MT Bold" panose="020B0604020202020204" charset="0"/>
                </a:rPr>
                <a:t>Bulgular ve Tartışma</a:t>
              </a:r>
              <a:endParaRPr lang="en-US" sz="1400" b="1" dirty="0">
                <a:solidFill>
                  <a:schemeClr val="bg1"/>
                </a:solidFill>
                <a:latin typeface="Arial Rounded MT Bold" panose="020B0604020202020204" charset="0"/>
              </a:endParaRPr>
            </a:p>
          </p:txBody>
        </p:sp>
        <p:sp>
          <p:nvSpPr>
            <p:cNvPr id="10" name="PptLabsAgenda_&amp;^@BeamShapeText_&amp;^@Another Section_6">
              <a:extLst>
                <a:ext uri="{FF2B5EF4-FFF2-40B4-BE49-F238E27FC236}">
                  <a16:creationId xmlns:a16="http://schemas.microsoft.com/office/drawing/2014/main" id="{34FDAF6A-DFE0-B90E-DCB1-A28C0C7174D1}"/>
                </a:ext>
              </a:extLst>
            </p:cNvPr>
            <p:cNvSpPr txBox="1"/>
            <p:nvPr/>
          </p:nvSpPr>
          <p:spPr>
            <a:xfrm>
              <a:off x="-56751" y="3894132"/>
              <a:ext cx="1723933" cy="307777"/>
            </a:xfrm>
            <a:prstGeom prst="rect">
              <a:avLst/>
            </a:prstGeom>
            <a:noFill/>
          </p:spPr>
          <p:txBody>
            <a:bodyPr vert="horz" wrap="none" rtlCol="0">
              <a:spAutoFit/>
            </a:bodyPr>
            <a:lstStyle/>
            <a:p>
              <a:pPr lvl="0"/>
              <a:r>
                <a:rPr lang="tr-TR" sz="1400" dirty="0">
                  <a:latin typeface="Arial Rounded MT Bold" panose="020B0604020202020204" charset="0"/>
                </a:rPr>
                <a:t>Materyal ve Metot</a:t>
              </a:r>
              <a:endParaRPr lang="en-US" sz="1400" dirty="0">
                <a:latin typeface="Arial Rounded MT Bold" panose="020B0604020202020204" charset="0"/>
              </a:endParaRPr>
            </a:p>
          </p:txBody>
        </p:sp>
        <p:sp>
          <p:nvSpPr>
            <p:cNvPr id="11" name="PptLabsAgenda_&amp;^@BeamShapeText_&amp;^@Untitled Section_5">
              <a:extLst>
                <a:ext uri="{FF2B5EF4-FFF2-40B4-BE49-F238E27FC236}">
                  <a16:creationId xmlns:a16="http://schemas.microsoft.com/office/drawing/2014/main" id="{19C6DE2F-70E8-E342-56CC-1FD7A7D634CD}"/>
                </a:ext>
              </a:extLst>
            </p:cNvPr>
            <p:cNvSpPr txBox="1"/>
            <p:nvPr/>
          </p:nvSpPr>
          <p:spPr>
            <a:xfrm>
              <a:off x="-56751" y="3471815"/>
              <a:ext cx="1720343" cy="307777"/>
            </a:xfrm>
            <a:prstGeom prst="rect">
              <a:avLst/>
            </a:prstGeom>
            <a:noFill/>
          </p:spPr>
          <p:txBody>
            <a:bodyPr vert="horz" wrap="none" rtlCol="0">
              <a:spAutoFit/>
            </a:bodyPr>
            <a:lstStyle/>
            <a:p>
              <a:pPr lvl="0"/>
              <a:r>
                <a:rPr lang="tr-TR" sz="1400" dirty="0">
                  <a:latin typeface="Arial Rounded MT Bold" panose="020B0604020202020204" charset="0"/>
                </a:rPr>
                <a:t>Çalışmanın Amacı</a:t>
              </a:r>
              <a:endParaRPr lang="en-US" sz="1400" dirty="0">
                <a:latin typeface="Arial Rounded MT Bold" panose="020B0604020202020204" charset="0"/>
              </a:endParaRPr>
            </a:p>
          </p:txBody>
        </p:sp>
        <p:sp>
          <p:nvSpPr>
            <p:cNvPr id="12" name="PptLabsAgenda_&amp;^@BeamShapeText_&amp;^@Materials and Method_4">
              <a:extLst>
                <a:ext uri="{FF2B5EF4-FFF2-40B4-BE49-F238E27FC236}">
                  <a16:creationId xmlns:a16="http://schemas.microsoft.com/office/drawing/2014/main" id="{48295A90-D96B-1C26-0AE1-AF2DEDB20B73}"/>
                </a:ext>
              </a:extLst>
            </p:cNvPr>
            <p:cNvSpPr txBox="1"/>
            <p:nvPr/>
          </p:nvSpPr>
          <p:spPr>
            <a:xfrm>
              <a:off x="-56751" y="3049498"/>
              <a:ext cx="2340000" cy="307777"/>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algn="l"/>
              <a:r>
                <a:rPr lang="tr-TR" sz="1400" spc="0" dirty="0">
                  <a:latin typeface="Arial Rounded MT Bold" panose="020B0604020202020204" charset="0"/>
                </a:rPr>
                <a:t>Dondurarak Kurutma</a:t>
              </a:r>
              <a:endParaRPr lang="en-US" sz="1400" spc="0" dirty="0">
                <a:latin typeface="Arial Rounded MT Bold" panose="020B0604020202020204" charset="0"/>
              </a:endParaRPr>
            </a:p>
          </p:txBody>
        </p:sp>
        <p:sp>
          <p:nvSpPr>
            <p:cNvPr id="13" name="PptLabsAgenda_&amp;^@BeamShapeText_&amp;^@Introduction_3">
              <a:extLst>
                <a:ext uri="{FF2B5EF4-FFF2-40B4-BE49-F238E27FC236}">
                  <a16:creationId xmlns:a16="http://schemas.microsoft.com/office/drawing/2014/main" id="{49E5CE88-3B10-9371-B6AA-3FAF0D1BDF58}"/>
                </a:ext>
              </a:extLst>
            </p:cNvPr>
            <p:cNvSpPr txBox="1"/>
            <p:nvPr/>
          </p:nvSpPr>
          <p:spPr>
            <a:xfrm>
              <a:off x="-56751" y="2627181"/>
              <a:ext cx="2340000" cy="307777"/>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algn="l"/>
              <a:r>
                <a:rPr lang="tr-TR" sz="1400" spc="0" dirty="0">
                  <a:latin typeface="Arial Rounded MT Bold" panose="020B0604020202020204" charset="0"/>
                </a:rPr>
                <a:t>Giriş</a:t>
              </a:r>
              <a:endParaRPr lang="en-US" sz="1400" spc="0" dirty="0">
                <a:latin typeface="Arial Rounded MT Bold" panose="020B0604020202020204" charset="0"/>
              </a:endParaRPr>
            </a:p>
          </p:txBody>
        </p:sp>
        <p:sp>
          <p:nvSpPr>
            <p:cNvPr id="14" name="PptLabsAgenda_&amp;^@BeamShapeText_&amp;^@Outline_2">
              <a:extLst>
                <a:ext uri="{FF2B5EF4-FFF2-40B4-BE49-F238E27FC236}">
                  <a16:creationId xmlns:a16="http://schemas.microsoft.com/office/drawing/2014/main" id="{BD9D3B57-D923-EE5B-8E22-30EEC114BCD9}"/>
                </a:ext>
              </a:extLst>
            </p:cNvPr>
            <p:cNvSpPr txBox="1"/>
            <p:nvPr/>
          </p:nvSpPr>
          <p:spPr>
            <a:xfrm>
              <a:off x="-56751" y="2204864"/>
              <a:ext cx="2340000" cy="380361"/>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lvl="0" algn="l">
                <a:lnSpc>
                  <a:spcPct val="150000"/>
                </a:lnSpc>
                <a:spcAft>
                  <a:spcPts val="1200"/>
                </a:spcAft>
              </a:pPr>
              <a:r>
                <a:rPr lang="tr-TR" sz="1400" spc="0" dirty="0">
                  <a:uFill>
                    <a:solidFill>
                      <a:prstClr val="white"/>
                    </a:solidFill>
                  </a:uFill>
                  <a:latin typeface="Arial Rounded MT Bold" panose="020B0604020202020204" charset="0"/>
                  <a:ea typeface="굴림" panose="020B0600000101010101" pitchFamily="34" charset="-127"/>
                  <a:cs typeface="Open Sans"/>
                </a:rPr>
                <a:t>Sunum Akışı</a:t>
              </a:r>
              <a:endParaRPr lang="en-US" sz="1400" spc="0" dirty="0">
                <a:uFill>
                  <a:solidFill>
                    <a:prstClr val="white"/>
                  </a:solidFill>
                </a:uFill>
                <a:latin typeface="Arial Rounded MT Bold" panose="020B0604020202020204" charset="0"/>
                <a:ea typeface="굴림" panose="020B0600000101010101" pitchFamily="34" charset="-127"/>
                <a:cs typeface="Open Sans"/>
              </a:endParaRPr>
            </a:p>
          </p:txBody>
        </p:sp>
        <p:sp>
          <p:nvSpPr>
            <p:cNvPr id="15" name="Oval 14">
              <a:hlinkClick r:id="" action="ppaction://hlinkshowjump?jump=previousslide"/>
              <a:extLst>
                <a:ext uri="{FF2B5EF4-FFF2-40B4-BE49-F238E27FC236}">
                  <a16:creationId xmlns:a16="http://schemas.microsoft.com/office/drawing/2014/main" id="{1A288B5F-BACF-F063-1AE4-253C971221AB}"/>
                </a:ext>
              </a:extLst>
            </p:cNvPr>
            <p:cNvSpPr/>
            <p:nvPr/>
          </p:nvSpPr>
          <p:spPr>
            <a:xfrm>
              <a:off x="216961" y="5910696"/>
              <a:ext cx="484079" cy="470632"/>
            </a:xfrm>
            <a:prstGeom prst="ellipse">
              <a:avLst/>
            </a:prstGeom>
            <a:noFill/>
            <a:ln>
              <a:solidFill>
                <a:schemeClr val="bg1">
                  <a:lumMod val="75000"/>
                </a:schemeClr>
              </a:solidFill>
            </a:ln>
            <a:effectLst>
              <a:glow rad="63500">
                <a:schemeClr val="accent4"/>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16" name="Oval 15">
              <a:hlinkClick r:id="" action="ppaction://hlinkshowjump?jump=nextslide"/>
              <a:extLst>
                <a:ext uri="{FF2B5EF4-FFF2-40B4-BE49-F238E27FC236}">
                  <a16:creationId xmlns:a16="http://schemas.microsoft.com/office/drawing/2014/main" id="{B1FCDF56-FA96-D988-D074-CDBC98B262E3}"/>
                </a:ext>
              </a:extLst>
            </p:cNvPr>
            <p:cNvSpPr/>
            <p:nvPr/>
          </p:nvSpPr>
          <p:spPr>
            <a:xfrm>
              <a:off x="1515962" y="5910694"/>
              <a:ext cx="484079" cy="470632"/>
            </a:xfrm>
            <a:prstGeom prst="ellipse">
              <a:avLst/>
            </a:prstGeom>
            <a:noFill/>
            <a:ln>
              <a:solidFill>
                <a:schemeClr val="bg1">
                  <a:lumMod val="75000"/>
                </a:schemeClr>
              </a:solidFill>
            </a:ln>
            <a:effectLst>
              <a:glow rad="63500">
                <a:schemeClr val="accent4"/>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7" name="Rectangle 22">
            <a:extLst>
              <a:ext uri="{FF2B5EF4-FFF2-40B4-BE49-F238E27FC236}">
                <a16:creationId xmlns:a16="http://schemas.microsoft.com/office/drawing/2014/main" id="{1F19AB76-AA7B-0E3A-345A-DBCEEA2A89D0}"/>
              </a:ext>
            </a:extLst>
          </p:cNvPr>
          <p:cNvSpPr/>
          <p:nvPr/>
        </p:nvSpPr>
        <p:spPr>
          <a:xfrm>
            <a:off x="-56751" y="1280396"/>
            <a:ext cx="2448630" cy="584775"/>
          </a:xfrm>
          <a:prstGeom prst="rect">
            <a:avLst/>
          </a:prstGeom>
          <a:noFill/>
        </p:spPr>
        <p:txBody>
          <a:bodyPr wrap="square" lIns="91440" tIns="45720" rIns="91440" bIns="45720">
            <a:spAutoFit/>
          </a:bodyPr>
          <a:lstStyle/>
          <a:p>
            <a:pPr algn="ctr"/>
            <a:r>
              <a:rPr lang="tr-TR" sz="3200" b="1" cap="none" spc="50" dirty="0">
                <a:ln w="0"/>
                <a:solidFill>
                  <a:schemeClr val="bg2"/>
                </a:solidFill>
                <a:effectLst>
                  <a:innerShdw blurRad="63500" dist="50800" dir="13500000">
                    <a:srgbClr val="000000">
                      <a:alpha val="50000"/>
                    </a:srgbClr>
                  </a:innerShdw>
                </a:effectLst>
              </a:rPr>
              <a:t>TURK2025</a:t>
            </a:r>
            <a:endParaRPr lang="en-US" sz="3200" b="1" cap="none" spc="50" dirty="0">
              <a:ln w="0"/>
              <a:solidFill>
                <a:schemeClr val="bg2"/>
              </a:solidFill>
              <a:effectLst>
                <a:innerShdw blurRad="63500" dist="50800" dir="13500000">
                  <a:srgbClr val="000000">
                    <a:alpha val="50000"/>
                  </a:srgbClr>
                </a:innerShdw>
              </a:effectLst>
            </a:endParaRPr>
          </a:p>
        </p:txBody>
      </p:sp>
      <p:sp>
        <p:nvSpPr>
          <p:cNvPr id="18" name="PptLabsAgenda_&amp;^@BeamShapeText_&amp;^@Results and Conclusion_7">
            <a:extLst>
              <a:ext uri="{FF2B5EF4-FFF2-40B4-BE49-F238E27FC236}">
                <a16:creationId xmlns:a16="http://schemas.microsoft.com/office/drawing/2014/main" id="{50A509D5-7AAB-324F-48EC-EC23D8F641D5}"/>
              </a:ext>
            </a:extLst>
          </p:cNvPr>
          <p:cNvSpPr txBox="1"/>
          <p:nvPr/>
        </p:nvSpPr>
        <p:spPr>
          <a:xfrm>
            <a:off x="-80347" y="4740339"/>
            <a:ext cx="1983300" cy="307777"/>
          </a:xfrm>
          <a:prstGeom prst="rect">
            <a:avLst/>
          </a:prstGeom>
          <a:noFill/>
        </p:spPr>
        <p:txBody>
          <a:bodyPr vert="horz" wrap="none" rtlCol="0">
            <a:spAutoFit/>
          </a:bodyPr>
          <a:lstStyle/>
          <a:p>
            <a:pPr lvl="0"/>
            <a:r>
              <a:rPr lang="tr-TR" sz="1400" dirty="0">
                <a:solidFill>
                  <a:prstClr val="black"/>
                </a:solidFill>
                <a:latin typeface="Arial Rounded MT Bold" panose="020B0604020202020204" charset="0"/>
              </a:rPr>
              <a:t>Sonuçlar ve Öneriler</a:t>
            </a:r>
            <a:endParaRPr lang="en-US" sz="1400" dirty="0">
              <a:solidFill>
                <a:prstClr val="black"/>
              </a:solidFill>
              <a:latin typeface="Arial Rounded MT Bold" panose="020B0604020202020204" charset="0"/>
            </a:endParaRPr>
          </a:p>
        </p:txBody>
      </p:sp>
      <p:sp>
        <p:nvSpPr>
          <p:cNvPr id="19" name="PptLabsAgenda_&amp;^@BeamShapeText_&amp;^@Results and Conclusion_7">
            <a:extLst>
              <a:ext uri="{FF2B5EF4-FFF2-40B4-BE49-F238E27FC236}">
                <a16:creationId xmlns:a16="http://schemas.microsoft.com/office/drawing/2014/main" id="{BC3E363A-FB6C-A796-ED1B-23842A2058CB}"/>
              </a:ext>
            </a:extLst>
          </p:cNvPr>
          <p:cNvSpPr txBox="1"/>
          <p:nvPr/>
        </p:nvSpPr>
        <p:spPr>
          <a:xfrm>
            <a:off x="-86732" y="5161083"/>
            <a:ext cx="1361335" cy="307777"/>
          </a:xfrm>
          <a:prstGeom prst="rect">
            <a:avLst/>
          </a:prstGeom>
          <a:noFill/>
        </p:spPr>
        <p:txBody>
          <a:bodyPr vert="horz" wrap="none" rtlCol="0">
            <a:spAutoFit/>
          </a:bodyPr>
          <a:lstStyle/>
          <a:p>
            <a:pPr lvl="0"/>
            <a:r>
              <a:rPr lang="tr-TR" sz="1400" dirty="0">
                <a:solidFill>
                  <a:prstClr val="black"/>
                </a:solidFill>
                <a:latin typeface="Arial Rounded MT Bold" panose="020B0604020202020204" charset="0"/>
              </a:rPr>
              <a:t>Kaynak Dizini</a:t>
            </a:r>
            <a:endParaRPr lang="en-US" sz="1400" dirty="0">
              <a:solidFill>
                <a:prstClr val="black"/>
              </a:solidFill>
              <a:latin typeface="Arial Rounded MT Bold" panose="020B0604020202020204" charset="0"/>
            </a:endParaRPr>
          </a:p>
        </p:txBody>
      </p:sp>
      <p:pic>
        <p:nvPicPr>
          <p:cNvPr id="20" name="Resim 19">
            <a:extLst>
              <a:ext uri="{FF2B5EF4-FFF2-40B4-BE49-F238E27FC236}">
                <a16:creationId xmlns:a16="http://schemas.microsoft.com/office/drawing/2014/main" id="{9599C49D-0E0C-4E39-E506-797C21AB3463}"/>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56421" y="429783"/>
            <a:ext cx="1143000" cy="1143000"/>
          </a:xfrm>
          <a:prstGeom prst="rect">
            <a:avLst/>
          </a:prstGeom>
        </p:spPr>
      </p:pic>
      <p:sp>
        <p:nvSpPr>
          <p:cNvPr id="22" name="Metin kutusu 21">
            <a:extLst>
              <a:ext uri="{FF2B5EF4-FFF2-40B4-BE49-F238E27FC236}">
                <a16:creationId xmlns:a16="http://schemas.microsoft.com/office/drawing/2014/main" id="{6BA25A4F-33A9-59DB-6035-A5558810D8ED}"/>
              </a:ext>
            </a:extLst>
          </p:cNvPr>
          <p:cNvSpPr txBox="1"/>
          <p:nvPr/>
        </p:nvSpPr>
        <p:spPr>
          <a:xfrm>
            <a:off x="3164235" y="1263134"/>
            <a:ext cx="1822743" cy="369332"/>
          </a:xfrm>
          <a:prstGeom prst="rect">
            <a:avLst/>
          </a:prstGeom>
          <a:noFill/>
        </p:spPr>
        <p:txBody>
          <a:bodyPr wrap="none" rtlCol="0">
            <a:spAutoFit/>
          </a:bodyPr>
          <a:lstStyle/>
          <a:p>
            <a:r>
              <a:rPr lang="tr-TR" sz="1800" dirty="0">
                <a:solidFill>
                  <a:schemeClr val="accent4">
                    <a:lumMod val="50000"/>
                  </a:schemeClr>
                </a:solidFill>
                <a:latin typeface="Constantia" panose="02030602050306030303" pitchFamily="18" charset="0"/>
                <a:cs typeface="Times New Roman" panose="02020603050405020304" pitchFamily="18" charset="0"/>
              </a:rPr>
              <a:t>Analiz Sonuçları</a:t>
            </a:r>
          </a:p>
        </p:txBody>
      </p:sp>
      <p:sp>
        <p:nvSpPr>
          <p:cNvPr id="23" name="Metin kutusu 22">
            <a:extLst>
              <a:ext uri="{FF2B5EF4-FFF2-40B4-BE49-F238E27FC236}">
                <a16:creationId xmlns:a16="http://schemas.microsoft.com/office/drawing/2014/main" id="{33B64FDC-8E4F-9845-DE0C-3F41D0273E45}"/>
              </a:ext>
            </a:extLst>
          </p:cNvPr>
          <p:cNvSpPr txBox="1"/>
          <p:nvPr/>
        </p:nvSpPr>
        <p:spPr>
          <a:xfrm>
            <a:off x="3164235" y="1572783"/>
            <a:ext cx="4284891" cy="338554"/>
          </a:xfrm>
          <a:prstGeom prst="rect">
            <a:avLst/>
          </a:prstGeom>
          <a:noFill/>
        </p:spPr>
        <p:txBody>
          <a:bodyPr wrap="none" rtlCol="0">
            <a:spAutoFit/>
          </a:bodyPr>
          <a:lstStyle/>
          <a:p>
            <a:r>
              <a:rPr lang="tr-TR" sz="1600" dirty="0">
                <a:solidFill>
                  <a:schemeClr val="accent4">
                    <a:lumMod val="50000"/>
                  </a:schemeClr>
                </a:solidFill>
                <a:latin typeface="Constantia" panose="02030602050306030303" pitchFamily="18" charset="0"/>
                <a:cs typeface="Times New Roman" panose="02020603050405020304" pitchFamily="18" charset="0"/>
              </a:rPr>
              <a:t>3. Toplam Fenolik Madde ve C vitamini Analizi</a:t>
            </a:r>
          </a:p>
        </p:txBody>
      </p:sp>
      <p:graphicFrame>
        <p:nvGraphicFramePr>
          <p:cNvPr id="24" name="İçerik Yer Tutucusu 5">
            <a:extLst>
              <a:ext uri="{FF2B5EF4-FFF2-40B4-BE49-F238E27FC236}">
                <a16:creationId xmlns:a16="http://schemas.microsoft.com/office/drawing/2014/main" id="{9F3BC24A-4049-9369-0363-D42D685741B2}"/>
              </a:ext>
            </a:extLst>
          </p:cNvPr>
          <p:cNvGraphicFramePr>
            <a:graphicFrameLocks/>
          </p:cNvGraphicFramePr>
          <p:nvPr>
            <p:extLst>
              <p:ext uri="{D42A27DB-BD31-4B8C-83A1-F6EECF244321}">
                <p14:modId xmlns:p14="http://schemas.microsoft.com/office/powerpoint/2010/main" val="1342152263"/>
              </p:ext>
            </p:extLst>
          </p:nvPr>
        </p:nvGraphicFramePr>
        <p:xfrm>
          <a:off x="2999656" y="2411514"/>
          <a:ext cx="6552727" cy="1790395"/>
        </p:xfrm>
        <a:graphic>
          <a:graphicData uri="http://schemas.openxmlformats.org/drawingml/2006/table">
            <a:tbl>
              <a:tblPr firstRow="1" firstCol="1" bandRow="1">
                <a:tableStyleId>{9D7B26C5-4107-4FEC-AEDC-1716B250A1EF}</a:tableStyleId>
              </a:tblPr>
              <a:tblGrid>
                <a:gridCol w="2184242">
                  <a:extLst>
                    <a:ext uri="{9D8B030D-6E8A-4147-A177-3AD203B41FA5}">
                      <a16:colId xmlns:a16="http://schemas.microsoft.com/office/drawing/2014/main" val="4024831154"/>
                    </a:ext>
                  </a:extLst>
                </a:gridCol>
                <a:gridCol w="1825402">
                  <a:extLst>
                    <a:ext uri="{9D8B030D-6E8A-4147-A177-3AD203B41FA5}">
                      <a16:colId xmlns:a16="http://schemas.microsoft.com/office/drawing/2014/main" val="683852851"/>
                    </a:ext>
                  </a:extLst>
                </a:gridCol>
                <a:gridCol w="2543083">
                  <a:extLst>
                    <a:ext uri="{9D8B030D-6E8A-4147-A177-3AD203B41FA5}">
                      <a16:colId xmlns:a16="http://schemas.microsoft.com/office/drawing/2014/main" val="3599816173"/>
                    </a:ext>
                  </a:extLst>
                </a:gridCol>
              </a:tblGrid>
              <a:tr h="543046">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marL="0" marR="0" indent="0" algn="ctr">
                        <a:lnSpc>
                          <a:spcPct val="150000"/>
                        </a:lnSpc>
                        <a:spcBef>
                          <a:spcPts val="1200"/>
                        </a:spcBef>
                        <a:spcAft>
                          <a:spcPts val="1200"/>
                        </a:spcAft>
                      </a:pPr>
                      <a:r>
                        <a:rPr lang="tr-TR" sz="1200" kern="100" dirty="0">
                          <a:effectLst/>
                          <a:latin typeface="Maiandra GD" panose="020E0502030308020204" pitchFamily="34" charset="0"/>
                        </a:rPr>
                        <a:t>Örnek</a:t>
                      </a:r>
                      <a:endParaRPr lang="tr-TR" sz="1200" kern="100" dirty="0">
                        <a:effectLst/>
                        <a:latin typeface="Maiandra GD" panose="020E0502030308020204" pitchFamily="34" charset="0"/>
                        <a:ea typeface="Aptos" panose="020B0004020202020204" pitchFamily="34" charset="0"/>
                        <a:cs typeface="Times New Roman" panose="02020603050405020304" pitchFamily="18" charset="0"/>
                      </a:endParaRPr>
                    </a:p>
                  </a:txBody>
                  <a:tcPr marL="68580" marR="68580" marT="0" marB="0"/>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marL="0" marR="0" indent="0" algn="ctr">
                        <a:lnSpc>
                          <a:spcPct val="150000"/>
                        </a:lnSpc>
                        <a:spcBef>
                          <a:spcPts val="0"/>
                        </a:spcBef>
                        <a:spcAft>
                          <a:spcPts val="0"/>
                        </a:spcAft>
                      </a:pPr>
                      <a:r>
                        <a:rPr lang="tr-TR" sz="1200" kern="100" dirty="0">
                          <a:effectLst/>
                          <a:latin typeface="Maiandra GD" panose="020E0502030308020204" pitchFamily="34" charset="0"/>
                        </a:rPr>
                        <a:t>Toplam Fenolik Madde (mg GAE/mg örnek)</a:t>
                      </a:r>
                      <a:endParaRPr lang="tr-TR" sz="1200" kern="100" dirty="0">
                        <a:effectLst/>
                        <a:latin typeface="Maiandra GD" panose="020E0502030308020204" pitchFamily="34" charset="0"/>
                        <a:ea typeface="Aptos" panose="020B0004020202020204" pitchFamily="34" charset="0"/>
                        <a:cs typeface="Times New Roman" panose="02020603050405020304" pitchFamily="18" charset="0"/>
                      </a:endParaRPr>
                    </a:p>
                  </a:txBody>
                  <a:tcPr marL="68580" marR="68580" marT="0" marB="0"/>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marL="0" marR="0" indent="0" algn="ctr">
                        <a:lnSpc>
                          <a:spcPct val="150000"/>
                        </a:lnSpc>
                        <a:spcBef>
                          <a:spcPts val="0"/>
                        </a:spcBef>
                        <a:spcAft>
                          <a:spcPts val="0"/>
                        </a:spcAft>
                      </a:pPr>
                      <a:r>
                        <a:rPr lang="tr-TR" sz="1200" kern="100" dirty="0">
                          <a:effectLst/>
                          <a:latin typeface="Maiandra GD" panose="020E0502030308020204" pitchFamily="34" charset="0"/>
                        </a:rPr>
                        <a:t>C Vitamini</a:t>
                      </a:r>
                      <a:endParaRPr lang="tr-TR" sz="1200" kern="100" dirty="0">
                        <a:effectLst/>
                        <a:latin typeface="Maiandra GD" panose="020E0502030308020204" pitchFamily="34" charset="0"/>
                        <a:cs typeface="Times New Roman" panose="02020603050405020304" pitchFamily="18" charset="0"/>
                      </a:endParaRPr>
                    </a:p>
                    <a:p>
                      <a:pPr marL="0" marR="0" indent="0" algn="ctr">
                        <a:lnSpc>
                          <a:spcPct val="150000"/>
                        </a:lnSpc>
                        <a:spcBef>
                          <a:spcPts val="0"/>
                        </a:spcBef>
                        <a:spcAft>
                          <a:spcPts val="0"/>
                        </a:spcAft>
                      </a:pPr>
                      <a:r>
                        <a:rPr lang="tr-TR" sz="1200" kern="100" dirty="0">
                          <a:effectLst/>
                          <a:latin typeface="Maiandra GD" panose="020E0502030308020204" pitchFamily="34" charset="0"/>
                          <a:cs typeface="Times New Roman" panose="02020603050405020304" pitchFamily="18" charset="0"/>
                        </a:rPr>
                        <a:t>  (mg askorbik asit/100 ml örnek)</a:t>
                      </a:r>
                      <a:endParaRPr lang="tr-TR" sz="1200" kern="100" dirty="0">
                        <a:effectLst/>
                        <a:latin typeface="Maiandra GD" panose="020E0502030308020204" pitchFamily="34" charset="0"/>
                      </a:endParaRPr>
                    </a:p>
                  </a:txBody>
                  <a:tcPr marL="68580" marR="68580" marT="0" marB="0"/>
                </a:tc>
                <a:extLst>
                  <a:ext uri="{0D108BD9-81ED-4DB2-BD59-A6C34878D82A}">
                    <a16:rowId xmlns:a16="http://schemas.microsoft.com/office/drawing/2014/main" val="542771262"/>
                  </a:ext>
                </a:extLst>
              </a:tr>
              <a:tr h="543046">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marL="0" marR="0" indent="0" algn="ctr">
                        <a:lnSpc>
                          <a:spcPct val="150000"/>
                        </a:lnSpc>
                        <a:spcBef>
                          <a:spcPts val="1200"/>
                        </a:spcBef>
                        <a:spcAft>
                          <a:spcPts val="1200"/>
                        </a:spcAft>
                      </a:pPr>
                      <a:r>
                        <a:rPr lang="tr-TR" sz="1200" kern="100" dirty="0">
                          <a:effectLst/>
                          <a:latin typeface="Maiandra GD" panose="020E0502030308020204" pitchFamily="34" charset="0"/>
                        </a:rPr>
                        <a:t>Taze Gilaburu Suyu</a:t>
                      </a:r>
                      <a:endParaRPr lang="tr-TR" sz="1200" kern="100" dirty="0">
                        <a:effectLst/>
                        <a:latin typeface="Maiandra GD" panose="020E0502030308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indent="0" algn="ctr">
                        <a:spcBef>
                          <a:spcPts val="600"/>
                        </a:spcBef>
                        <a:spcAft>
                          <a:spcPts val="600"/>
                        </a:spcAft>
                        <a:buNone/>
                      </a:pPr>
                      <a:r>
                        <a:rPr lang="en-US" sz="1100" b="1"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11.19</a:t>
                      </a:r>
                      <a:r>
                        <a:rPr lang="en-US" sz="1100" b="1" kern="100" baseline="30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a:t>
                      </a:r>
                      <a:r>
                        <a:rPr lang="en-US" sz="1100" b="1"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±1.76</a:t>
                      </a:r>
                      <a:endParaRPr lang="en-US" sz="12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indent="0" algn="ctr">
                        <a:spcBef>
                          <a:spcPts val="600"/>
                        </a:spcBef>
                        <a:spcAft>
                          <a:spcPts val="600"/>
                        </a:spcAft>
                        <a:buNone/>
                      </a:pPr>
                      <a:r>
                        <a:rPr lang="en-US" sz="1100" b="1"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46.12</a:t>
                      </a:r>
                      <a:r>
                        <a:rPr lang="tr-TR" sz="1100" b="1" kern="100" baseline="30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b</a:t>
                      </a:r>
                      <a:r>
                        <a:rPr lang="en-US" sz="1100" b="1"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±1.41</a:t>
                      </a:r>
                      <a:endParaRPr lang="en-US" sz="12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528265758"/>
                  </a:ext>
                </a:extLst>
              </a:tr>
              <a:tr h="704303">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marL="0" marR="0" indent="0" algn="ctr">
                        <a:lnSpc>
                          <a:spcPct val="150000"/>
                        </a:lnSpc>
                        <a:spcBef>
                          <a:spcPts val="1200"/>
                        </a:spcBef>
                        <a:spcAft>
                          <a:spcPts val="1200"/>
                        </a:spcAft>
                      </a:pPr>
                      <a:r>
                        <a:rPr lang="tr-TR" sz="1200" kern="100" dirty="0">
                          <a:effectLst/>
                          <a:latin typeface="Maiandra GD" panose="020E0502030308020204" pitchFamily="34" charset="0"/>
                        </a:rPr>
                        <a:t>Dondurularak Kurutulmuş Gilaburu Suyu</a:t>
                      </a:r>
                      <a:endParaRPr lang="tr-TR" sz="1200" kern="100" dirty="0">
                        <a:effectLst/>
                        <a:latin typeface="Maiandra GD" panose="020E0502030308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indent="0" algn="ctr">
                        <a:spcBef>
                          <a:spcPts val="600"/>
                        </a:spcBef>
                        <a:spcAft>
                          <a:spcPts val="600"/>
                        </a:spcAft>
                        <a:buNone/>
                      </a:pPr>
                      <a:r>
                        <a:rPr lang="en-US" sz="1100" b="1"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14.96</a:t>
                      </a:r>
                      <a:r>
                        <a:rPr lang="en-US" sz="1100" b="1" kern="100" baseline="30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a:t>
                      </a:r>
                      <a:r>
                        <a:rPr lang="en-US" sz="1100" b="1"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±0.33</a:t>
                      </a:r>
                      <a:endParaRPr lang="en-US" sz="12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indent="0" algn="ctr">
                        <a:spcBef>
                          <a:spcPts val="600"/>
                        </a:spcBef>
                        <a:spcAft>
                          <a:spcPts val="600"/>
                        </a:spcAft>
                        <a:buNone/>
                      </a:pPr>
                      <a:r>
                        <a:rPr lang="en-US" sz="1100" b="1"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111.22</a:t>
                      </a:r>
                      <a:r>
                        <a:rPr lang="tr-TR" sz="1100" b="1" kern="100" baseline="30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a:t>
                      </a:r>
                      <a:r>
                        <a:rPr lang="en-US" sz="1100" b="1"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±16.89</a:t>
                      </a:r>
                      <a:endParaRPr lang="en-US" sz="12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431302310"/>
                  </a:ext>
                </a:extLst>
              </a:tr>
            </a:tbl>
          </a:graphicData>
        </a:graphic>
      </p:graphicFrame>
      <p:sp>
        <p:nvSpPr>
          <p:cNvPr id="25" name="Rectangle 1">
            <a:extLst>
              <a:ext uri="{FF2B5EF4-FFF2-40B4-BE49-F238E27FC236}">
                <a16:creationId xmlns:a16="http://schemas.microsoft.com/office/drawing/2014/main" id="{485C4B53-8CDC-A8E3-2B9F-22F3D13A5A8E}"/>
              </a:ext>
            </a:extLst>
          </p:cNvPr>
          <p:cNvSpPr>
            <a:spLocks noChangeArrowheads="1"/>
          </p:cNvSpPr>
          <p:nvPr/>
        </p:nvSpPr>
        <p:spPr bwMode="auto">
          <a:xfrm>
            <a:off x="2927920" y="2124363"/>
            <a:ext cx="676848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000" b="1" u="none" strike="noStrike" cap="none" normalizeH="0" baseline="0" dirty="0">
                <a:ln>
                  <a:noFill/>
                </a:ln>
                <a:solidFill>
                  <a:srgbClr val="000000"/>
                </a:solidFill>
                <a:effectLst/>
                <a:latin typeface="Maiandra GD" panose="020E0502030308020204" pitchFamily="34" charset="0"/>
                <a:ea typeface="Aptos" panose="020B0004020202020204" pitchFamily="34" charset="0"/>
                <a:cs typeface="Times New Roman" panose="02020603050405020304" pitchFamily="18" charset="0"/>
              </a:rPr>
              <a:t>T</a:t>
            </a:r>
            <a:r>
              <a:rPr kumimoji="0" lang="tr-TR" altLang="tr-TR" sz="1000" b="1" u="none" strike="noStrike" cap="none" normalizeH="0" baseline="0" dirty="0" bmk="">
                <a:ln>
                  <a:noFill/>
                </a:ln>
                <a:solidFill>
                  <a:srgbClr val="000000"/>
                </a:solidFill>
                <a:effectLst/>
                <a:latin typeface="Maiandra GD" panose="020E0502030308020204" pitchFamily="34" charset="0"/>
                <a:ea typeface="Aptos" panose="020B0004020202020204" pitchFamily="34" charset="0"/>
                <a:cs typeface="Times New Roman" panose="02020603050405020304" pitchFamily="18" charset="0"/>
              </a:rPr>
              <a:t>ablo 6</a:t>
            </a:r>
            <a:r>
              <a:rPr kumimoji="0" lang="tr-TR" altLang="tr-TR" sz="1000" b="1" u="none" strike="noStrike" cap="none" normalizeH="0" baseline="0" dirty="0" bmk="_Toc168151975">
                <a:ln>
                  <a:noFill/>
                </a:ln>
                <a:solidFill>
                  <a:srgbClr val="000000"/>
                </a:solidFill>
                <a:effectLst/>
                <a:latin typeface="Maiandra GD" panose="020E0502030308020204" pitchFamily="34" charset="0"/>
                <a:ea typeface="Aptos" panose="020B0004020202020204" pitchFamily="34" charset="0"/>
                <a:cs typeface="Times New Roman" panose="02020603050405020304" pitchFamily="18" charset="0"/>
              </a:rPr>
              <a:t>. </a:t>
            </a:r>
            <a:r>
              <a:rPr kumimoji="0" lang="tr-TR" altLang="tr-TR" sz="1000" u="none" strike="noStrike" cap="none" normalizeH="0" baseline="0" dirty="0" bmk="_Toc168151973">
                <a:ln>
                  <a:noFill/>
                </a:ln>
                <a:solidFill>
                  <a:srgbClr val="000000"/>
                </a:solidFill>
                <a:effectLst/>
                <a:latin typeface="Maiandra GD" panose="020E0502030308020204" pitchFamily="34" charset="0"/>
                <a:ea typeface="Aptos" panose="020B0004020202020204" pitchFamily="34" charset="0"/>
                <a:cs typeface="Times New Roman" panose="02020603050405020304" pitchFamily="18" charset="0"/>
              </a:rPr>
              <a:t>Taze g</a:t>
            </a:r>
            <a:r>
              <a:rPr kumimoji="0" lang="tr-TR" altLang="tr-TR" sz="1000" dirty="0" bmk="_Toc168151973">
                <a:solidFill>
                  <a:srgbClr val="000000"/>
                </a:solidFill>
                <a:latin typeface="Maiandra GD" panose="020E0502030308020204" pitchFamily="34" charset="0"/>
                <a:ea typeface="Aptos" panose="020B0004020202020204" pitchFamily="34" charset="0"/>
                <a:cs typeface="Times New Roman" panose="02020603050405020304" pitchFamily="18" charset="0"/>
              </a:rPr>
              <a:t>ilaburu</a:t>
            </a:r>
            <a:r>
              <a:rPr kumimoji="0" lang="tr-TR" altLang="tr-TR" sz="1000" u="none" strike="noStrike" cap="none" normalizeH="0" baseline="0" dirty="0" bmk="_Toc168151973">
                <a:ln>
                  <a:noFill/>
                </a:ln>
                <a:solidFill>
                  <a:srgbClr val="000000"/>
                </a:solidFill>
                <a:effectLst/>
                <a:latin typeface="Maiandra GD" panose="020E0502030308020204" pitchFamily="34" charset="0"/>
                <a:ea typeface="Aptos" panose="020B0004020202020204" pitchFamily="34" charset="0"/>
                <a:cs typeface="Times New Roman" panose="02020603050405020304" pitchFamily="18" charset="0"/>
              </a:rPr>
              <a:t> </a:t>
            </a:r>
            <a:r>
              <a:rPr kumimoji="0" lang="tr-TR" altLang="tr-TR" sz="1000" b="0" u="none" strike="noStrike" cap="none" normalizeH="0" baseline="0" dirty="0" bmk="_Toc168151973">
                <a:ln>
                  <a:noFill/>
                </a:ln>
                <a:solidFill>
                  <a:srgbClr val="000000"/>
                </a:solidFill>
                <a:effectLst/>
                <a:latin typeface="Maiandra GD" panose="020E0502030308020204" pitchFamily="34" charset="0"/>
                <a:ea typeface="Aptos" panose="020B0004020202020204" pitchFamily="34" charset="0"/>
                <a:cs typeface="Times New Roman" panose="02020603050405020304" pitchFamily="18" charset="0"/>
              </a:rPr>
              <a:t>suyu ve dondurulmuş gilaburu suyuna ait </a:t>
            </a:r>
            <a:r>
              <a:rPr kumimoji="0" lang="tr-TR" altLang="tr-TR" sz="1000" b="0" dirty="0" bmk="_Toc168151975">
                <a:solidFill>
                  <a:srgbClr val="000000"/>
                </a:solidFill>
                <a:latin typeface="Maiandra GD" panose="020E0502030308020204" pitchFamily="34" charset="0"/>
                <a:ea typeface="Aptos" panose="020B0004020202020204" pitchFamily="34" charset="0"/>
                <a:cs typeface="Times New Roman" panose="02020603050405020304" pitchFamily="18" charset="0"/>
              </a:rPr>
              <a:t>t</a:t>
            </a:r>
            <a:r>
              <a:rPr kumimoji="0" lang="sv-SE" altLang="tr-TR" sz="1000" u="none" strike="noStrike" cap="none" normalizeH="0" baseline="0" dirty="0" bmk="_Toc168151975">
                <a:ln>
                  <a:noFill/>
                </a:ln>
                <a:solidFill>
                  <a:srgbClr val="000000"/>
                </a:solidFill>
                <a:effectLst/>
                <a:latin typeface="Maiandra GD" panose="020E0502030308020204" pitchFamily="34" charset="0"/>
                <a:ea typeface="Aptos" panose="020B0004020202020204" pitchFamily="34" charset="0"/>
                <a:cs typeface="Times New Roman" panose="02020603050405020304" pitchFamily="18" charset="0"/>
              </a:rPr>
              <a:t>oplam </a:t>
            </a:r>
            <a:r>
              <a:rPr kumimoji="0" lang="tr-TR" altLang="tr-TR" sz="1000" dirty="0" bmk="_Toc168151975">
                <a:solidFill>
                  <a:srgbClr val="000000"/>
                </a:solidFill>
                <a:latin typeface="Maiandra GD" panose="020E0502030308020204" pitchFamily="34" charset="0"/>
                <a:ea typeface="Aptos" panose="020B0004020202020204" pitchFamily="34" charset="0"/>
                <a:cs typeface="Times New Roman" panose="02020603050405020304" pitchFamily="18" charset="0"/>
              </a:rPr>
              <a:t>f</a:t>
            </a:r>
            <a:r>
              <a:rPr kumimoji="0" lang="sv-SE" altLang="tr-TR" sz="1000" u="none" strike="noStrike" cap="none" normalizeH="0" baseline="0" dirty="0" bmk="_Toc168151975">
                <a:ln>
                  <a:noFill/>
                </a:ln>
                <a:solidFill>
                  <a:srgbClr val="000000"/>
                </a:solidFill>
                <a:effectLst/>
                <a:latin typeface="Maiandra GD" panose="020E0502030308020204" pitchFamily="34" charset="0"/>
                <a:ea typeface="Aptos" panose="020B0004020202020204" pitchFamily="34" charset="0"/>
                <a:cs typeface="Times New Roman" panose="02020603050405020304" pitchFamily="18" charset="0"/>
              </a:rPr>
              <a:t>enolik </a:t>
            </a:r>
            <a:r>
              <a:rPr kumimoji="0" lang="tr-TR" altLang="tr-TR" sz="1000" u="none" strike="noStrike" cap="none" normalizeH="0" baseline="0" dirty="0" bmk="_Toc168151975">
                <a:ln>
                  <a:noFill/>
                </a:ln>
                <a:solidFill>
                  <a:srgbClr val="000000"/>
                </a:solidFill>
                <a:effectLst/>
                <a:latin typeface="Maiandra GD" panose="020E0502030308020204" pitchFamily="34" charset="0"/>
                <a:ea typeface="Aptos" panose="020B0004020202020204" pitchFamily="34" charset="0"/>
                <a:cs typeface="Times New Roman" panose="02020603050405020304" pitchFamily="18" charset="0"/>
              </a:rPr>
              <a:t>m</a:t>
            </a:r>
            <a:r>
              <a:rPr kumimoji="0" lang="sv-SE" altLang="tr-TR" sz="1000" u="none" strike="noStrike" cap="none" normalizeH="0" baseline="0" dirty="0" bmk="_Toc168151975">
                <a:ln>
                  <a:noFill/>
                </a:ln>
                <a:solidFill>
                  <a:srgbClr val="000000"/>
                </a:solidFill>
                <a:effectLst/>
                <a:latin typeface="Maiandra GD" panose="020E0502030308020204" pitchFamily="34" charset="0"/>
                <a:ea typeface="Aptos" panose="020B0004020202020204" pitchFamily="34" charset="0"/>
                <a:cs typeface="Times New Roman" panose="02020603050405020304" pitchFamily="18" charset="0"/>
              </a:rPr>
              <a:t>adde ve C </a:t>
            </a:r>
            <a:r>
              <a:rPr kumimoji="0" lang="tr-TR" altLang="tr-TR" sz="1000" u="none" strike="noStrike" cap="none" normalizeH="0" baseline="0" dirty="0" bmk="_Toc168151975">
                <a:ln>
                  <a:noFill/>
                </a:ln>
                <a:solidFill>
                  <a:srgbClr val="000000"/>
                </a:solidFill>
                <a:effectLst/>
                <a:latin typeface="Maiandra GD" panose="020E0502030308020204" pitchFamily="34" charset="0"/>
                <a:ea typeface="Aptos" panose="020B0004020202020204" pitchFamily="34" charset="0"/>
                <a:cs typeface="Times New Roman" panose="02020603050405020304" pitchFamily="18" charset="0"/>
              </a:rPr>
              <a:t>v</a:t>
            </a:r>
            <a:r>
              <a:rPr kumimoji="0" lang="sv-SE" altLang="tr-TR" sz="1000" u="none" strike="noStrike" cap="none" normalizeH="0" baseline="0" dirty="0" bmk="_Toc168151975">
                <a:ln>
                  <a:noFill/>
                </a:ln>
                <a:solidFill>
                  <a:srgbClr val="000000"/>
                </a:solidFill>
                <a:effectLst/>
                <a:latin typeface="Maiandra GD" panose="020E0502030308020204" pitchFamily="34" charset="0"/>
                <a:ea typeface="Aptos" panose="020B0004020202020204" pitchFamily="34" charset="0"/>
                <a:cs typeface="Times New Roman" panose="02020603050405020304" pitchFamily="18" charset="0"/>
              </a:rPr>
              <a:t>itamini </a:t>
            </a:r>
            <a:r>
              <a:rPr kumimoji="0" lang="tr-TR" altLang="tr-TR" sz="1000" u="none" strike="noStrike" cap="none" normalizeH="0" baseline="0" dirty="0" bmk="_Toc168151975">
                <a:ln>
                  <a:noFill/>
                </a:ln>
                <a:solidFill>
                  <a:srgbClr val="000000"/>
                </a:solidFill>
                <a:effectLst/>
                <a:latin typeface="Maiandra GD" panose="020E0502030308020204" pitchFamily="34" charset="0"/>
                <a:ea typeface="Aptos" panose="020B0004020202020204" pitchFamily="34" charset="0"/>
                <a:cs typeface="Times New Roman" panose="02020603050405020304" pitchFamily="18" charset="0"/>
              </a:rPr>
              <a:t>  </a:t>
            </a:r>
            <a:endParaRPr kumimoji="0" lang="tr-TR" altLang="tr-TR" sz="1000" i="0" u="none" strike="noStrike" cap="none" normalizeH="0" baseline="0" dirty="0">
              <a:ln>
                <a:noFill/>
              </a:ln>
              <a:solidFill>
                <a:schemeClr val="tx1"/>
              </a:solidFill>
              <a:effectLst/>
              <a:latin typeface="Maiandra GD" panose="020E0502030308020204" pitchFamily="34" charset="0"/>
            </a:endParaRPr>
          </a:p>
        </p:txBody>
      </p:sp>
      <p:pic>
        <p:nvPicPr>
          <p:cNvPr id="26" name="Resim 25" descr="meyve, bitki, dut, yaprak içeren bir resim&#10;&#10;Yapay zeka tarafından oluşturulan içerik yanlış olabilir.">
            <a:extLst>
              <a:ext uri="{FF2B5EF4-FFF2-40B4-BE49-F238E27FC236}">
                <a16:creationId xmlns:a16="http://schemas.microsoft.com/office/drawing/2014/main" id="{97DE7FD2-ADDB-FF96-B16A-174D69CD9291}"/>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6099238" flipH="1">
            <a:off x="10637645" y="4773382"/>
            <a:ext cx="1644628" cy="1644628"/>
          </a:xfrm>
          <a:prstGeom prst="rect">
            <a:avLst/>
          </a:prstGeom>
        </p:spPr>
      </p:pic>
      <p:sp>
        <p:nvSpPr>
          <p:cNvPr id="27" name="Metin kutusu 26">
            <a:extLst>
              <a:ext uri="{FF2B5EF4-FFF2-40B4-BE49-F238E27FC236}">
                <a16:creationId xmlns:a16="http://schemas.microsoft.com/office/drawing/2014/main" id="{27832690-F25D-CECC-A7FF-BE01D82266D9}"/>
              </a:ext>
            </a:extLst>
          </p:cNvPr>
          <p:cNvSpPr txBox="1"/>
          <p:nvPr/>
        </p:nvSpPr>
        <p:spPr>
          <a:xfrm>
            <a:off x="2967366" y="4201909"/>
            <a:ext cx="6552727" cy="338554"/>
          </a:xfrm>
          <a:prstGeom prst="rect">
            <a:avLst/>
          </a:prstGeom>
          <a:noFill/>
        </p:spPr>
        <p:txBody>
          <a:bodyPr wrap="square">
            <a:spAutoFit/>
          </a:bodyPr>
          <a:lstStyle/>
          <a:p>
            <a:r>
              <a:rPr lang="en-US" sz="800" b="0" i="0" u="none" strike="noStrike" baseline="0" dirty="0" err="1">
                <a:solidFill>
                  <a:srgbClr val="000000"/>
                </a:solidFill>
                <a:latin typeface="Times New Roman" panose="02020603050405020304" pitchFamily="18" charset="0"/>
              </a:rPr>
              <a:t>a,b</a:t>
            </a:r>
            <a:r>
              <a:rPr lang="en-US" sz="800" b="0" i="0" u="none" strike="noStrike" baseline="0" dirty="0">
                <a:solidFill>
                  <a:srgbClr val="000000"/>
                </a:solidFill>
                <a:latin typeface="Times New Roman" panose="02020603050405020304" pitchFamily="18" charset="0"/>
              </a:rPr>
              <a:t> </a:t>
            </a:r>
            <a:r>
              <a:rPr lang="en-US" sz="800" b="0" i="0" u="none" strike="noStrike" baseline="0" dirty="0" err="1">
                <a:solidFill>
                  <a:srgbClr val="000000"/>
                </a:solidFill>
                <a:latin typeface="Times New Roman" panose="02020603050405020304" pitchFamily="18" charset="0"/>
              </a:rPr>
              <a:t>aynı</a:t>
            </a:r>
            <a:r>
              <a:rPr lang="en-US" sz="800" b="0" i="0" u="none" strike="noStrike" baseline="0" dirty="0">
                <a:solidFill>
                  <a:srgbClr val="000000"/>
                </a:solidFill>
                <a:latin typeface="Times New Roman" panose="02020603050405020304" pitchFamily="18" charset="0"/>
              </a:rPr>
              <a:t> </a:t>
            </a:r>
            <a:r>
              <a:rPr lang="en-US" sz="800" b="0" i="0" u="none" strike="noStrike" baseline="0" dirty="0" err="1">
                <a:solidFill>
                  <a:srgbClr val="000000"/>
                </a:solidFill>
                <a:latin typeface="Times New Roman" panose="02020603050405020304" pitchFamily="18" charset="0"/>
              </a:rPr>
              <a:t>sütunda</a:t>
            </a:r>
            <a:r>
              <a:rPr lang="en-US" sz="800" b="0" i="0" u="none" strike="noStrike" baseline="0" dirty="0">
                <a:solidFill>
                  <a:srgbClr val="000000"/>
                </a:solidFill>
                <a:latin typeface="Times New Roman" panose="02020603050405020304" pitchFamily="18" charset="0"/>
              </a:rPr>
              <a:t> </a:t>
            </a:r>
            <a:r>
              <a:rPr lang="en-US" sz="800" b="0" i="0" u="none" strike="noStrike" baseline="0" dirty="0" err="1">
                <a:solidFill>
                  <a:srgbClr val="000000"/>
                </a:solidFill>
                <a:latin typeface="Times New Roman" panose="02020603050405020304" pitchFamily="18" charset="0"/>
              </a:rPr>
              <a:t>bulunan</a:t>
            </a:r>
            <a:r>
              <a:rPr lang="en-US" sz="800" b="0" i="0" u="none" strike="noStrike" baseline="0" dirty="0">
                <a:solidFill>
                  <a:srgbClr val="000000"/>
                </a:solidFill>
                <a:latin typeface="Times New Roman" panose="02020603050405020304" pitchFamily="18" charset="0"/>
              </a:rPr>
              <a:t> </a:t>
            </a:r>
            <a:r>
              <a:rPr lang="en-US" sz="800" b="0" i="0" u="none" strike="noStrike" baseline="0" dirty="0" err="1">
                <a:solidFill>
                  <a:srgbClr val="000000"/>
                </a:solidFill>
                <a:latin typeface="Times New Roman" panose="02020603050405020304" pitchFamily="18" charset="0"/>
              </a:rPr>
              <a:t>farklı</a:t>
            </a:r>
            <a:r>
              <a:rPr lang="en-US" sz="800" b="0" i="0" u="none" strike="noStrike" baseline="0" dirty="0">
                <a:solidFill>
                  <a:srgbClr val="000000"/>
                </a:solidFill>
                <a:latin typeface="Times New Roman" panose="02020603050405020304" pitchFamily="18" charset="0"/>
              </a:rPr>
              <a:t> </a:t>
            </a:r>
            <a:r>
              <a:rPr lang="en-US" sz="800" b="0" i="0" u="none" strike="noStrike" baseline="0" dirty="0" err="1">
                <a:solidFill>
                  <a:srgbClr val="000000"/>
                </a:solidFill>
                <a:latin typeface="Times New Roman" panose="02020603050405020304" pitchFamily="18" charset="0"/>
              </a:rPr>
              <a:t>harflendirmeler</a:t>
            </a:r>
            <a:r>
              <a:rPr lang="en-US" sz="800" b="0" i="0" u="none" strike="noStrike" baseline="0" dirty="0">
                <a:solidFill>
                  <a:srgbClr val="000000"/>
                </a:solidFill>
                <a:latin typeface="Times New Roman" panose="02020603050405020304" pitchFamily="18" charset="0"/>
              </a:rPr>
              <a:t>, </a:t>
            </a:r>
            <a:r>
              <a:rPr lang="tr-TR" sz="800" dirty="0">
                <a:solidFill>
                  <a:srgbClr val="000000"/>
                </a:solidFill>
                <a:latin typeface="Times New Roman" panose="02020603050405020304" pitchFamily="18" charset="0"/>
              </a:rPr>
              <a:t>dondurarak kurutmanın taze ürünün</a:t>
            </a:r>
            <a:r>
              <a:rPr lang="en-US" sz="800" b="0" i="0" u="none" strike="noStrike" baseline="0" dirty="0">
                <a:solidFill>
                  <a:srgbClr val="000000"/>
                </a:solidFill>
                <a:latin typeface="Times New Roman" panose="02020603050405020304" pitchFamily="18" charset="0"/>
              </a:rPr>
              <a:t> </a:t>
            </a:r>
            <a:r>
              <a:rPr lang="tr-TR" sz="800" b="0" i="0" u="none" strike="noStrike" baseline="0" dirty="0" err="1">
                <a:solidFill>
                  <a:srgbClr val="000000"/>
                </a:solidFill>
                <a:latin typeface="Times New Roman" panose="02020603050405020304" pitchFamily="18" charset="0"/>
              </a:rPr>
              <a:t>taoplam</a:t>
            </a:r>
            <a:r>
              <a:rPr lang="tr-TR" sz="800" b="0" i="0" u="none" strike="noStrike" baseline="0" dirty="0">
                <a:solidFill>
                  <a:srgbClr val="000000"/>
                </a:solidFill>
                <a:latin typeface="Times New Roman" panose="02020603050405020304" pitchFamily="18" charset="0"/>
              </a:rPr>
              <a:t> fenolik madde ve C vitamini içeriği </a:t>
            </a:r>
            <a:r>
              <a:rPr lang="en-US" sz="800" b="0" i="0" u="none" strike="noStrike" baseline="0" dirty="0" err="1">
                <a:solidFill>
                  <a:srgbClr val="000000"/>
                </a:solidFill>
                <a:latin typeface="Times New Roman" panose="02020603050405020304" pitchFamily="18" charset="0"/>
              </a:rPr>
              <a:t>üzerine</a:t>
            </a:r>
            <a:r>
              <a:rPr lang="en-US" sz="800" b="0" i="0" u="none" strike="noStrike" baseline="0" dirty="0">
                <a:solidFill>
                  <a:srgbClr val="000000"/>
                </a:solidFill>
                <a:latin typeface="Times New Roman" panose="02020603050405020304" pitchFamily="18" charset="0"/>
              </a:rPr>
              <a:t> </a:t>
            </a:r>
            <a:r>
              <a:rPr lang="en-US" sz="800" b="0" i="0" u="none" strike="noStrike" baseline="0" dirty="0" err="1">
                <a:solidFill>
                  <a:srgbClr val="000000"/>
                </a:solidFill>
                <a:latin typeface="Times New Roman" panose="02020603050405020304" pitchFamily="18" charset="0"/>
              </a:rPr>
              <a:t>istatistiksel</a:t>
            </a:r>
            <a:r>
              <a:rPr lang="en-US" sz="800" b="0" i="0" u="none" strike="noStrike" baseline="0" dirty="0">
                <a:solidFill>
                  <a:srgbClr val="000000"/>
                </a:solidFill>
                <a:latin typeface="Times New Roman" panose="02020603050405020304" pitchFamily="18" charset="0"/>
              </a:rPr>
              <a:t> </a:t>
            </a:r>
            <a:r>
              <a:rPr lang="en-US" sz="800" b="0" i="0" u="none" strike="noStrike" baseline="0" dirty="0" err="1">
                <a:solidFill>
                  <a:srgbClr val="000000"/>
                </a:solidFill>
                <a:latin typeface="Times New Roman" panose="02020603050405020304" pitchFamily="18" charset="0"/>
              </a:rPr>
              <a:t>olarak</a:t>
            </a:r>
            <a:r>
              <a:rPr lang="en-US" sz="800" b="0" i="0" u="none" strike="noStrike" baseline="0" dirty="0">
                <a:solidFill>
                  <a:srgbClr val="000000"/>
                </a:solidFill>
                <a:latin typeface="Times New Roman" panose="02020603050405020304" pitchFamily="18" charset="0"/>
              </a:rPr>
              <a:t> </a:t>
            </a:r>
            <a:r>
              <a:rPr lang="en-US" sz="800" b="0" i="0" u="none" strike="noStrike" baseline="0" dirty="0" err="1">
                <a:solidFill>
                  <a:srgbClr val="000000"/>
                </a:solidFill>
                <a:latin typeface="Times New Roman" panose="02020603050405020304" pitchFamily="18" charset="0"/>
              </a:rPr>
              <a:t>farklı</a:t>
            </a:r>
            <a:r>
              <a:rPr lang="en-US" sz="800" b="0" i="0" u="none" strike="noStrike" baseline="0" dirty="0">
                <a:solidFill>
                  <a:srgbClr val="000000"/>
                </a:solidFill>
                <a:latin typeface="Times New Roman" panose="02020603050405020304" pitchFamily="18" charset="0"/>
              </a:rPr>
              <a:t> </a:t>
            </a:r>
            <a:r>
              <a:rPr lang="en-US" sz="800" b="0" i="0" u="none" strike="noStrike" baseline="0" dirty="0" err="1">
                <a:solidFill>
                  <a:srgbClr val="000000"/>
                </a:solidFill>
                <a:latin typeface="Times New Roman" panose="02020603050405020304" pitchFamily="18" charset="0"/>
              </a:rPr>
              <a:t>etki</a:t>
            </a:r>
            <a:r>
              <a:rPr lang="en-US" sz="800" b="0" i="0" u="none" strike="noStrike" baseline="0" dirty="0">
                <a:solidFill>
                  <a:srgbClr val="000000"/>
                </a:solidFill>
                <a:latin typeface="Times New Roman" panose="02020603050405020304" pitchFamily="18" charset="0"/>
              </a:rPr>
              <a:t> </a:t>
            </a:r>
            <a:r>
              <a:rPr lang="en-US" sz="800" b="0" i="0" u="none" strike="noStrike" baseline="0" dirty="0" err="1">
                <a:solidFill>
                  <a:srgbClr val="000000"/>
                </a:solidFill>
                <a:latin typeface="Times New Roman" panose="02020603050405020304" pitchFamily="18" charset="0"/>
              </a:rPr>
              <a:t>gösterdiğini</a:t>
            </a:r>
            <a:r>
              <a:rPr lang="en-US" sz="800" b="0" i="0" u="none" strike="noStrike" baseline="0" dirty="0">
                <a:solidFill>
                  <a:srgbClr val="000000"/>
                </a:solidFill>
                <a:latin typeface="Times New Roman" panose="02020603050405020304" pitchFamily="18" charset="0"/>
              </a:rPr>
              <a:t> </a:t>
            </a:r>
            <a:r>
              <a:rPr lang="en-US" sz="800" b="0" i="0" u="none" strike="noStrike" baseline="0" dirty="0" err="1">
                <a:solidFill>
                  <a:srgbClr val="000000"/>
                </a:solidFill>
                <a:latin typeface="Times New Roman" panose="02020603050405020304" pitchFamily="18" charset="0"/>
              </a:rPr>
              <a:t>ifade</a:t>
            </a:r>
            <a:r>
              <a:rPr lang="en-US" sz="800" b="0" i="0" u="none" strike="noStrike" baseline="0" dirty="0">
                <a:solidFill>
                  <a:srgbClr val="000000"/>
                </a:solidFill>
                <a:latin typeface="Times New Roman" panose="02020603050405020304" pitchFamily="18" charset="0"/>
              </a:rPr>
              <a:t> </a:t>
            </a:r>
            <a:r>
              <a:rPr lang="en-US" sz="800" b="0" i="0" u="none" strike="noStrike" baseline="0" dirty="0" err="1">
                <a:solidFill>
                  <a:srgbClr val="000000"/>
                </a:solidFill>
                <a:latin typeface="Times New Roman" panose="02020603050405020304" pitchFamily="18" charset="0"/>
              </a:rPr>
              <a:t>eder</a:t>
            </a:r>
            <a:r>
              <a:rPr lang="en-US" sz="800" b="0" i="0" u="none" strike="noStrike" baseline="0" dirty="0">
                <a:solidFill>
                  <a:srgbClr val="000000"/>
                </a:solidFill>
                <a:latin typeface="Times New Roman" panose="02020603050405020304" pitchFamily="18" charset="0"/>
              </a:rPr>
              <a:t> (</a:t>
            </a:r>
            <a:r>
              <a:rPr lang="en-US" sz="800" b="0" i="1" u="none" strike="noStrike" baseline="0" dirty="0">
                <a:solidFill>
                  <a:srgbClr val="000000"/>
                </a:solidFill>
                <a:latin typeface="Times New Roman" panose="02020603050405020304" pitchFamily="18" charset="0"/>
              </a:rPr>
              <a:t>p</a:t>
            </a:r>
            <a:r>
              <a:rPr lang="en-US" sz="800" b="0" i="0" u="none" strike="noStrike" baseline="0" dirty="0">
                <a:solidFill>
                  <a:srgbClr val="000000"/>
                </a:solidFill>
                <a:latin typeface="Times New Roman" panose="02020603050405020304" pitchFamily="18" charset="0"/>
              </a:rPr>
              <a:t>&lt;0.05). </a:t>
            </a:r>
            <a:r>
              <a:rPr lang="en-US" sz="800" b="0" i="0" u="none" strike="noStrike" baseline="0" dirty="0" err="1">
                <a:solidFill>
                  <a:srgbClr val="000000"/>
                </a:solidFill>
                <a:latin typeface="Times New Roman" panose="02020603050405020304" pitchFamily="18" charset="0"/>
              </a:rPr>
              <a:t>Harflendirmeler</a:t>
            </a:r>
            <a:r>
              <a:rPr lang="en-US" sz="800" b="0" i="0" u="none" strike="noStrike" baseline="0" dirty="0">
                <a:solidFill>
                  <a:srgbClr val="000000"/>
                </a:solidFill>
                <a:latin typeface="Times New Roman" panose="02020603050405020304" pitchFamily="18" charset="0"/>
              </a:rPr>
              <a:t> </a:t>
            </a:r>
            <a:r>
              <a:rPr lang="en-US" sz="800" b="0" i="0" u="none" strike="noStrike" baseline="0" dirty="0" err="1">
                <a:solidFill>
                  <a:srgbClr val="000000"/>
                </a:solidFill>
                <a:latin typeface="Times New Roman" panose="02020603050405020304" pitchFamily="18" charset="0"/>
              </a:rPr>
              <a:t>en</a:t>
            </a:r>
            <a:r>
              <a:rPr lang="en-US" sz="800" b="0" i="0" u="none" strike="noStrike" baseline="0" dirty="0">
                <a:solidFill>
                  <a:srgbClr val="000000"/>
                </a:solidFill>
                <a:latin typeface="Times New Roman" panose="02020603050405020304" pitchFamily="18" charset="0"/>
              </a:rPr>
              <a:t> </a:t>
            </a:r>
            <a:r>
              <a:rPr lang="en-US" sz="800" b="0" i="0" u="none" strike="noStrike" baseline="0" dirty="0" err="1">
                <a:solidFill>
                  <a:srgbClr val="000000"/>
                </a:solidFill>
                <a:latin typeface="Times New Roman" panose="02020603050405020304" pitchFamily="18" charset="0"/>
              </a:rPr>
              <a:t>büyükten</a:t>
            </a:r>
            <a:r>
              <a:rPr lang="en-US" sz="800" b="0" i="0" u="none" strike="noStrike" baseline="0" dirty="0">
                <a:solidFill>
                  <a:srgbClr val="000000"/>
                </a:solidFill>
                <a:latin typeface="Times New Roman" panose="02020603050405020304" pitchFamily="18" charset="0"/>
              </a:rPr>
              <a:t> </a:t>
            </a:r>
            <a:r>
              <a:rPr lang="en-US" sz="800" b="0" i="0" u="none" strike="noStrike" baseline="0" dirty="0" err="1">
                <a:solidFill>
                  <a:srgbClr val="000000"/>
                </a:solidFill>
                <a:latin typeface="Times New Roman" panose="02020603050405020304" pitchFamily="18" charset="0"/>
              </a:rPr>
              <a:t>en</a:t>
            </a:r>
            <a:r>
              <a:rPr lang="en-US" sz="800" b="0" i="0" u="none" strike="noStrike" baseline="0" dirty="0">
                <a:solidFill>
                  <a:srgbClr val="000000"/>
                </a:solidFill>
                <a:latin typeface="Times New Roman" panose="02020603050405020304" pitchFamily="18" charset="0"/>
              </a:rPr>
              <a:t> </a:t>
            </a:r>
            <a:r>
              <a:rPr lang="en-US" sz="800" b="0" i="0" u="none" strike="noStrike" baseline="0" dirty="0" err="1">
                <a:solidFill>
                  <a:srgbClr val="000000"/>
                </a:solidFill>
                <a:latin typeface="Times New Roman" panose="02020603050405020304" pitchFamily="18" charset="0"/>
              </a:rPr>
              <a:t>küçüğe</a:t>
            </a:r>
            <a:r>
              <a:rPr lang="en-US" sz="800" b="0" i="0" u="none" strike="noStrike" baseline="0" dirty="0">
                <a:solidFill>
                  <a:srgbClr val="000000"/>
                </a:solidFill>
                <a:latin typeface="Times New Roman" panose="02020603050405020304" pitchFamily="18" charset="0"/>
              </a:rPr>
              <a:t> </a:t>
            </a:r>
            <a:r>
              <a:rPr lang="en-US" sz="800" b="0" i="0" u="none" strike="noStrike" baseline="0" dirty="0" err="1">
                <a:solidFill>
                  <a:srgbClr val="000000"/>
                </a:solidFill>
                <a:latin typeface="Times New Roman" panose="02020603050405020304" pitchFamily="18" charset="0"/>
              </a:rPr>
              <a:t>doğru</a:t>
            </a:r>
            <a:r>
              <a:rPr lang="en-US" sz="800" b="0" i="0" u="none" strike="noStrike" baseline="0" dirty="0">
                <a:solidFill>
                  <a:srgbClr val="000000"/>
                </a:solidFill>
                <a:latin typeface="Times New Roman" panose="02020603050405020304" pitchFamily="18" charset="0"/>
              </a:rPr>
              <a:t> </a:t>
            </a:r>
            <a:r>
              <a:rPr lang="en-US" sz="800" b="0" i="0" u="none" strike="noStrike" baseline="0" dirty="0" err="1">
                <a:solidFill>
                  <a:srgbClr val="000000"/>
                </a:solidFill>
                <a:latin typeface="Times New Roman" panose="02020603050405020304" pitchFamily="18" charset="0"/>
              </a:rPr>
              <a:t>alfabetik</a:t>
            </a:r>
            <a:r>
              <a:rPr lang="en-US" sz="800" b="0" i="0" u="none" strike="noStrike" baseline="0" dirty="0">
                <a:solidFill>
                  <a:srgbClr val="000000"/>
                </a:solidFill>
                <a:latin typeface="Times New Roman" panose="02020603050405020304" pitchFamily="18" charset="0"/>
              </a:rPr>
              <a:t> </a:t>
            </a:r>
            <a:r>
              <a:rPr lang="en-US" sz="800" b="0" i="0" u="none" strike="noStrike" baseline="0" dirty="0" err="1">
                <a:solidFill>
                  <a:srgbClr val="000000"/>
                </a:solidFill>
                <a:latin typeface="Times New Roman" panose="02020603050405020304" pitchFamily="18" charset="0"/>
              </a:rPr>
              <a:t>olarak</a:t>
            </a:r>
            <a:r>
              <a:rPr lang="en-US" sz="800" b="0" i="0" u="none" strike="noStrike" baseline="0" dirty="0">
                <a:solidFill>
                  <a:srgbClr val="000000"/>
                </a:solidFill>
                <a:latin typeface="Times New Roman" panose="02020603050405020304" pitchFamily="18" charset="0"/>
              </a:rPr>
              <a:t> </a:t>
            </a:r>
            <a:r>
              <a:rPr lang="en-US" sz="800" b="0" i="0" u="none" strike="noStrike" baseline="0" dirty="0" err="1">
                <a:solidFill>
                  <a:srgbClr val="000000"/>
                </a:solidFill>
                <a:latin typeface="Times New Roman" panose="02020603050405020304" pitchFamily="18" charset="0"/>
              </a:rPr>
              <a:t>yapılmıştır</a:t>
            </a:r>
            <a:r>
              <a:rPr lang="en-US" sz="800" b="0" i="0" u="none" strike="noStrike" baseline="0" dirty="0">
                <a:solidFill>
                  <a:srgbClr val="000000"/>
                </a:solidFill>
                <a:latin typeface="Times New Roman" panose="02020603050405020304" pitchFamily="18" charset="0"/>
              </a:rPr>
              <a:t>. </a:t>
            </a:r>
            <a:endParaRPr lang="en-US" dirty="0"/>
          </a:p>
        </p:txBody>
      </p:sp>
    </p:spTree>
    <p:extLst>
      <p:ext uri="{BB962C8B-B14F-4D97-AF65-F5344CB8AC3E}">
        <p14:creationId xmlns:p14="http://schemas.microsoft.com/office/powerpoint/2010/main" val="430687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descr="meyve, bitki, dut, yaprak içeren bir resim&#10;&#10;Yapay zeka tarafından oluşturulan içerik yanlış olabilir.">
            <a:extLst>
              <a:ext uri="{FF2B5EF4-FFF2-40B4-BE49-F238E27FC236}">
                <a16:creationId xmlns:a16="http://schemas.microsoft.com/office/drawing/2014/main" id="{E3C48726-5D5A-8BC9-BC7C-44DF794DBE65}"/>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6099238" flipH="1">
            <a:off x="10637645" y="4773382"/>
            <a:ext cx="1644628" cy="1644628"/>
          </a:xfrm>
          <a:prstGeom prst="rect">
            <a:avLst/>
          </a:prstGeom>
        </p:spPr>
      </p:pic>
      <p:sp>
        <p:nvSpPr>
          <p:cNvPr id="8196" name="Metin kutusu 1"/>
          <p:cNvSpPr txBox="1">
            <a:spLocks noChangeArrowheads="1"/>
          </p:cNvSpPr>
          <p:nvPr/>
        </p:nvSpPr>
        <p:spPr bwMode="auto">
          <a:xfrm>
            <a:off x="2781179" y="1715664"/>
            <a:ext cx="8250018" cy="478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kumimoji="1" sz="2400">
                <a:solidFill>
                  <a:schemeClr val="tx1"/>
                </a:solidFill>
                <a:latin typeface="Arial Rounded MT Bold" panose="020F0704030504030204" pitchFamily="34" charset="0"/>
                <a:ea typeface="굴림" panose="020B0600000101010101" pitchFamily="34" charset="-127"/>
              </a:defRPr>
            </a:lvl1pPr>
            <a:lvl2pPr marL="742950" indent="-285750">
              <a:defRPr kumimoji="1" sz="2400">
                <a:solidFill>
                  <a:schemeClr val="tx1"/>
                </a:solidFill>
                <a:latin typeface="Arial Rounded MT Bold" panose="020F0704030504030204" pitchFamily="34" charset="0"/>
                <a:ea typeface="굴림" panose="020B0600000101010101" pitchFamily="34" charset="-127"/>
              </a:defRPr>
            </a:lvl2pPr>
            <a:lvl3pPr marL="1143000" indent="-228600">
              <a:defRPr kumimoji="1" sz="2400">
                <a:solidFill>
                  <a:schemeClr val="tx1"/>
                </a:solidFill>
                <a:latin typeface="Arial Rounded MT Bold" panose="020F0704030504030204" pitchFamily="34" charset="0"/>
                <a:ea typeface="굴림" panose="020B0600000101010101" pitchFamily="34" charset="-127"/>
              </a:defRPr>
            </a:lvl3pPr>
            <a:lvl4pPr marL="1600200" indent="-228600">
              <a:defRPr kumimoji="1" sz="2400">
                <a:solidFill>
                  <a:schemeClr val="tx1"/>
                </a:solidFill>
                <a:latin typeface="Arial Rounded MT Bold" panose="020F0704030504030204" pitchFamily="34" charset="0"/>
                <a:ea typeface="굴림" panose="020B0600000101010101" pitchFamily="34" charset="-127"/>
              </a:defRPr>
            </a:lvl4pPr>
            <a:lvl5pPr marL="2057400" indent="-228600">
              <a:defRPr kumimoji="1" sz="2400">
                <a:solidFill>
                  <a:schemeClr val="tx1"/>
                </a:solidFill>
                <a:latin typeface="Arial Rounded MT Bold" panose="020F0704030504030204" pitchFamily="34" charset="0"/>
                <a:ea typeface="굴림" panose="020B0600000101010101" pitchFamily="34" charset="-127"/>
              </a:defRPr>
            </a:lvl5pPr>
            <a:lvl6pPr marL="2514600" indent="-228600" eaLnBrk="0" fontAlgn="base" hangingPunct="0">
              <a:spcBef>
                <a:spcPct val="0"/>
              </a:spcBef>
              <a:spcAft>
                <a:spcPct val="0"/>
              </a:spcAft>
              <a:defRPr kumimoji="1" sz="2400">
                <a:solidFill>
                  <a:schemeClr val="tx1"/>
                </a:solidFill>
                <a:latin typeface="Arial Rounded MT Bold" panose="020F0704030504030204" pitchFamily="34" charset="0"/>
                <a:ea typeface="굴림" panose="020B0600000101010101" pitchFamily="34" charset="-127"/>
              </a:defRPr>
            </a:lvl6pPr>
            <a:lvl7pPr marL="2971800" indent="-228600" eaLnBrk="0" fontAlgn="base" hangingPunct="0">
              <a:spcBef>
                <a:spcPct val="0"/>
              </a:spcBef>
              <a:spcAft>
                <a:spcPct val="0"/>
              </a:spcAft>
              <a:defRPr kumimoji="1" sz="2400">
                <a:solidFill>
                  <a:schemeClr val="tx1"/>
                </a:solidFill>
                <a:latin typeface="Arial Rounded MT Bold" panose="020F0704030504030204" pitchFamily="34" charset="0"/>
                <a:ea typeface="굴림" panose="020B0600000101010101" pitchFamily="34" charset="-127"/>
              </a:defRPr>
            </a:lvl7pPr>
            <a:lvl8pPr marL="3429000" indent="-228600" eaLnBrk="0" fontAlgn="base" hangingPunct="0">
              <a:spcBef>
                <a:spcPct val="0"/>
              </a:spcBef>
              <a:spcAft>
                <a:spcPct val="0"/>
              </a:spcAft>
              <a:defRPr kumimoji="1" sz="2400">
                <a:solidFill>
                  <a:schemeClr val="tx1"/>
                </a:solidFill>
                <a:latin typeface="Arial Rounded MT Bold" panose="020F0704030504030204" pitchFamily="34" charset="0"/>
                <a:ea typeface="굴림" panose="020B0600000101010101" pitchFamily="34" charset="-127"/>
              </a:defRPr>
            </a:lvl8pPr>
            <a:lvl9pPr marL="3886200" indent="-228600" eaLnBrk="0" fontAlgn="base" hangingPunct="0">
              <a:spcBef>
                <a:spcPct val="0"/>
              </a:spcBef>
              <a:spcAft>
                <a:spcPct val="0"/>
              </a:spcAft>
              <a:defRPr kumimoji="1" sz="2400">
                <a:solidFill>
                  <a:schemeClr val="tx1"/>
                </a:solidFill>
                <a:latin typeface="Arial Rounded MT Bold" panose="020F0704030504030204" pitchFamily="34" charset="0"/>
                <a:ea typeface="굴림" panose="020B0600000101010101" pitchFamily="34" charset="-127"/>
              </a:defRPr>
            </a:lvl9pPr>
          </a:lstStyle>
          <a:p>
            <a:pPr marL="342900" indent="342900" algn="just">
              <a:spcBef>
                <a:spcPts val="600"/>
              </a:spcBef>
              <a:spcAft>
                <a:spcPts val="600"/>
              </a:spcAft>
              <a:buFont typeface="Arial" panose="020B0604020202020204" pitchFamily="34" charset="0"/>
              <a:buChar char="•"/>
            </a:pPr>
            <a:r>
              <a:rPr lang="en-US" sz="1600" dirty="0">
                <a:latin typeface="Andalus" panose="02020603050405020304" pitchFamily="18" charset="-78"/>
                <a:cs typeface="Andalus" panose="02020603050405020304" pitchFamily="18" charset="-78"/>
              </a:rPr>
              <a:t>Bu </a:t>
            </a:r>
            <a:r>
              <a:rPr lang="en-US" sz="1600" dirty="0" err="1">
                <a:latin typeface="Andalus" panose="02020603050405020304" pitchFamily="18" charset="-78"/>
                <a:cs typeface="Andalus" panose="02020603050405020304" pitchFamily="18" charset="-78"/>
              </a:rPr>
              <a:t>çalışmada</a:t>
            </a:r>
            <a:r>
              <a:rPr lang="en-US" sz="1600" dirty="0">
                <a:latin typeface="Andalus" panose="02020603050405020304" pitchFamily="18" charset="-78"/>
                <a:cs typeface="Andalus" panose="02020603050405020304" pitchFamily="18" charset="-78"/>
              </a:rPr>
              <a:t>, gilaburu </a:t>
            </a:r>
            <a:r>
              <a:rPr lang="en-US" sz="1600" dirty="0" err="1">
                <a:latin typeface="Andalus" panose="02020603050405020304" pitchFamily="18" charset="-78"/>
                <a:cs typeface="Andalus" panose="02020603050405020304" pitchFamily="18" charset="-78"/>
              </a:rPr>
              <a:t>meyvesi</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suyunun</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liyofilizatörde</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dondurularak</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kurutulması</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sağlanmıştır</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Kurutma</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esnasında</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kaydedilen</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veriler</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sayesinde</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kurutma</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kinetiği</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incelenirken</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aynı</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zamanda</a:t>
            </a:r>
            <a:r>
              <a:rPr lang="en-US" sz="1600" dirty="0">
                <a:latin typeface="Andalus" panose="02020603050405020304" pitchFamily="18" charset="-78"/>
                <a:cs typeface="Andalus" panose="02020603050405020304" pitchFamily="18" charset="-78"/>
              </a:rPr>
              <a:t> taze </a:t>
            </a:r>
            <a:r>
              <a:rPr lang="en-US" sz="1600" dirty="0" err="1">
                <a:latin typeface="Andalus" panose="02020603050405020304" pitchFamily="18" charset="-78"/>
                <a:cs typeface="Andalus" panose="02020603050405020304" pitchFamily="18" charset="-78"/>
              </a:rPr>
              <a:t>örnekte</a:t>
            </a:r>
            <a:r>
              <a:rPr lang="en-US" sz="1600" dirty="0">
                <a:latin typeface="Andalus" panose="02020603050405020304" pitchFamily="18" charset="-78"/>
                <a:cs typeface="Andalus" panose="02020603050405020304" pitchFamily="18" charset="-78"/>
              </a:rPr>
              <a:t> ve </a:t>
            </a:r>
            <a:r>
              <a:rPr lang="en-US" sz="1600" dirty="0" err="1">
                <a:latin typeface="Andalus" panose="02020603050405020304" pitchFamily="18" charset="-78"/>
                <a:cs typeface="Andalus" panose="02020603050405020304" pitchFamily="18" charset="-78"/>
              </a:rPr>
              <a:t>kurutulmuş</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örnekte</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nem</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içeriği</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suda</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çözünür</a:t>
            </a:r>
            <a:r>
              <a:rPr lang="en-US" sz="1600" dirty="0">
                <a:latin typeface="Andalus" panose="02020603050405020304" pitchFamily="18" charset="-78"/>
                <a:cs typeface="Andalus" panose="02020603050405020304" pitchFamily="18" charset="-78"/>
              </a:rPr>
              <a:t> kuru </a:t>
            </a:r>
            <a:r>
              <a:rPr lang="en-US" sz="1600" dirty="0" err="1">
                <a:latin typeface="Andalus" panose="02020603050405020304" pitchFamily="18" charset="-78"/>
                <a:cs typeface="Andalus" panose="02020603050405020304" pitchFamily="18" charset="-78"/>
              </a:rPr>
              <a:t>madde</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titrasyon</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asitliği</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renk</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toplam</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fenolik</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madde</a:t>
            </a:r>
            <a:r>
              <a:rPr lang="en-US" sz="1600" dirty="0">
                <a:latin typeface="Andalus" panose="02020603050405020304" pitchFamily="18" charset="-78"/>
                <a:cs typeface="Andalus" panose="02020603050405020304" pitchFamily="18" charset="-78"/>
              </a:rPr>
              <a:t>, C </a:t>
            </a:r>
            <a:r>
              <a:rPr lang="en-US" sz="1600" dirty="0" err="1">
                <a:latin typeface="Andalus" panose="02020603050405020304" pitchFamily="18" charset="-78"/>
                <a:cs typeface="Andalus" panose="02020603050405020304" pitchFamily="18" charset="-78"/>
              </a:rPr>
              <a:t>vitamini</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analizleri</a:t>
            </a:r>
            <a:r>
              <a:rPr lang="en-US" sz="1600" dirty="0">
                <a:latin typeface="Andalus" panose="02020603050405020304" pitchFamily="18" charset="-78"/>
                <a:cs typeface="Andalus" panose="02020603050405020304" pitchFamily="18" charset="-78"/>
              </a:rPr>
              <a:t> de </a:t>
            </a:r>
            <a:r>
              <a:rPr lang="en-US" sz="1600" dirty="0" err="1">
                <a:latin typeface="Andalus" panose="02020603050405020304" pitchFamily="18" charset="-78"/>
                <a:cs typeface="Andalus" panose="02020603050405020304" pitchFamily="18" charset="-78"/>
              </a:rPr>
              <a:t>gerçekleştirilmiştir</a:t>
            </a:r>
            <a:r>
              <a:rPr lang="en-US" sz="1600" dirty="0">
                <a:latin typeface="Andalus" panose="02020603050405020304" pitchFamily="18" charset="-78"/>
                <a:cs typeface="Andalus" panose="02020603050405020304" pitchFamily="18" charset="-78"/>
              </a:rPr>
              <a:t>.</a:t>
            </a:r>
            <a:endParaRPr lang="tr-TR" sz="1600" dirty="0">
              <a:latin typeface="Andalus" panose="02020603050405020304" pitchFamily="18" charset="-78"/>
              <a:cs typeface="Andalus" panose="02020603050405020304" pitchFamily="18" charset="-78"/>
            </a:endParaRPr>
          </a:p>
          <a:p>
            <a:pPr marL="342900" indent="342900" algn="just">
              <a:spcBef>
                <a:spcPts val="600"/>
              </a:spcBef>
              <a:spcAft>
                <a:spcPts val="600"/>
              </a:spcAft>
              <a:buFont typeface="Arial" panose="020B0604020202020204" pitchFamily="34" charset="0"/>
              <a:buChar char="•"/>
            </a:pPr>
            <a:r>
              <a:rPr lang="tr-TR" sz="1600" dirty="0">
                <a:latin typeface="Andalus" panose="02020603050405020304" pitchFamily="18" charset="-78"/>
                <a:cs typeface="Andalus" panose="02020603050405020304" pitchFamily="18" charset="-78"/>
              </a:rPr>
              <a:t>K</a:t>
            </a:r>
            <a:r>
              <a:rPr lang="en-US" sz="1600" dirty="0" err="1">
                <a:latin typeface="Andalus" panose="02020603050405020304" pitchFamily="18" charset="-78"/>
                <a:cs typeface="Andalus" panose="02020603050405020304" pitchFamily="18" charset="-78"/>
              </a:rPr>
              <a:t>urutulan</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numunelerin</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denge</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nem</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içeriğine</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ulaşma</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süresi</a:t>
            </a:r>
            <a:r>
              <a:rPr lang="en-US" sz="1600" dirty="0">
                <a:latin typeface="Andalus" panose="02020603050405020304" pitchFamily="18" charset="-78"/>
                <a:cs typeface="Andalus" panose="02020603050405020304" pitchFamily="18" charset="-78"/>
              </a:rPr>
              <a:t> </a:t>
            </a:r>
            <a:r>
              <a:rPr lang="en-US" sz="1600" b="1" dirty="0">
                <a:latin typeface="Andalus" panose="02020603050405020304" pitchFamily="18" charset="-78"/>
                <a:cs typeface="Andalus" panose="02020603050405020304" pitchFamily="18" charset="-78"/>
              </a:rPr>
              <a:t>750±0</a:t>
            </a:r>
            <a:r>
              <a:rPr lang="en-US" sz="1600" dirty="0">
                <a:latin typeface="Andalus" panose="02020603050405020304" pitchFamily="18" charset="-78"/>
                <a:cs typeface="Andalus" panose="02020603050405020304" pitchFamily="18" charset="-78"/>
              </a:rPr>
              <a:t> </a:t>
            </a:r>
            <a:r>
              <a:rPr lang="en-US" sz="1600" b="1" dirty="0" err="1">
                <a:latin typeface="Andalus" panose="02020603050405020304" pitchFamily="18" charset="-78"/>
                <a:cs typeface="Andalus" panose="02020603050405020304" pitchFamily="18" charset="-78"/>
              </a:rPr>
              <a:t>dakika</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olarak</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belirlenmiştir</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Kurutulan</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numunelerin</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serbest</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nem</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içeriğindeki</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azalmanın</a:t>
            </a:r>
            <a:r>
              <a:rPr lang="en-US" sz="1600" dirty="0">
                <a:latin typeface="Andalus" panose="02020603050405020304" pitchFamily="18" charset="-78"/>
                <a:cs typeface="Andalus" panose="02020603050405020304" pitchFamily="18" charset="-78"/>
              </a:rPr>
              <a:t> </a:t>
            </a:r>
            <a:r>
              <a:rPr lang="en-US" sz="1600" b="1" dirty="0">
                <a:latin typeface="Andalus" panose="02020603050405020304" pitchFamily="18" charset="-78"/>
                <a:cs typeface="Andalus" panose="02020603050405020304" pitchFamily="18" charset="-78"/>
              </a:rPr>
              <a:t>360 </a:t>
            </a:r>
            <a:r>
              <a:rPr lang="en-US" sz="1600" b="1" dirty="0" err="1">
                <a:latin typeface="Andalus" panose="02020603050405020304" pitchFamily="18" charset="-78"/>
                <a:cs typeface="Andalus" panose="02020603050405020304" pitchFamily="18" charset="-78"/>
              </a:rPr>
              <a:t>dakikaya</a:t>
            </a:r>
            <a:r>
              <a:rPr lang="en-US" sz="1600" b="1"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kadar</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hızlı</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olduğu</a:t>
            </a:r>
            <a:r>
              <a:rPr lang="en-US" sz="1600" dirty="0">
                <a:latin typeface="Andalus" panose="02020603050405020304" pitchFamily="18" charset="-78"/>
                <a:cs typeface="Andalus" panose="02020603050405020304" pitchFamily="18" charset="-78"/>
              </a:rPr>
              <a:t> ve </a:t>
            </a:r>
            <a:r>
              <a:rPr lang="en-US" sz="1600" dirty="0" err="1">
                <a:latin typeface="Andalus" panose="02020603050405020304" pitchFamily="18" charset="-78"/>
                <a:cs typeface="Andalus" panose="02020603050405020304" pitchFamily="18" charset="-78"/>
              </a:rPr>
              <a:t>daha</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sonra</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bu</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azalmanın</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yavaşladığı</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gözlemlenmiştir</a:t>
            </a:r>
            <a:r>
              <a:rPr lang="en-US" sz="1600" dirty="0">
                <a:latin typeface="Andalus" panose="02020603050405020304" pitchFamily="18" charset="-78"/>
                <a:cs typeface="Andalus" panose="02020603050405020304" pitchFamily="18" charset="-78"/>
              </a:rPr>
              <a:t>.  </a:t>
            </a:r>
          </a:p>
          <a:p>
            <a:pPr marL="342900" indent="342900" algn="just">
              <a:spcBef>
                <a:spcPts val="600"/>
              </a:spcBef>
              <a:spcAft>
                <a:spcPts val="600"/>
              </a:spcAft>
              <a:buFont typeface="Arial" panose="020B0604020202020204" pitchFamily="34" charset="0"/>
              <a:buChar char="•"/>
            </a:pPr>
            <a:r>
              <a:rPr lang="en-US" sz="1600" dirty="0" err="1">
                <a:latin typeface="Andalus" panose="02020603050405020304" pitchFamily="18" charset="-78"/>
                <a:cs typeface="Andalus" panose="02020603050405020304" pitchFamily="18" charset="-78"/>
              </a:rPr>
              <a:t>Yapılan</a:t>
            </a:r>
            <a:r>
              <a:rPr lang="en-US" sz="1600" dirty="0">
                <a:latin typeface="Andalus" panose="02020603050405020304" pitchFamily="18" charset="-78"/>
                <a:cs typeface="Andalus" panose="02020603050405020304" pitchFamily="18" charset="-78"/>
              </a:rPr>
              <a:t> </a:t>
            </a:r>
            <a:r>
              <a:rPr lang="tr-TR" sz="1600" dirty="0">
                <a:latin typeface="Andalus" panose="02020603050405020304" pitchFamily="18" charset="-78"/>
                <a:cs typeface="Andalus" panose="02020603050405020304" pitchFamily="18" charset="-78"/>
              </a:rPr>
              <a:t>hesaplamalar</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sonucunda</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çalışmamız</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için</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en</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uygun</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modelin</a:t>
            </a:r>
            <a:r>
              <a:rPr lang="en-US" sz="1600" dirty="0">
                <a:latin typeface="Andalus" panose="02020603050405020304" pitchFamily="18" charset="-78"/>
                <a:cs typeface="Andalus" panose="02020603050405020304" pitchFamily="18" charset="-78"/>
              </a:rPr>
              <a:t> </a:t>
            </a:r>
            <a:r>
              <a:rPr lang="en-US" sz="1600" b="1" dirty="0" err="1">
                <a:latin typeface="Andalus" panose="02020603050405020304" pitchFamily="18" charset="-78"/>
                <a:cs typeface="Andalus" panose="02020603050405020304" pitchFamily="18" charset="-78"/>
              </a:rPr>
              <a:t>Difüzyon</a:t>
            </a:r>
            <a:r>
              <a:rPr lang="en-US" sz="1600" b="1" dirty="0">
                <a:latin typeface="Andalus" panose="02020603050405020304" pitchFamily="18" charset="-78"/>
                <a:cs typeface="Andalus" panose="02020603050405020304" pitchFamily="18" charset="-78"/>
              </a:rPr>
              <a:t> </a:t>
            </a:r>
            <a:r>
              <a:rPr lang="en-US" sz="1600" b="1" dirty="0" err="1">
                <a:latin typeface="Andalus" panose="02020603050405020304" pitchFamily="18" charset="-78"/>
                <a:cs typeface="Andalus" panose="02020603050405020304" pitchFamily="18" charset="-78"/>
              </a:rPr>
              <a:t>modeli</a:t>
            </a:r>
            <a:r>
              <a:rPr lang="en-US" sz="1600" b="1"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olduğu</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saptanmıştır</a:t>
            </a:r>
            <a:r>
              <a:rPr lang="en-US" sz="1600" dirty="0">
                <a:latin typeface="Andalus" panose="02020603050405020304" pitchFamily="18" charset="-78"/>
                <a:cs typeface="Andalus" panose="02020603050405020304" pitchFamily="18" charset="-78"/>
              </a:rPr>
              <a:t>.</a:t>
            </a:r>
          </a:p>
          <a:p>
            <a:pPr marL="342900" indent="342900" algn="just">
              <a:spcBef>
                <a:spcPts val="600"/>
              </a:spcBef>
              <a:spcAft>
                <a:spcPts val="600"/>
              </a:spcAft>
              <a:buFont typeface="Arial" panose="020B0604020202020204" pitchFamily="34" charset="0"/>
              <a:buChar char="•"/>
            </a:pPr>
            <a:r>
              <a:rPr lang="en-US" sz="1600" dirty="0" err="1">
                <a:latin typeface="Andalus" panose="02020603050405020304" pitchFamily="18" charset="-78"/>
                <a:cs typeface="Andalus" panose="02020603050405020304" pitchFamily="18" charset="-78"/>
              </a:rPr>
              <a:t>Literatürde</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yapılan</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çalışmalar</a:t>
            </a:r>
            <a:r>
              <a:rPr lang="en-US" sz="1600" dirty="0">
                <a:latin typeface="Andalus" panose="02020603050405020304" pitchFamily="18" charset="-78"/>
                <a:cs typeface="Andalus" panose="02020603050405020304" pitchFamily="18" charset="-78"/>
              </a:rPr>
              <a:t> </a:t>
            </a:r>
            <a:r>
              <a:rPr lang="en-US" sz="1600" dirty="0" err="1">
                <a:latin typeface="Andalus" panose="02020603050405020304" pitchFamily="18" charset="-78"/>
                <a:cs typeface="Andalus" panose="02020603050405020304" pitchFamily="18" charset="-78"/>
              </a:rPr>
              <a:t>incelendiğinde</a:t>
            </a:r>
            <a:r>
              <a:rPr lang="en-US" sz="1600" dirty="0">
                <a:latin typeface="Andalus" panose="02020603050405020304" pitchFamily="18" charset="-78"/>
                <a:cs typeface="Andalus" panose="02020603050405020304" pitchFamily="18" charset="-78"/>
              </a:rPr>
              <a:t>, </a:t>
            </a:r>
            <a:r>
              <a:rPr lang="tr-TR" sz="1600" dirty="0">
                <a:latin typeface="Andalus" panose="02020603050405020304" pitchFamily="18" charset="-78"/>
                <a:cs typeface="Andalus" panose="02020603050405020304" pitchFamily="18" charset="-78"/>
              </a:rPr>
              <a:t>gilaburu suyunun dondurularak kurutulup kurutma kinetiğinin incelendiği bir çalışmaya rastlanmamıştır.</a:t>
            </a:r>
          </a:p>
          <a:p>
            <a:pPr marL="342900" indent="342900" algn="just">
              <a:spcBef>
                <a:spcPts val="600"/>
              </a:spcBef>
              <a:spcAft>
                <a:spcPts val="600"/>
              </a:spcAft>
              <a:buFont typeface="Arial" panose="020B0604020202020204" pitchFamily="34" charset="0"/>
              <a:buChar char="•"/>
            </a:pPr>
            <a:r>
              <a:rPr lang="tr-TR" sz="1600" dirty="0">
                <a:latin typeface="Andalus" panose="02020603050405020304" pitchFamily="18" charset="-78"/>
                <a:cs typeface="Andalus" panose="02020603050405020304" pitchFamily="18" charset="-78"/>
              </a:rPr>
              <a:t>Yüksek biyoaktif bileşikleri içermesi ve insan sağlığı üzerinde önemli etkileri olması gilaburu meyvesini yeni ve sağlıklı gıda ürünlerinin geliştirilmesi konusunda önemli kılmaktadır. </a:t>
            </a:r>
            <a:r>
              <a:rPr lang="tr-TR" sz="1600" dirty="0" err="1">
                <a:latin typeface="Andalus" panose="02020603050405020304" pitchFamily="18" charset="-78"/>
                <a:cs typeface="Andalus" panose="02020603050405020304" pitchFamily="18" charset="-78"/>
              </a:rPr>
              <a:t>Liyofilizatörde</a:t>
            </a:r>
            <a:r>
              <a:rPr lang="tr-TR" sz="1600" dirty="0">
                <a:latin typeface="Andalus" panose="02020603050405020304" pitchFamily="18" charset="-78"/>
                <a:cs typeface="Andalus" panose="02020603050405020304" pitchFamily="18" charset="-78"/>
              </a:rPr>
              <a:t> kurutularak üretilmiş gilaburu suyu tozunun sanayide farklı ürünlerde kullanılabileceği ve bu çalışmanın literatüre katkı sağlayacağı düşünülmektedir.</a:t>
            </a:r>
          </a:p>
          <a:p>
            <a:pPr marL="342900" indent="342900" algn="just">
              <a:buFont typeface="Arial" panose="020B0604020202020204" pitchFamily="34" charset="0"/>
              <a:buChar char="•"/>
            </a:pPr>
            <a:endParaRPr lang="en-US" sz="2000" dirty="0">
              <a:latin typeface="Andalus" panose="02020603050405020304" pitchFamily="18" charset="-78"/>
              <a:cs typeface="Andalus" panose="02020603050405020304" pitchFamily="18" charset="-78"/>
            </a:endParaRPr>
          </a:p>
        </p:txBody>
      </p:sp>
      <p:sp>
        <p:nvSpPr>
          <p:cNvPr id="3" name="Title 2"/>
          <p:cNvSpPr>
            <a:spLocks noGrp="1"/>
          </p:cNvSpPr>
          <p:nvPr>
            <p:ph type="title"/>
          </p:nvPr>
        </p:nvSpPr>
        <p:spPr>
          <a:xfrm>
            <a:off x="3499421" y="304800"/>
            <a:ext cx="8692578" cy="1143000"/>
          </a:xfrm>
        </p:spPr>
        <p:txBody>
          <a:bodyPr/>
          <a:lstStyle/>
          <a:p>
            <a:pPr algn="l"/>
            <a:r>
              <a:rPr lang="tr-TR" dirty="0"/>
              <a:t>Sonuçlar ve Öneriler</a:t>
            </a:r>
            <a:endParaRPr lang="en-US" dirty="0"/>
          </a:p>
        </p:txBody>
      </p:sp>
      <p:grpSp>
        <p:nvGrpSpPr>
          <p:cNvPr id="2" name="PptLabsAgenda_&amp;^@BeamShapeMainGroup_&amp;^@20241114145637405612">
            <a:extLst>
              <a:ext uri="{FF2B5EF4-FFF2-40B4-BE49-F238E27FC236}">
                <a16:creationId xmlns:a16="http://schemas.microsoft.com/office/drawing/2014/main" id="{3BF86B7E-9581-2A2C-97A7-B79892367EFE}"/>
              </a:ext>
            </a:extLst>
          </p:cNvPr>
          <p:cNvGrpSpPr/>
          <p:nvPr/>
        </p:nvGrpSpPr>
        <p:grpSpPr>
          <a:xfrm>
            <a:off x="-58068" y="190500"/>
            <a:ext cx="2413172" cy="6667500"/>
            <a:chOff x="-56751" y="190500"/>
            <a:chExt cx="2413172" cy="6667500"/>
          </a:xfrm>
        </p:grpSpPr>
        <p:sp>
          <p:nvSpPr>
            <p:cNvPr id="4" name="PptLabsAgenda_&amp;^@BeamShapeBackground_&amp;^@2020112014502751890">
              <a:extLst>
                <a:ext uri="{FF2B5EF4-FFF2-40B4-BE49-F238E27FC236}">
                  <a16:creationId xmlns:a16="http://schemas.microsoft.com/office/drawing/2014/main" id="{0E560DCE-DAF2-1A3B-4DDD-95BE091BB1E1}"/>
                </a:ext>
              </a:extLst>
            </p:cNvPr>
            <p:cNvSpPr/>
            <p:nvPr/>
          </p:nvSpPr>
          <p:spPr bwMode="auto">
            <a:xfrm>
              <a:off x="0" y="190500"/>
              <a:ext cx="2356421" cy="6667500"/>
            </a:xfrm>
            <a:prstGeom prst="rect">
              <a:avLst/>
            </a:prstGeom>
            <a:solidFill>
              <a:schemeClr val="accent4">
                <a:lumMod val="50000"/>
                <a:alpha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en-US" sz="11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5" name="Graphic 20">
              <a:hlinkClick r:id="" action="ppaction://hlinkshowjump?jump=previousslide"/>
              <a:extLst>
                <a:ext uri="{FF2B5EF4-FFF2-40B4-BE49-F238E27FC236}">
                  <a16:creationId xmlns:a16="http://schemas.microsoft.com/office/drawing/2014/main" id="{8D7B6DDB-1883-19F7-6FF3-904399F875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65060" y="5978113"/>
              <a:ext cx="360000" cy="350000"/>
            </a:xfrm>
            <a:prstGeom prst="rect">
              <a:avLst/>
            </a:prstGeom>
          </p:spPr>
        </p:pic>
        <p:pic>
          <p:nvPicPr>
            <p:cNvPr id="6" name="Graphic 19">
              <a:hlinkClick r:id="rId5" action="ppaction://hlinksldjump"/>
              <a:extLst>
                <a:ext uri="{FF2B5EF4-FFF2-40B4-BE49-F238E27FC236}">
                  <a16:creationId xmlns:a16="http://schemas.microsoft.com/office/drawing/2014/main" id="{9A231392-4E24-D0EE-617D-A9AC697EB3A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2572" y="5971011"/>
              <a:ext cx="360000" cy="350000"/>
            </a:xfrm>
            <a:prstGeom prst="rect">
              <a:avLst/>
            </a:prstGeom>
          </p:spPr>
        </p:pic>
        <p:pic>
          <p:nvPicPr>
            <p:cNvPr id="7" name="Graphic 21">
              <a:hlinkClick r:id="" action="ppaction://hlinkshowjump?jump=nextslide"/>
              <a:extLst>
                <a:ext uri="{FF2B5EF4-FFF2-40B4-BE49-F238E27FC236}">
                  <a16:creationId xmlns:a16="http://schemas.microsoft.com/office/drawing/2014/main" id="{43F6BEDB-5B4C-6ED1-6181-7F51EFF0F9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5586" y="5971011"/>
              <a:ext cx="360000" cy="350000"/>
            </a:xfrm>
            <a:prstGeom prst="rect">
              <a:avLst/>
            </a:prstGeom>
          </p:spPr>
        </p:pic>
        <p:sp>
          <p:nvSpPr>
            <p:cNvPr id="8" name="PptLabsAgenda_&amp;^@BeamShapeText_&amp;^@Results and Conclusion_7">
              <a:extLst>
                <a:ext uri="{FF2B5EF4-FFF2-40B4-BE49-F238E27FC236}">
                  <a16:creationId xmlns:a16="http://schemas.microsoft.com/office/drawing/2014/main" id="{76A52AD7-4749-5CB9-F20A-79719FE7F524}"/>
                </a:ext>
              </a:extLst>
            </p:cNvPr>
            <p:cNvSpPr txBox="1"/>
            <p:nvPr/>
          </p:nvSpPr>
          <p:spPr>
            <a:xfrm>
              <a:off x="-56751" y="4316449"/>
              <a:ext cx="1959704" cy="307777"/>
            </a:xfrm>
            <a:prstGeom prst="rect">
              <a:avLst/>
            </a:prstGeom>
            <a:noFill/>
          </p:spPr>
          <p:txBody>
            <a:bodyPr vert="horz" wrap="none" rtlCol="0">
              <a:spAutoFit/>
            </a:bodyPr>
            <a:lstStyle/>
            <a:p>
              <a:pPr lvl="0"/>
              <a:r>
                <a:rPr lang="tr-TR" sz="1400" dirty="0">
                  <a:latin typeface="Arial Rounded MT Bold" panose="020B0604020202020204" charset="0"/>
                </a:rPr>
                <a:t>Bulgular ve Tartışma</a:t>
              </a:r>
              <a:endParaRPr lang="en-US" sz="1400" dirty="0">
                <a:latin typeface="Arial Rounded MT Bold" panose="020B0604020202020204" charset="0"/>
              </a:endParaRPr>
            </a:p>
          </p:txBody>
        </p:sp>
        <p:sp>
          <p:nvSpPr>
            <p:cNvPr id="9" name="PptLabsAgenda_&amp;^@BeamShapeText_&amp;^@Another Section_6">
              <a:extLst>
                <a:ext uri="{FF2B5EF4-FFF2-40B4-BE49-F238E27FC236}">
                  <a16:creationId xmlns:a16="http://schemas.microsoft.com/office/drawing/2014/main" id="{F7C52D08-1BAA-2E8C-F51A-20DDF0189F6B}"/>
                </a:ext>
              </a:extLst>
            </p:cNvPr>
            <p:cNvSpPr txBox="1"/>
            <p:nvPr/>
          </p:nvSpPr>
          <p:spPr>
            <a:xfrm>
              <a:off x="-56751" y="3894132"/>
              <a:ext cx="1723933" cy="307777"/>
            </a:xfrm>
            <a:prstGeom prst="rect">
              <a:avLst/>
            </a:prstGeom>
            <a:noFill/>
          </p:spPr>
          <p:txBody>
            <a:bodyPr vert="horz" wrap="none" rtlCol="0">
              <a:spAutoFit/>
            </a:bodyPr>
            <a:lstStyle/>
            <a:p>
              <a:pPr lvl="0"/>
              <a:r>
                <a:rPr lang="tr-TR" sz="1400" dirty="0">
                  <a:latin typeface="Arial Rounded MT Bold" panose="020B0604020202020204" charset="0"/>
                </a:rPr>
                <a:t>Materyal ve Metot</a:t>
              </a:r>
              <a:endParaRPr lang="en-US" sz="1400" dirty="0">
                <a:latin typeface="Arial Rounded MT Bold" panose="020B0604020202020204" charset="0"/>
              </a:endParaRPr>
            </a:p>
          </p:txBody>
        </p:sp>
        <p:sp>
          <p:nvSpPr>
            <p:cNvPr id="10" name="PptLabsAgenda_&amp;^@BeamShapeText_&amp;^@Untitled Section_5">
              <a:extLst>
                <a:ext uri="{FF2B5EF4-FFF2-40B4-BE49-F238E27FC236}">
                  <a16:creationId xmlns:a16="http://schemas.microsoft.com/office/drawing/2014/main" id="{F65F6DFB-AF7D-3A5E-9C5A-5331F8B80862}"/>
                </a:ext>
              </a:extLst>
            </p:cNvPr>
            <p:cNvSpPr txBox="1"/>
            <p:nvPr/>
          </p:nvSpPr>
          <p:spPr>
            <a:xfrm>
              <a:off x="-56751" y="3471815"/>
              <a:ext cx="1720343" cy="307777"/>
            </a:xfrm>
            <a:prstGeom prst="rect">
              <a:avLst/>
            </a:prstGeom>
            <a:noFill/>
          </p:spPr>
          <p:txBody>
            <a:bodyPr vert="horz" wrap="none" rtlCol="0">
              <a:spAutoFit/>
            </a:bodyPr>
            <a:lstStyle/>
            <a:p>
              <a:pPr lvl="0"/>
              <a:r>
                <a:rPr lang="tr-TR" sz="1400" dirty="0">
                  <a:latin typeface="Arial Rounded MT Bold" panose="020B0604020202020204" charset="0"/>
                </a:rPr>
                <a:t>Çalışmanın Amacı</a:t>
              </a:r>
              <a:endParaRPr lang="en-US" sz="1400" dirty="0">
                <a:latin typeface="Arial Rounded MT Bold" panose="020B0604020202020204" charset="0"/>
              </a:endParaRPr>
            </a:p>
          </p:txBody>
        </p:sp>
        <p:sp>
          <p:nvSpPr>
            <p:cNvPr id="11" name="PptLabsAgenda_&amp;^@BeamShapeText_&amp;^@Materials and Method_4">
              <a:extLst>
                <a:ext uri="{FF2B5EF4-FFF2-40B4-BE49-F238E27FC236}">
                  <a16:creationId xmlns:a16="http://schemas.microsoft.com/office/drawing/2014/main" id="{0D6EE850-0356-98A7-613D-3F286CE5F47F}"/>
                </a:ext>
              </a:extLst>
            </p:cNvPr>
            <p:cNvSpPr txBox="1"/>
            <p:nvPr/>
          </p:nvSpPr>
          <p:spPr>
            <a:xfrm>
              <a:off x="-56751" y="3049498"/>
              <a:ext cx="2340000" cy="307777"/>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algn="l"/>
              <a:r>
                <a:rPr lang="tr-TR" sz="1400" spc="0" dirty="0">
                  <a:latin typeface="Arial Rounded MT Bold" panose="020B0604020202020204" charset="0"/>
                </a:rPr>
                <a:t>Dondurarak Kurutma</a:t>
              </a:r>
              <a:endParaRPr lang="en-US" sz="1400" spc="0" dirty="0">
                <a:latin typeface="Arial Rounded MT Bold" panose="020B0604020202020204" charset="0"/>
              </a:endParaRPr>
            </a:p>
          </p:txBody>
        </p:sp>
        <p:sp>
          <p:nvSpPr>
            <p:cNvPr id="12" name="PptLabsAgenda_&amp;^@BeamShapeText_&amp;^@Introduction_3">
              <a:extLst>
                <a:ext uri="{FF2B5EF4-FFF2-40B4-BE49-F238E27FC236}">
                  <a16:creationId xmlns:a16="http://schemas.microsoft.com/office/drawing/2014/main" id="{1C291E36-1D94-9939-779A-A377E497BD94}"/>
                </a:ext>
              </a:extLst>
            </p:cNvPr>
            <p:cNvSpPr txBox="1"/>
            <p:nvPr/>
          </p:nvSpPr>
          <p:spPr>
            <a:xfrm>
              <a:off x="-56751" y="2627181"/>
              <a:ext cx="2340000" cy="307777"/>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algn="l"/>
              <a:r>
                <a:rPr lang="tr-TR" sz="1400" spc="0" dirty="0">
                  <a:latin typeface="Arial Rounded MT Bold" panose="020B0604020202020204" charset="0"/>
                </a:rPr>
                <a:t>Giriş</a:t>
              </a:r>
              <a:endParaRPr lang="en-US" sz="1400" spc="0" dirty="0">
                <a:latin typeface="Arial Rounded MT Bold" panose="020B0604020202020204" charset="0"/>
              </a:endParaRPr>
            </a:p>
          </p:txBody>
        </p:sp>
        <p:sp>
          <p:nvSpPr>
            <p:cNvPr id="13" name="PptLabsAgenda_&amp;^@BeamShapeText_&amp;^@Outline_2">
              <a:extLst>
                <a:ext uri="{FF2B5EF4-FFF2-40B4-BE49-F238E27FC236}">
                  <a16:creationId xmlns:a16="http://schemas.microsoft.com/office/drawing/2014/main" id="{72AD1666-B555-5144-9494-E5490319BF01}"/>
                </a:ext>
              </a:extLst>
            </p:cNvPr>
            <p:cNvSpPr txBox="1"/>
            <p:nvPr/>
          </p:nvSpPr>
          <p:spPr>
            <a:xfrm>
              <a:off x="-56751" y="2204864"/>
              <a:ext cx="2340000" cy="380361"/>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lvl="0" algn="l">
                <a:lnSpc>
                  <a:spcPct val="150000"/>
                </a:lnSpc>
                <a:spcAft>
                  <a:spcPts val="1200"/>
                </a:spcAft>
              </a:pPr>
              <a:r>
                <a:rPr lang="tr-TR" sz="1400" spc="0" dirty="0">
                  <a:uFill>
                    <a:solidFill>
                      <a:prstClr val="white"/>
                    </a:solidFill>
                  </a:uFill>
                  <a:latin typeface="Arial Rounded MT Bold" panose="020B0604020202020204" charset="0"/>
                  <a:ea typeface="굴림" panose="020B0600000101010101" pitchFamily="34" charset="-127"/>
                  <a:cs typeface="Open Sans"/>
                </a:rPr>
                <a:t>Sunum Akışı</a:t>
              </a:r>
              <a:endParaRPr lang="en-US" sz="1400" spc="0" dirty="0">
                <a:uFill>
                  <a:solidFill>
                    <a:prstClr val="white"/>
                  </a:solidFill>
                </a:uFill>
                <a:latin typeface="Arial Rounded MT Bold" panose="020B0604020202020204" charset="0"/>
                <a:ea typeface="굴림" panose="020B0600000101010101" pitchFamily="34" charset="-127"/>
                <a:cs typeface="Open Sans"/>
              </a:endParaRPr>
            </a:p>
          </p:txBody>
        </p:sp>
        <p:sp>
          <p:nvSpPr>
            <p:cNvPr id="14" name="Oval 13">
              <a:hlinkClick r:id="" action="ppaction://hlinkshowjump?jump=previousslide"/>
              <a:extLst>
                <a:ext uri="{FF2B5EF4-FFF2-40B4-BE49-F238E27FC236}">
                  <a16:creationId xmlns:a16="http://schemas.microsoft.com/office/drawing/2014/main" id="{BAF8E372-6281-3CD4-E3CB-C6EA3507830C}"/>
                </a:ext>
              </a:extLst>
            </p:cNvPr>
            <p:cNvSpPr/>
            <p:nvPr/>
          </p:nvSpPr>
          <p:spPr>
            <a:xfrm>
              <a:off x="216961" y="5910696"/>
              <a:ext cx="484079" cy="470632"/>
            </a:xfrm>
            <a:prstGeom prst="ellipse">
              <a:avLst/>
            </a:prstGeom>
            <a:noFill/>
            <a:ln>
              <a:solidFill>
                <a:schemeClr val="bg1">
                  <a:lumMod val="75000"/>
                </a:schemeClr>
              </a:solidFill>
            </a:ln>
            <a:effectLst>
              <a:glow rad="63500">
                <a:schemeClr val="accent4"/>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15" name="Oval 14">
              <a:hlinkClick r:id="" action="ppaction://hlinkshowjump?jump=nextslide"/>
              <a:extLst>
                <a:ext uri="{FF2B5EF4-FFF2-40B4-BE49-F238E27FC236}">
                  <a16:creationId xmlns:a16="http://schemas.microsoft.com/office/drawing/2014/main" id="{4F0414C1-D97A-8322-AFC0-9C973DEC1614}"/>
                </a:ext>
              </a:extLst>
            </p:cNvPr>
            <p:cNvSpPr/>
            <p:nvPr/>
          </p:nvSpPr>
          <p:spPr>
            <a:xfrm>
              <a:off x="1515962" y="5910694"/>
              <a:ext cx="484079" cy="470632"/>
            </a:xfrm>
            <a:prstGeom prst="ellipse">
              <a:avLst/>
            </a:prstGeom>
            <a:noFill/>
            <a:ln>
              <a:solidFill>
                <a:schemeClr val="bg1">
                  <a:lumMod val="75000"/>
                </a:schemeClr>
              </a:solidFill>
            </a:ln>
            <a:effectLst>
              <a:glow rad="63500">
                <a:schemeClr val="accent4"/>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6" name="Rectangle 22">
            <a:extLst>
              <a:ext uri="{FF2B5EF4-FFF2-40B4-BE49-F238E27FC236}">
                <a16:creationId xmlns:a16="http://schemas.microsoft.com/office/drawing/2014/main" id="{93EEED0B-679D-6A52-CE95-CF0C9ABA4AAE}"/>
              </a:ext>
            </a:extLst>
          </p:cNvPr>
          <p:cNvSpPr/>
          <p:nvPr/>
        </p:nvSpPr>
        <p:spPr>
          <a:xfrm>
            <a:off x="-56751" y="1280396"/>
            <a:ext cx="2448630" cy="584775"/>
          </a:xfrm>
          <a:prstGeom prst="rect">
            <a:avLst/>
          </a:prstGeom>
          <a:noFill/>
        </p:spPr>
        <p:txBody>
          <a:bodyPr wrap="square" lIns="91440" tIns="45720" rIns="91440" bIns="45720">
            <a:spAutoFit/>
          </a:bodyPr>
          <a:lstStyle/>
          <a:p>
            <a:pPr algn="ctr"/>
            <a:r>
              <a:rPr lang="tr-TR" sz="3200" b="1" cap="none" spc="50" dirty="0">
                <a:ln w="0"/>
                <a:solidFill>
                  <a:schemeClr val="bg2"/>
                </a:solidFill>
                <a:effectLst>
                  <a:innerShdw blurRad="63500" dist="50800" dir="13500000">
                    <a:srgbClr val="000000">
                      <a:alpha val="50000"/>
                    </a:srgbClr>
                  </a:innerShdw>
                </a:effectLst>
              </a:rPr>
              <a:t>TURK2025</a:t>
            </a:r>
            <a:endParaRPr lang="en-US" sz="3200" b="1" cap="none" spc="50" dirty="0">
              <a:ln w="0"/>
              <a:solidFill>
                <a:schemeClr val="bg2"/>
              </a:solidFill>
              <a:effectLst>
                <a:innerShdw blurRad="63500" dist="50800" dir="13500000">
                  <a:srgbClr val="000000">
                    <a:alpha val="50000"/>
                  </a:srgbClr>
                </a:innerShdw>
              </a:effectLst>
            </a:endParaRPr>
          </a:p>
        </p:txBody>
      </p:sp>
      <p:sp>
        <p:nvSpPr>
          <p:cNvPr id="17" name="PptLabsAgenda_&amp;^@BeamShapeText_&amp;^@Results and Conclusion_7">
            <a:extLst>
              <a:ext uri="{FF2B5EF4-FFF2-40B4-BE49-F238E27FC236}">
                <a16:creationId xmlns:a16="http://schemas.microsoft.com/office/drawing/2014/main" id="{27BDED01-00C7-C2B7-D719-915CA18A1D20}"/>
              </a:ext>
            </a:extLst>
          </p:cNvPr>
          <p:cNvSpPr txBox="1"/>
          <p:nvPr/>
        </p:nvSpPr>
        <p:spPr>
          <a:xfrm>
            <a:off x="-80347" y="4740339"/>
            <a:ext cx="1983300" cy="307777"/>
          </a:xfrm>
          <a:prstGeom prst="rect">
            <a:avLst/>
          </a:prstGeom>
          <a:noFill/>
        </p:spPr>
        <p:txBody>
          <a:bodyPr vert="horz" wrap="none" rtlCol="0">
            <a:spAutoFit/>
          </a:bodyPr>
          <a:lstStyle/>
          <a:p>
            <a:pPr lvl="0"/>
            <a:r>
              <a:rPr lang="tr-TR" sz="1400" b="1" dirty="0">
                <a:solidFill>
                  <a:schemeClr val="bg1"/>
                </a:solidFill>
                <a:latin typeface="Arial Rounded MT Bold" panose="020B0604020202020204" charset="0"/>
              </a:rPr>
              <a:t>Sonuçlar ve Öneriler</a:t>
            </a:r>
            <a:endParaRPr lang="en-US" sz="1400" b="1" dirty="0">
              <a:solidFill>
                <a:schemeClr val="bg1"/>
              </a:solidFill>
              <a:latin typeface="Arial Rounded MT Bold" panose="020B0604020202020204" charset="0"/>
            </a:endParaRPr>
          </a:p>
        </p:txBody>
      </p:sp>
      <p:sp>
        <p:nvSpPr>
          <p:cNvPr id="19" name="PptLabsAgenda_&amp;^@BeamShapeText_&amp;^@Results and Conclusion_7">
            <a:extLst>
              <a:ext uri="{FF2B5EF4-FFF2-40B4-BE49-F238E27FC236}">
                <a16:creationId xmlns:a16="http://schemas.microsoft.com/office/drawing/2014/main" id="{8CBE4E4B-363B-4868-A93F-6612826CEAF4}"/>
              </a:ext>
            </a:extLst>
          </p:cNvPr>
          <p:cNvSpPr txBox="1"/>
          <p:nvPr/>
        </p:nvSpPr>
        <p:spPr>
          <a:xfrm>
            <a:off x="-86732" y="5161083"/>
            <a:ext cx="1361335" cy="307777"/>
          </a:xfrm>
          <a:prstGeom prst="rect">
            <a:avLst/>
          </a:prstGeom>
          <a:noFill/>
        </p:spPr>
        <p:txBody>
          <a:bodyPr vert="horz" wrap="none" rtlCol="0">
            <a:spAutoFit/>
          </a:bodyPr>
          <a:lstStyle/>
          <a:p>
            <a:pPr lvl="0"/>
            <a:r>
              <a:rPr lang="tr-TR" sz="1400" dirty="0">
                <a:solidFill>
                  <a:prstClr val="black"/>
                </a:solidFill>
                <a:latin typeface="Arial Rounded MT Bold" panose="020B0604020202020204" charset="0"/>
              </a:rPr>
              <a:t>Kaynak Dizini</a:t>
            </a:r>
            <a:endParaRPr lang="en-US" sz="1400" dirty="0">
              <a:solidFill>
                <a:prstClr val="black"/>
              </a:solidFill>
              <a:latin typeface="Arial Rounded MT Bold" panose="020B0604020202020204" charset="0"/>
            </a:endParaRPr>
          </a:p>
        </p:txBody>
      </p:sp>
      <p:pic>
        <p:nvPicPr>
          <p:cNvPr id="20" name="Resim 19">
            <a:extLst>
              <a:ext uri="{FF2B5EF4-FFF2-40B4-BE49-F238E27FC236}">
                <a16:creationId xmlns:a16="http://schemas.microsoft.com/office/drawing/2014/main" id="{22736FB5-CB24-B6E0-E9F5-BB68140BB515}"/>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56421" y="429783"/>
            <a:ext cx="1143000" cy="1143000"/>
          </a:xfrm>
          <a:prstGeom prst="rect">
            <a:avLst/>
          </a:prstGeom>
        </p:spPr>
      </p:pic>
    </p:spTree>
    <p:extLst>
      <p:ext uri="{BB962C8B-B14F-4D97-AF65-F5344CB8AC3E}">
        <p14:creationId xmlns:p14="http://schemas.microsoft.com/office/powerpoint/2010/main" val="1601351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4DC3710-EC12-3098-CD1C-DE5B0F54E10B}"/>
              </a:ext>
            </a:extLst>
          </p:cNvPr>
          <p:cNvSpPr>
            <a:spLocks noGrp="1"/>
          </p:cNvSpPr>
          <p:nvPr>
            <p:ph type="title"/>
          </p:nvPr>
        </p:nvSpPr>
        <p:spPr>
          <a:xfrm>
            <a:off x="3499421" y="304800"/>
            <a:ext cx="8692578" cy="1143000"/>
          </a:xfrm>
        </p:spPr>
        <p:txBody>
          <a:bodyPr/>
          <a:lstStyle/>
          <a:p>
            <a:pPr algn="l"/>
            <a:r>
              <a:rPr lang="tr-TR" dirty="0"/>
              <a:t>Kaynak Dizini</a:t>
            </a:r>
            <a:endParaRPr lang="en-US" dirty="0"/>
          </a:p>
        </p:txBody>
      </p:sp>
      <p:sp>
        <p:nvSpPr>
          <p:cNvPr id="3" name="İçerik Yer Tutucusu 2">
            <a:extLst>
              <a:ext uri="{FF2B5EF4-FFF2-40B4-BE49-F238E27FC236}">
                <a16:creationId xmlns:a16="http://schemas.microsoft.com/office/drawing/2014/main" id="{72437E84-F442-B96E-2179-3D5B7BCF4D76}"/>
              </a:ext>
            </a:extLst>
          </p:cNvPr>
          <p:cNvSpPr>
            <a:spLocks noGrp="1"/>
          </p:cNvSpPr>
          <p:nvPr>
            <p:ph idx="1"/>
          </p:nvPr>
        </p:nvSpPr>
        <p:spPr>
          <a:xfrm>
            <a:off x="2423592" y="1280396"/>
            <a:ext cx="9577064" cy="5244948"/>
          </a:xfrm>
        </p:spPr>
        <p:txBody>
          <a:bodyPr/>
          <a:lstStyle/>
          <a:p>
            <a:r>
              <a:rPr lang="en-US" sz="1000" dirty="0" err="1"/>
              <a:t>Kajszczak</a:t>
            </a:r>
            <a:r>
              <a:rPr lang="en-US" sz="1000" dirty="0"/>
              <a:t>, D., </a:t>
            </a:r>
            <a:r>
              <a:rPr lang="en-US" sz="1000" dirty="0" err="1"/>
              <a:t>Zakłos-Szyda</a:t>
            </a:r>
            <a:r>
              <a:rPr lang="en-US" sz="1000" dirty="0"/>
              <a:t>, M., &amp; </a:t>
            </a:r>
            <a:r>
              <a:rPr lang="en-US" sz="1000" dirty="0" err="1"/>
              <a:t>Podsedek</a:t>
            </a:r>
            <a:r>
              <a:rPr lang="en-US" sz="1000" dirty="0"/>
              <a:t>, N. (2020). </a:t>
            </a:r>
            <a:r>
              <a:rPr lang="en-US" sz="1000" i="1" dirty="0"/>
              <a:t>Viburnum </a:t>
            </a:r>
            <a:r>
              <a:rPr lang="en-US" sz="1000" i="1" dirty="0" err="1"/>
              <a:t>opulus</a:t>
            </a:r>
            <a:r>
              <a:rPr lang="en-US" sz="1000" i="1" dirty="0"/>
              <a:t> </a:t>
            </a:r>
            <a:r>
              <a:rPr lang="en-US" sz="1000" dirty="0"/>
              <a:t>L.-A Review of Phytochemistry</a:t>
            </a:r>
            <a:r>
              <a:rPr lang="tr-TR" sz="1000" dirty="0"/>
              <a:t> </a:t>
            </a:r>
            <a:r>
              <a:rPr lang="en-US" sz="1000" dirty="0"/>
              <a:t>and Biological Effects. </a:t>
            </a:r>
            <a:r>
              <a:rPr lang="en-US" sz="1000" i="1" dirty="0"/>
              <a:t>Nutrients</a:t>
            </a:r>
            <a:r>
              <a:rPr lang="en-US" sz="1000" dirty="0"/>
              <a:t>, </a:t>
            </a:r>
            <a:r>
              <a:rPr lang="en-US" sz="1000" i="1" dirty="0"/>
              <a:t>12</a:t>
            </a:r>
            <a:r>
              <a:rPr lang="en-US" sz="1000" dirty="0"/>
              <a:t>(11), 3398. </a:t>
            </a:r>
            <a:r>
              <a:rPr lang="en-US" sz="1000" dirty="0">
                <a:hlinkClick r:id="rId2"/>
              </a:rPr>
              <a:t>https://doi.org/10.3390/nu12113398</a:t>
            </a:r>
            <a:endParaRPr lang="tr-TR" sz="1000" dirty="0"/>
          </a:p>
          <a:p>
            <a:r>
              <a:rPr lang="en-US" sz="1000" dirty="0" err="1"/>
              <a:t>Ozrenk</a:t>
            </a:r>
            <a:r>
              <a:rPr lang="en-US" sz="1000" dirty="0"/>
              <a:t>, K., Ilhan, G., </a:t>
            </a:r>
            <a:r>
              <a:rPr lang="en-US" sz="1000" dirty="0" err="1"/>
              <a:t>Sagbas</a:t>
            </a:r>
            <a:r>
              <a:rPr lang="en-US" sz="1000" dirty="0"/>
              <a:t>, H.İ., Karatas, N., &amp; </a:t>
            </a:r>
            <a:r>
              <a:rPr lang="en-US" sz="1000" dirty="0" err="1"/>
              <a:t>Ercisli</a:t>
            </a:r>
            <a:r>
              <a:rPr lang="en-US" sz="1000" dirty="0"/>
              <a:t>, S. (2020). Characterization of European </a:t>
            </a:r>
            <a:r>
              <a:rPr lang="en-US" sz="1000" dirty="0" err="1"/>
              <a:t>cranberrybush</a:t>
            </a:r>
            <a:r>
              <a:rPr lang="en-US" sz="1000" dirty="0"/>
              <a:t> (Viburnum </a:t>
            </a:r>
            <a:r>
              <a:rPr lang="en-US" sz="1000" dirty="0" err="1"/>
              <a:t>opulus</a:t>
            </a:r>
            <a:r>
              <a:rPr lang="en-US" sz="1000" dirty="0"/>
              <a:t> L.) genetic resources in Turkey. Scientia </a:t>
            </a:r>
            <a:r>
              <a:rPr lang="en-US" sz="1000" dirty="0" err="1"/>
              <a:t>Horticulturae</a:t>
            </a:r>
            <a:r>
              <a:rPr lang="en-US" sz="1000" dirty="0"/>
              <a:t>, 273, 109611. </a:t>
            </a:r>
            <a:r>
              <a:rPr lang="en-US" sz="1000" dirty="0">
                <a:hlinkClick r:id="rId3"/>
              </a:rPr>
              <a:t>https://doi.org/10.1016/j.scienta.2020.109611</a:t>
            </a:r>
            <a:endParaRPr lang="tr-TR" sz="1000" dirty="0"/>
          </a:p>
          <a:p>
            <a:r>
              <a:rPr lang="en-US" sz="1000" dirty="0" err="1"/>
              <a:t>Juhnevica-Radenkova</a:t>
            </a:r>
            <a:r>
              <a:rPr lang="en-US" sz="1000" dirty="0"/>
              <a:t>, K., Krasnova, I., </a:t>
            </a:r>
            <a:r>
              <a:rPr lang="en-US" sz="1000" dirty="0" err="1"/>
              <a:t>Seglina</a:t>
            </a:r>
            <a:r>
              <a:rPr lang="en-US" sz="1000" dirty="0"/>
              <a:t>, D., </a:t>
            </a:r>
            <a:r>
              <a:rPr lang="en-US" sz="1000" dirty="0" err="1"/>
              <a:t>Muizniece-Brasava</a:t>
            </a:r>
            <a:r>
              <a:rPr lang="en-US" sz="1000" dirty="0"/>
              <a:t>, S., &amp; </a:t>
            </a:r>
            <a:r>
              <a:rPr lang="en-US" sz="1000" dirty="0" err="1"/>
              <a:t>Valdovska</a:t>
            </a:r>
            <a:r>
              <a:rPr lang="en-US" sz="1000" dirty="0"/>
              <a:t>, A. (2024). Scrutinizing the Antimicrobial and Antioxidant Potency of European Cranberry Bush (Viburnum </a:t>
            </a:r>
            <a:r>
              <a:rPr lang="en-US" sz="1000" dirty="0" err="1"/>
              <a:t>opulus</a:t>
            </a:r>
            <a:r>
              <a:rPr lang="en-US" sz="1000" dirty="0"/>
              <a:t> L.) Extracts. </a:t>
            </a:r>
            <a:r>
              <a:rPr lang="en-US" sz="1000" dirty="0" err="1"/>
              <a:t>Horticulturae</a:t>
            </a:r>
            <a:r>
              <a:rPr lang="en-US" sz="1000" dirty="0"/>
              <a:t>, 10(4), 367. </a:t>
            </a:r>
            <a:r>
              <a:rPr lang="en-US" sz="1000" dirty="0">
                <a:hlinkClick r:id="rId4"/>
              </a:rPr>
              <a:t>https://doi.org/10.3390/horticulturae10040367</a:t>
            </a:r>
            <a:endParaRPr lang="tr-TR" sz="1000" dirty="0"/>
          </a:p>
          <a:p>
            <a:r>
              <a:rPr lang="en-US" sz="1000" dirty="0"/>
              <a:t>Boyacı, H., </a:t>
            </a:r>
            <a:r>
              <a:rPr lang="en-US" sz="1000" dirty="0" err="1"/>
              <a:t>Çöteli</a:t>
            </a:r>
            <a:r>
              <a:rPr lang="en-US" sz="1000" dirty="0"/>
              <a:t>, E., &amp; Karataş, F. (2016). Gilaburu (Viburnum </a:t>
            </a:r>
            <a:r>
              <a:rPr lang="en-US" sz="1000" dirty="0" err="1"/>
              <a:t>opulus</a:t>
            </a:r>
            <a:r>
              <a:rPr lang="en-US" sz="1000" dirty="0"/>
              <a:t> L.) </a:t>
            </a:r>
            <a:r>
              <a:rPr lang="en-US" sz="1000" dirty="0" err="1"/>
              <a:t>Meyvesindeki</a:t>
            </a:r>
            <a:r>
              <a:rPr lang="en-US" sz="1000" dirty="0"/>
              <a:t> A, E </a:t>
            </a:r>
            <a:r>
              <a:rPr lang="en-US" sz="1000" dirty="0" err="1"/>
              <a:t>Vitamini</a:t>
            </a:r>
            <a:r>
              <a:rPr lang="en-US" sz="1000" dirty="0"/>
              <a:t>, Beta-</a:t>
            </a:r>
            <a:r>
              <a:rPr lang="en-US" sz="1000" dirty="0" err="1"/>
              <a:t>Karoten</a:t>
            </a:r>
            <a:r>
              <a:rPr lang="en-US" sz="1000" dirty="0"/>
              <a:t>, </a:t>
            </a:r>
            <a:r>
              <a:rPr lang="en-US" sz="1000" dirty="0" err="1"/>
              <a:t>Likopen</a:t>
            </a:r>
            <a:r>
              <a:rPr lang="en-US" sz="1000" dirty="0"/>
              <a:t>, </a:t>
            </a:r>
            <a:r>
              <a:rPr lang="en-US" sz="1000" dirty="0" err="1"/>
              <a:t>Redükte</a:t>
            </a:r>
            <a:r>
              <a:rPr lang="en-US" sz="1000" dirty="0"/>
              <a:t> ve </a:t>
            </a:r>
            <a:r>
              <a:rPr lang="en-US" sz="1000" dirty="0" err="1"/>
              <a:t>Okside</a:t>
            </a:r>
            <a:r>
              <a:rPr lang="en-US" sz="1000" dirty="0"/>
              <a:t> </a:t>
            </a:r>
            <a:r>
              <a:rPr lang="en-US" sz="1000" dirty="0" err="1"/>
              <a:t>Glutatyon</a:t>
            </a:r>
            <a:r>
              <a:rPr lang="en-US" sz="1000" dirty="0"/>
              <a:t> </a:t>
            </a:r>
            <a:r>
              <a:rPr lang="en-US" sz="1000" dirty="0" err="1"/>
              <a:t>Miktarlarının</a:t>
            </a:r>
            <a:r>
              <a:rPr lang="en-US" sz="1000" dirty="0"/>
              <a:t> </a:t>
            </a:r>
            <a:r>
              <a:rPr lang="en-US" sz="1000" dirty="0" err="1"/>
              <a:t>Araştırılması</a:t>
            </a:r>
            <a:r>
              <a:rPr lang="en-US" sz="1000" dirty="0"/>
              <a:t>. Erzincan University Fen </a:t>
            </a:r>
            <a:r>
              <a:rPr lang="en-US" sz="1000" dirty="0" err="1"/>
              <a:t>Bilimleri</a:t>
            </a:r>
            <a:r>
              <a:rPr lang="en-US" sz="1000" dirty="0"/>
              <a:t> </a:t>
            </a:r>
            <a:r>
              <a:rPr lang="en-US" sz="1000" dirty="0" err="1"/>
              <a:t>Enstitüsü</a:t>
            </a:r>
            <a:r>
              <a:rPr lang="en-US" sz="1000" dirty="0"/>
              <a:t> </a:t>
            </a:r>
            <a:r>
              <a:rPr lang="en-US" sz="1000" dirty="0" err="1"/>
              <a:t>Dergisi</a:t>
            </a:r>
            <a:r>
              <a:rPr lang="en-US" sz="1000" dirty="0"/>
              <a:t> Journal of Science and Technology, 9(1), 111-117.  DOI: 10.18185/eufbed.59250</a:t>
            </a:r>
            <a:endParaRPr lang="tr-TR" sz="1000" dirty="0"/>
          </a:p>
          <a:p>
            <a:r>
              <a:rPr lang="tr-TR" sz="1000" dirty="0"/>
              <a:t>Dönmez, A., &amp; </a:t>
            </a:r>
            <a:r>
              <a:rPr lang="tr-TR" sz="1000" dirty="0" err="1"/>
              <a:t>Kadakal</a:t>
            </a:r>
            <a:r>
              <a:rPr lang="tr-TR" sz="1000" dirty="0"/>
              <a:t>, Ç. (2024). HOT-AIR DRYING AND DEGRADATION KINETICS OF BIOACTIVE COMPOUNDS OF GILABURU (</a:t>
            </a:r>
            <a:r>
              <a:rPr lang="tr-TR" sz="1000" dirty="0" err="1"/>
              <a:t>Viburnum</a:t>
            </a:r>
            <a:r>
              <a:rPr lang="tr-TR" sz="1000" dirty="0"/>
              <a:t> </a:t>
            </a:r>
            <a:r>
              <a:rPr lang="tr-TR" sz="1000" dirty="0" err="1"/>
              <a:t>opulus</a:t>
            </a:r>
            <a:r>
              <a:rPr lang="tr-TR" sz="1000" dirty="0"/>
              <a:t> L.) FRUIT. </a:t>
            </a:r>
            <a:r>
              <a:rPr lang="tr-TR" sz="1000" dirty="0" err="1"/>
              <a:t>Chem</a:t>
            </a:r>
            <a:r>
              <a:rPr lang="tr-TR" sz="1000" dirty="0"/>
              <a:t>. </a:t>
            </a:r>
            <a:r>
              <a:rPr lang="tr-TR" sz="1000" dirty="0" err="1"/>
              <a:t>Ind</a:t>
            </a:r>
            <a:r>
              <a:rPr lang="tr-TR" sz="1000" dirty="0"/>
              <a:t>. </a:t>
            </a:r>
            <a:r>
              <a:rPr lang="tr-TR" sz="1000" dirty="0" err="1"/>
              <a:t>Chem</a:t>
            </a:r>
            <a:r>
              <a:rPr lang="tr-TR" sz="1000" dirty="0"/>
              <a:t>. </a:t>
            </a:r>
            <a:r>
              <a:rPr lang="tr-TR" sz="1000" dirty="0" err="1"/>
              <a:t>Eng</a:t>
            </a:r>
            <a:r>
              <a:rPr lang="tr-TR" sz="1000" dirty="0"/>
              <a:t>. Q, 30(1), 59−72. </a:t>
            </a:r>
            <a:r>
              <a:rPr lang="tr-TR" sz="1000" dirty="0">
                <a:hlinkClick r:id="rId5"/>
              </a:rPr>
              <a:t>https://doi.org/10.2298/CICEQ220614011D</a:t>
            </a:r>
            <a:endParaRPr lang="tr-TR" sz="1000" dirty="0"/>
          </a:p>
          <a:p>
            <a:r>
              <a:rPr lang="tr-TR" sz="1000" dirty="0"/>
              <a:t>Yeşilbaş, F., Kahraman, M.Ş., Akbaş, Ş., Berktaş, S., &amp; Çam, M. (2024). Kekik, lavanta ve tıbbi naneden elde edilen </a:t>
            </a:r>
            <a:r>
              <a:rPr lang="tr-TR" sz="1000" dirty="0" err="1"/>
              <a:t>hidrosollerin</a:t>
            </a:r>
            <a:r>
              <a:rPr lang="tr-TR" sz="1000" dirty="0"/>
              <a:t> gilaburu fermantasyonu ve gilaburu suyuna etkileri. Harran Tarım ve Gıda Bilimleri Dergisi, 28(1), 146-164. DOI: 10.29050/harranziraat.1340763</a:t>
            </a:r>
          </a:p>
          <a:p>
            <a:r>
              <a:rPr lang="tr-TR" sz="1000" dirty="0"/>
              <a:t>Dinç, M., Aslan, D., </a:t>
            </a:r>
            <a:r>
              <a:rPr lang="tr-TR" sz="1000" dirty="0" err="1"/>
              <a:t>İçyer</a:t>
            </a:r>
            <a:r>
              <a:rPr lang="tr-TR" sz="1000" dirty="0"/>
              <a:t>, N.C., &amp; Çam, M. (2012). Gilaburu Suyunun Mikroenkapsülasyonu. Gıda Teknolojileri Elektronik Dergisi, 7(2), 1-11.</a:t>
            </a:r>
          </a:p>
          <a:p>
            <a:r>
              <a:rPr lang="tr-TR" sz="1000" dirty="0" err="1"/>
              <a:t>Taspinar</a:t>
            </a:r>
            <a:r>
              <a:rPr lang="tr-TR" sz="1000" dirty="0"/>
              <a:t>, T., Güven, M., &amp; </a:t>
            </a:r>
            <a:r>
              <a:rPr lang="tr-TR" sz="1000" dirty="0" err="1"/>
              <a:t>Ağçam</a:t>
            </a:r>
            <a:r>
              <a:rPr lang="tr-TR" sz="1000" dirty="0"/>
              <a:t>, E. (2021). </a:t>
            </a:r>
            <a:r>
              <a:rPr lang="tr-TR" sz="1000" dirty="0" err="1"/>
              <a:t>Bioactivity</a:t>
            </a:r>
            <a:r>
              <a:rPr lang="tr-TR" sz="1000" dirty="0"/>
              <a:t>, </a:t>
            </a:r>
            <a:r>
              <a:rPr lang="tr-TR" sz="1000" dirty="0" err="1"/>
              <a:t>volatile</a:t>
            </a:r>
            <a:r>
              <a:rPr lang="tr-TR" sz="1000" dirty="0"/>
              <a:t> profile, and </a:t>
            </a:r>
            <a:r>
              <a:rPr lang="tr-TR" sz="1000" dirty="0" err="1"/>
              <a:t>physicochemical</a:t>
            </a:r>
            <a:r>
              <a:rPr lang="tr-TR" sz="1000" dirty="0"/>
              <a:t> </a:t>
            </a:r>
            <a:r>
              <a:rPr lang="tr-TR" sz="1000" dirty="0" err="1"/>
              <a:t>properties</a:t>
            </a:r>
            <a:r>
              <a:rPr lang="tr-TR" sz="1000" dirty="0"/>
              <a:t> of set-</a:t>
            </a:r>
            <a:r>
              <a:rPr lang="tr-TR" sz="1000" dirty="0" err="1"/>
              <a:t>type</a:t>
            </a:r>
            <a:r>
              <a:rPr lang="tr-TR" sz="1000" dirty="0"/>
              <a:t> </a:t>
            </a:r>
            <a:r>
              <a:rPr lang="tr-TR" sz="1000" dirty="0" err="1"/>
              <a:t>yogurt</a:t>
            </a:r>
            <a:r>
              <a:rPr lang="tr-TR" sz="1000" dirty="0"/>
              <a:t> </a:t>
            </a:r>
            <a:r>
              <a:rPr lang="tr-TR" sz="1000" dirty="0" err="1"/>
              <a:t>enriched</a:t>
            </a:r>
            <a:r>
              <a:rPr lang="tr-TR" sz="1000" dirty="0"/>
              <a:t> </a:t>
            </a:r>
            <a:r>
              <a:rPr lang="tr-TR" sz="1000" dirty="0" err="1"/>
              <a:t>with</a:t>
            </a:r>
            <a:r>
              <a:rPr lang="tr-TR" sz="1000" dirty="0"/>
              <a:t> </a:t>
            </a:r>
            <a:r>
              <a:rPr lang="tr-TR" sz="1000" dirty="0" err="1"/>
              <a:t>European</a:t>
            </a:r>
            <a:r>
              <a:rPr lang="tr-TR" sz="1000" dirty="0"/>
              <a:t> </a:t>
            </a:r>
            <a:r>
              <a:rPr lang="tr-TR" sz="1000" dirty="0" err="1"/>
              <a:t>cranberrybush</a:t>
            </a:r>
            <a:r>
              <a:rPr lang="tr-TR" sz="1000" dirty="0"/>
              <a:t> (</a:t>
            </a:r>
            <a:r>
              <a:rPr lang="tr-TR" sz="1000" dirty="0" err="1"/>
              <a:t>Viburnum</a:t>
            </a:r>
            <a:r>
              <a:rPr lang="tr-TR" sz="1000" dirty="0"/>
              <a:t> </a:t>
            </a:r>
            <a:r>
              <a:rPr lang="tr-TR" sz="1000" dirty="0" err="1"/>
              <a:t>opulus</a:t>
            </a:r>
            <a:r>
              <a:rPr lang="tr-TR" sz="1000" dirty="0"/>
              <a:t> L.) </a:t>
            </a:r>
            <a:r>
              <a:rPr lang="tr-TR" sz="1000" dirty="0" err="1"/>
              <a:t>juice</a:t>
            </a:r>
            <a:r>
              <a:rPr lang="tr-TR" sz="1000" dirty="0"/>
              <a:t> </a:t>
            </a:r>
            <a:r>
              <a:rPr lang="tr-TR" sz="1000" dirty="0" err="1"/>
              <a:t>during</a:t>
            </a:r>
            <a:r>
              <a:rPr lang="tr-TR" sz="1000" dirty="0"/>
              <a:t> </a:t>
            </a:r>
            <a:r>
              <a:rPr lang="tr-TR" sz="1000" dirty="0" err="1"/>
              <a:t>storage</a:t>
            </a:r>
            <a:r>
              <a:rPr lang="tr-TR" sz="1000" dirty="0"/>
              <a:t>. J </a:t>
            </a:r>
            <a:r>
              <a:rPr lang="tr-TR" sz="1000" dirty="0" err="1"/>
              <a:t>Food</a:t>
            </a:r>
            <a:r>
              <a:rPr lang="tr-TR" sz="1000" dirty="0"/>
              <a:t> </a:t>
            </a:r>
            <a:r>
              <a:rPr lang="tr-TR" sz="1000" dirty="0" err="1"/>
              <a:t>Process</a:t>
            </a:r>
            <a:r>
              <a:rPr lang="tr-TR" sz="1000" dirty="0"/>
              <a:t> </a:t>
            </a:r>
            <a:r>
              <a:rPr lang="tr-TR" sz="1000" dirty="0" err="1"/>
              <a:t>Preserv</a:t>
            </a:r>
            <a:r>
              <a:rPr lang="tr-TR" sz="1000" dirty="0"/>
              <a:t>., 46, e16212. </a:t>
            </a:r>
            <a:r>
              <a:rPr lang="tr-TR" sz="1000" dirty="0">
                <a:hlinkClick r:id="rId6"/>
              </a:rPr>
              <a:t>https://doi.org/10.1111/jfpp.16212</a:t>
            </a:r>
            <a:endParaRPr lang="tr-TR" sz="1000" dirty="0"/>
          </a:p>
          <a:p>
            <a:r>
              <a:rPr lang="tr-TR" sz="1000" dirty="0" err="1"/>
              <a:t>Alifakı</a:t>
            </a:r>
            <a:r>
              <a:rPr lang="tr-TR" sz="1000" dirty="0"/>
              <a:t>, Y.Ö., Şakıyan, Ö., &amp; </a:t>
            </a:r>
            <a:r>
              <a:rPr lang="tr-TR" sz="1000" dirty="0" err="1"/>
              <a:t>Isci</a:t>
            </a:r>
            <a:r>
              <a:rPr lang="tr-TR" sz="1000" dirty="0"/>
              <a:t>, A. (2022). </a:t>
            </a:r>
            <a:r>
              <a:rPr lang="tr-TR" sz="1000" dirty="0" err="1"/>
              <a:t>Investigation</a:t>
            </a:r>
            <a:r>
              <a:rPr lang="tr-TR" sz="1000" dirty="0"/>
              <a:t> of Storage </a:t>
            </a:r>
            <a:r>
              <a:rPr lang="tr-TR" sz="1000" dirty="0" err="1"/>
              <a:t>Stability</a:t>
            </a:r>
            <a:r>
              <a:rPr lang="tr-TR" sz="1000" dirty="0"/>
              <a:t>, </a:t>
            </a:r>
            <a:r>
              <a:rPr lang="tr-TR" sz="1000" dirty="0" err="1"/>
              <a:t>Baking</a:t>
            </a:r>
            <a:r>
              <a:rPr lang="tr-TR" sz="1000" dirty="0"/>
              <a:t> </a:t>
            </a:r>
            <a:r>
              <a:rPr lang="tr-TR" sz="1000" dirty="0" err="1"/>
              <a:t>Stability</a:t>
            </a:r>
            <a:r>
              <a:rPr lang="tr-TR" sz="1000" dirty="0"/>
              <a:t>, and </a:t>
            </a:r>
            <a:r>
              <a:rPr lang="tr-TR" sz="1000" dirty="0" err="1"/>
              <a:t>Characteristics</a:t>
            </a:r>
            <a:r>
              <a:rPr lang="tr-TR" sz="1000" dirty="0"/>
              <a:t> of </a:t>
            </a:r>
            <a:r>
              <a:rPr lang="tr-TR" sz="1000" dirty="0" err="1"/>
              <a:t>Freeze‑Dried</a:t>
            </a:r>
            <a:r>
              <a:rPr lang="tr-TR" sz="1000" dirty="0"/>
              <a:t> </a:t>
            </a:r>
            <a:r>
              <a:rPr lang="tr-TR" sz="1000" dirty="0" err="1"/>
              <a:t>Cranberrybush</a:t>
            </a:r>
            <a:r>
              <a:rPr lang="tr-TR" sz="1000" dirty="0"/>
              <a:t> (</a:t>
            </a:r>
            <a:r>
              <a:rPr lang="tr-TR" sz="1000" dirty="0" err="1"/>
              <a:t>Viburnum</a:t>
            </a:r>
            <a:r>
              <a:rPr lang="tr-TR" sz="1000" dirty="0"/>
              <a:t> </a:t>
            </a:r>
            <a:r>
              <a:rPr lang="tr-TR" sz="1000" dirty="0" err="1"/>
              <a:t>opulus</a:t>
            </a:r>
            <a:r>
              <a:rPr lang="tr-TR" sz="1000" dirty="0"/>
              <a:t> L.) </a:t>
            </a:r>
            <a:r>
              <a:rPr lang="tr-TR" sz="1000" dirty="0" err="1"/>
              <a:t>Fruit</a:t>
            </a:r>
            <a:r>
              <a:rPr lang="tr-TR" sz="1000" dirty="0"/>
              <a:t> </a:t>
            </a:r>
            <a:r>
              <a:rPr lang="tr-TR" sz="1000" dirty="0" err="1"/>
              <a:t>Microcapsules</a:t>
            </a:r>
            <a:r>
              <a:rPr lang="tr-TR" sz="1000" dirty="0"/>
              <a:t>. </a:t>
            </a:r>
            <a:r>
              <a:rPr lang="tr-TR" sz="1000" dirty="0" err="1"/>
              <a:t>Food</a:t>
            </a:r>
            <a:r>
              <a:rPr lang="tr-TR" sz="1000" dirty="0"/>
              <a:t> and </a:t>
            </a:r>
            <a:r>
              <a:rPr lang="tr-TR" sz="1000" dirty="0" err="1"/>
              <a:t>Bioprocess</a:t>
            </a:r>
            <a:r>
              <a:rPr lang="tr-TR" sz="1000" dirty="0"/>
              <a:t> </a:t>
            </a:r>
            <a:r>
              <a:rPr lang="tr-TR" sz="1000" dirty="0" err="1"/>
              <a:t>Technology</a:t>
            </a:r>
            <a:r>
              <a:rPr lang="tr-TR" sz="1000" dirty="0"/>
              <a:t>, 15, 1115-1132.  </a:t>
            </a:r>
            <a:r>
              <a:rPr lang="tr-TR" sz="1000" dirty="0">
                <a:hlinkClick r:id="rId7"/>
              </a:rPr>
              <a:t>https://doi.org/10.1007/s11947-022-02805-4</a:t>
            </a:r>
            <a:endParaRPr lang="tr-TR" sz="1000" dirty="0"/>
          </a:p>
          <a:p>
            <a:r>
              <a:rPr lang="tr-TR" sz="1000" dirty="0" err="1"/>
              <a:t>Bölek</a:t>
            </a:r>
            <a:r>
              <a:rPr lang="tr-TR" sz="1000" dirty="0"/>
              <a:t>, S., Mercan, M., </a:t>
            </a:r>
            <a:r>
              <a:rPr lang="tr-TR" sz="1000" dirty="0" err="1"/>
              <a:t>Vursavaş</a:t>
            </a:r>
            <a:r>
              <a:rPr lang="tr-TR" sz="1000" dirty="0"/>
              <a:t>, M., Arslan, D., &amp; </a:t>
            </a:r>
            <a:r>
              <a:rPr lang="tr-TR" sz="1000" dirty="0" err="1"/>
              <a:t>Yurddaş</a:t>
            </a:r>
            <a:r>
              <a:rPr lang="tr-TR" sz="1000" dirty="0"/>
              <a:t> A. (2022). EFFECTS OF ENVIRONMENTALLY FRIENDLY FLUIDIZED BED DRYING ON THE QUALITY OF </a:t>
            </a:r>
            <a:r>
              <a:rPr lang="tr-TR" sz="1000" dirty="0" err="1"/>
              <a:t>Viburnum</a:t>
            </a:r>
            <a:r>
              <a:rPr lang="tr-TR" sz="1000" dirty="0"/>
              <a:t> </a:t>
            </a:r>
            <a:r>
              <a:rPr lang="tr-TR" sz="1000" dirty="0" err="1"/>
              <a:t>opulus</a:t>
            </a:r>
            <a:r>
              <a:rPr lang="tr-TR" sz="1000" dirty="0"/>
              <a:t>. </a:t>
            </a:r>
            <a:r>
              <a:rPr lang="tr-TR" sz="1000" dirty="0" err="1"/>
              <a:t>Environmental</a:t>
            </a:r>
            <a:r>
              <a:rPr lang="tr-TR" sz="1000" dirty="0"/>
              <a:t> </a:t>
            </a:r>
            <a:r>
              <a:rPr lang="tr-TR" sz="1000" dirty="0" err="1"/>
              <a:t>Engineering</a:t>
            </a:r>
            <a:r>
              <a:rPr lang="tr-TR" sz="1000" dirty="0"/>
              <a:t> and Management </a:t>
            </a:r>
            <a:r>
              <a:rPr lang="tr-TR" sz="1000" dirty="0" err="1"/>
              <a:t>Journal</a:t>
            </a:r>
            <a:r>
              <a:rPr lang="tr-TR" sz="1000" dirty="0"/>
              <a:t>, 21(1), 83-89. </a:t>
            </a:r>
          </a:p>
          <a:p>
            <a:r>
              <a:rPr lang="tr-TR" sz="1000" dirty="0"/>
              <a:t>Muthukumaran, A., </a:t>
            </a:r>
            <a:r>
              <a:rPr lang="tr-TR" sz="1000" dirty="0" err="1"/>
              <a:t>Ratti</a:t>
            </a:r>
            <a:r>
              <a:rPr lang="tr-TR" sz="1000" dirty="0"/>
              <a:t>, C., &amp; </a:t>
            </a:r>
            <a:r>
              <a:rPr lang="tr-TR" sz="1000" dirty="0" err="1"/>
              <a:t>Raghavan</a:t>
            </a:r>
            <a:r>
              <a:rPr lang="tr-TR" sz="1000" dirty="0"/>
              <a:t>, V.G. (2008) </a:t>
            </a:r>
            <a:r>
              <a:rPr lang="tr-TR" sz="1000" dirty="0" err="1"/>
              <a:t>Foam</a:t>
            </a:r>
            <a:r>
              <a:rPr lang="tr-TR" sz="1000" dirty="0"/>
              <a:t>-Mat </a:t>
            </a:r>
            <a:r>
              <a:rPr lang="tr-TR" sz="1000" dirty="0" err="1"/>
              <a:t>Freeze</a:t>
            </a:r>
            <a:r>
              <a:rPr lang="tr-TR" sz="1000" dirty="0"/>
              <a:t> </a:t>
            </a:r>
            <a:r>
              <a:rPr lang="tr-TR" sz="1000" dirty="0" err="1"/>
              <a:t>Drying</a:t>
            </a:r>
            <a:r>
              <a:rPr lang="tr-TR" sz="1000" dirty="0"/>
              <a:t> of </a:t>
            </a:r>
            <a:r>
              <a:rPr lang="tr-TR" sz="1000" dirty="0" err="1"/>
              <a:t>Egg</a:t>
            </a:r>
            <a:r>
              <a:rPr lang="tr-TR" sz="1000" dirty="0"/>
              <a:t> White-Mathematical </a:t>
            </a:r>
            <a:r>
              <a:rPr lang="tr-TR" sz="1000" dirty="0" err="1"/>
              <a:t>Modelling</a:t>
            </a:r>
            <a:r>
              <a:rPr lang="tr-TR" sz="1000" dirty="0"/>
              <a:t> </a:t>
            </a:r>
            <a:r>
              <a:rPr lang="tr-TR" sz="1000" dirty="0" err="1"/>
              <a:t>Part</a:t>
            </a:r>
            <a:r>
              <a:rPr lang="tr-TR" sz="1000" dirty="0"/>
              <a:t> II: </a:t>
            </a:r>
            <a:r>
              <a:rPr lang="tr-TR" sz="1000" dirty="0" err="1"/>
              <a:t>Freeze</a:t>
            </a:r>
            <a:r>
              <a:rPr lang="tr-TR" sz="1000" dirty="0"/>
              <a:t> </a:t>
            </a:r>
            <a:r>
              <a:rPr lang="tr-TR" sz="1000" dirty="0" err="1"/>
              <a:t>Drying</a:t>
            </a:r>
            <a:r>
              <a:rPr lang="tr-TR" sz="1000" dirty="0"/>
              <a:t> and </a:t>
            </a:r>
            <a:r>
              <a:rPr lang="tr-TR" sz="1000" dirty="0" err="1"/>
              <a:t>Modelling</a:t>
            </a:r>
            <a:r>
              <a:rPr lang="tr-TR" sz="1000" dirty="0"/>
              <a:t>. </a:t>
            </a:r>
            <a:r>
              <a:rPr lang="tr-TR" sz="1000" dirty="0" err="1"/>
              <a:t>Drying</a:t>
            </a:r>
            <a:r>
              <a:rPr lang="tr-TR" sz="1000" dirty="0"/>
              <a:t> </a:t>
            </a:r>
            <a:r>
              <a:rPr lang="tr-TR" sz="1000" dirty="0" err="1"/>
              <a:t>Technology</a:t>
            </a:r>
            <a:r>
              <a:rPr lang="tr-TR" sz="1000" dirty="0"/>
              <a:t>, 26(4), 513-518.</a:t>
            </a:r>
          </a:p>
          <a:p>
            <a:r>
              <a:rPr lang="tr-TR" sz="1000" dirty="0"/>
              <a:t>Cemeroğlu, B.S., 2018, Gıda analizleri, Bizim Grup Basımevi, Ankara, 480s.</a:t>
            </a:r>
          </a:p>
          <a:p>
            <a:r>
              <a:rPr lang="en-US" sz="1000" dirty="0"/>
              <a:t>Dal, F.F. &amp; </a:t>
            </a:r>
            <a:r>
              <a:rPr lang="en-US" sz="1000" dirty="0" err="1"/>
              <a:t>Karacabey</a:t>
            </a:r>
            <a:r>
              <a:rPr lang="en-US" sz="1000" dirty="0"/>
              <a:t>, E. (2021). Determination of The Physical, Physio-Chemical and Chemical Properties of Gilaburu Fruits (Viburnum </a:t>
            </a:r>
            <a:r>
              <a:rPr lang="en-US" sz="1000" dirty="0" err="1"/>
              <a:t>opulus</a:t>
            </a:r>
            <a:r>
              <a:rPr lang="en-US" sz="1000" dirty="0"/>
              <a:t>) Dried by Convectional Drying Technique. Turkish Journal of Agriculture- Food Science and Technology, 9(</a:t>
            </a:r>
            <a:r>
              <a:rPr lang="en-US" sz="1000" dirty="0" err="1"/>
              <a:t>sp</a:t>
            </a:r>
            <a:r>
              <a:rPr lang="en-US" sz="1000" dirty="0"/>
              <a:t>), 2547-2551. https://doi.org/10.24925/turjaf.v9isp.2547-2551.4924 </a:t>
            </a:r>
            <a:endParaRPr lang="tr-TR" sz="1000" dirty="0"/>
          </a:p>
          <a:p>
            <a:r>
              <a:rPr lang="tr-TR" sz="1000" dirty="0"/>
              <a:t>Singh, M., </a:t>
            </a:r>
            <a:r>
              <a:rPr lang="tr-TR" sz="1000" dirty="0" err="1"/>
              <a:t>Thrimawithana</a:t>
            </a:r>
            <a:r>
              <a:rPr lang="tr-TR" sz="1000" dirty="0"/>
              <a:t>, T., </a:t>
            </a:r>
            <a:r>
              <a:rPr lang="tr-TR" sz="1000" dirty="0" err="1"/>
              <a:t>Shukla</a:t>
            </a:r>
            <a:r>
              <a:rPr lang="tr-TR" sz="1000" dirty="0"/>
              <a:t>, R., &amp; </a:t>
            </a:r>
            <a:r>
              <a:rPr lang="tr-TR" sz="1000" dirty="0" err="1"/>
              <a:t>Adhikari</a:t>
            </a:r>
            <a:r>
              <a:rPr lang="tr-TR" sz="1000" dirty="0"/>
              <a:t>, B. (2021).</a:t>
            </a:r>
            <a:r>
              <a:rPr lang="tr-TR" sz="1000" dirty="0" err="1"/>
              <a:t>Extraction</a:t>
            </a:r>
            <a:r>
              <a:rPr lang="tr-TR" sz="1000" dirty="0"/>
              <a:t> and </a:t>
            </a:r>
            <a:r>
              <a:rPr lang="tr-TR" sz="1000" dirty="0" err="1"/>
              <a:t>characterization</a:t>
            </a:r>
            <a:r>
              <a:rPr lang="tr-TR" sz="1000" dirty="0"/>
              <a:t> of </a:t>
            </a:r>
            <a:r>
              <a:rPr lang="tr-TR" sz="1000" dirty="0" err="1"/>
              <a:t>polyphenolic</a:t>
            </a:r>
            <a:r>
              <a:rPr lang="tr-TR" sz="1000" dirty="0"/>
              <a:t> </a:t>
            </a:r>
            <a:r>
              <a:rPr lang="tr-TR" sz="1000" dirty="0" err="1"/>
              <a:t>compounds</a:t>
            </a:r>
            <a:r>
              <a:rPr lang="tr-TR" sz="1000" dirty="0"/>
              <a:t> and </a:t>
            </a:r>
            <a:r>
              <a:rPr lang="tr-TR" sz="1000" dirty="0" err="1"/>
              <a:t>potassium</a:t>
            </a:r>
            <a:r>
              <a:rPr lang="tr-TR" sz="1000" dirty="0"/>
              <a:t> </a:t>
            </a:r>
            <a:r>
              <a:rPr lang="tr-TR" sz="1000" dirty="0" err="1"/>
              <a:t>hydroxycitrate</a:t>
            </a:r>
            <a:r>
              <a:rPr lang="tr-TR" sz="1000" dirty="0"/>
              <a:t> from </a:t>
            </a:r>
            <a:r>
              <a:rPr lang="tr-TR" sz="1000" dirty="0" err="1"/>
              <a:t>Hibiscus</a:t>
            </a:r>
            <a:r>
              <a:rPr lang="tr-TR" sz="1000" dirty="0"/>
              <a:t> </a:t>
            </a:r>
            <a:r>
              <a:rPr lang="tr-TR" sz="1000" dirty="0" err="1"/>
              <a:t>sabdariffa</a:t>
            </a:r>
            <a:r>
              <a:rPr lang="tr-TR" sz="1000" dirty="0"/>
              <a:t>. </a:t>
            </a:r>
            <a:r>
              <a:rPr lang="tr-TR" sz="1000" dirty="0" err="1"/>
              <a:t>Future</a:t>
            </a:r>
            <a:r>
              <a:rPr lang="tr-TR" sz="1000" dirty="0"/>
              <a:t> </a:t>
            </a:r>
            <a:r>
              <a:rPr lang="tr-TR" sz="1000" dirty="0" err="1"/>
              <a:t>Foods</a:t>
            </a:r>
            <a:r>
              <a:rPr lang="tr-TR" sz="1000" dirty="0"/>
              <a:t>, 4,100087.</a:t>
            </a:r>
          </a:p>
          <a:p>
            <a:r>
              <a:rPr lang="tr-TR" sz="1000" dirty="0" err="1"/>
              <a:t>Falah</a:t>
            </a:r>
            <a:r>
              <a:rPr lang="tr-TR" sz="1000" dirty="0"/>
              <a:t>, M.A.F., </a:t>
            </a:r>
            <a:r>
              <a:rPr lang="tr-TR" sz="1000" dirty="0" err="1"/>
              <a:t>Machfoedz</a:t>
            </a:r>
            <a:r>
              <a:rPr lang="tr-TR" sz="1000" dirty="0"/>
              <a:t>, M.M., </a:t>
            </a:r>
            <a:r>
              <a:rPr lang="tr-TR" sz="1000" dirty="0" err="1"/>
              <a:t>Rahmatika,A.M</a:t>
            </a:r>
            <a:r>
              <a:rPr lang="tr-TR" sz="1000" dirty="0"/>
              <a:t>., &amp; </a:t>
            </a:r>
            <a:r>
              <a:rPr lang="tr-TR" sz="1000" dirty="0" err="1"/>
              <a:t>Putri</a:t>
            </a:r>
            <a:r>
              <a:rPr lang="tr-TR" sz="1000" dirty="0"/>
              <a:t>, R.M. (2025).</a:t>
            </a:r>
            <a:r>
              <a:rPr lang="en-US" sz="1000" dirty="0"/>
              <a:t> Quality characterization of freeze-dried tropical strawberries pretreated</a:t>
            </a:r>
          </a:p>
          <a:p>
            <a:r>
              <a:rPr lang="en-US" sz="1000" dirty="0"/>
              <a:t>through osmotic dehydration</a:t>
            </a:r>
            <a:r>
              <a:rPr lang="tr-TR" sz="1000" dirty="0"/>
              <a:t>.</a:t>
            </a:r>
            <a:r>
              <a:rPr lang="en-US" sz="1000" dirty="0"/>
              <a:t> Journal of Agriculture and Food Research</a:t>
            </a:r>
            <a:r>
              <a:rPr lang="tr-TR" sz="1000" dirty="0"/>
              <a:t>, 21,101901. </a:t>
            </a:r>
            <a:r>
              <a:rPr lang="tr-TR" sz="1000" dirty="0">
                <a:hlinkClick r:id="rId8"/>
              </a:rPr>
              <a:t>https://doi.org/10.1016/j.jafr.2025.101901</a:t>
            </a:r>
            <a:endParaRPr lang="tr-TR" sz="1000" dirty="0"/>
          </a:p>
          <a:p>
            <a:r>
              <a:rPr lang="tr-TR" sz="1000" dirty="0"/>
              <a:t>Nakilcioğlu Taş, E., &amp; Ötleş, S. (2020). </a:t>
            </a:r>
            <a:r>
              <a:rPr lang="en-US" sz="1000" dirty="0"/>
              <a:t>Kinetic modelling of vitamin C losses in fresh</a:t>
            </a:r>
            <a:r>
              <a:rPr lang="tr-TR" sz="1000" dirty="0"/>
              <a:t> </a:t>
            </a:r>
            <a:r>
              <a:rPr lang="en-US" sz="1000" dirty="0"/>
              <a:t>citrus juices under different storage conditions</a:t>
            </a:r>
            <a:r>
              <a:rPr lang="tr-TR" sz="1000" dirty="0"/>
              <a:t>. An </a:t>
            </a:r>
            <a:r>
              <a:rPr lang="tr-TR" sz="1000" dirty="0" err="1"/>
              <a:t>Acad</a:t>
            </a:r>
            <a:r>
              <a:rPr lang="tr-TR" sz="1000" dirty="0"/>
              <a:t> </a:t>
            </a:r>
            <a:r>
              <a:rPr lang="tr-TR" sz="1000" dirty="0" err="1"/>
              <a:t>Bras</a:t>
            </a:r>
            <a:r>
              <a:rPr lang="tr-TR" sz="1000" dirty="0"/>
              <a:t> </a:t>
            </a:r>
            <a:r>
              <a:rPr lang="tr-TR" sz="1000" dirty="0" err="1"/>
              <a:t>Cienc</a:t>
            </a:r>
            <a:r>
              <a:rPr lang="tr-TR" sz="1000" dirty="0"/>
              <a:t>, 92(2), e20190328 </a:t>
            </a:r>
          </a:p>
          <a:p>
            <a:endParaRPr lang="en-US" sz="1200" dirty="0"/>
          </a:p>
          <a:p>
            <a:endParaRPr lang="en-US" sz="1200" dirty="0"/>
          </a:p>
        </p:txBody>
      </p:sp>
      <p:grpSp>
        <p:nvGrpSpPr>
          <p:cNvPr id="17" name="PptLabsAgenda_&amp;^@BeamShapeMainGroup_&amp;^@20241114145637405612">
            <a:extLst>
              <a:ext uri="{FF2B5EF4-FFF2-40B4-BE49-F238E27FC236}">
                <a16:creationId xmlns:a16="http://schemas.microsoft.com/office/drawing/2014/main" id="{07613E0C-8DC5-1060-BC33-D666696A6B8A}"/>
              </a:ext>
            </a:extLst>
          </p:cNvPr>
          <p:cNvGrpSpPr/>
          <p:nvPr/>
        </p:nvGrpSpPr>
        <p:grpSpPr>
          <a:xfrm>
            <a:off x="-56751" y="190500"/>
            <a:ext cx="2413172" cy="6667500"/>
            <a:chOff x="-56751" y="190500"/>
            <a:chExt cx="2413172" cy="6667500"/>
          </a:xfrm>
        </p:grpSpPr>
        <p:sp>
          <p:nvSpPr>
            <p:cNvPr id="18" name="PptLabsAgenda_&amp;^@BeamShapeBackground_&amp;^@2020112014502751890">
              <a:extLst>
                <a:ext uri="{FF2B5EF4-FFF2-40B4-BE49-F238E27FC236}">
                  <a16:creationId xmlns:a16="http://schemas.microsoft.com/office/drawing/2014/main" id="{C512C946-AEF7-E9B2-907D-3435D17E09F7}"/>
                </a:ext>
              </a:extLst>
            </p:cNvPr>
            <p:cNvSpPr/>
            <p:nvPr/>
          </p:nvSpPr>
          <p:spPr bwMode="auto">
            <a:xfrm>
              <a:off x="0" y="190500"/>
              <a:ext cx="2356421" cy="6667500"/>
            </a:xfrm>
            <a:prstGeom prst="rect">
              <a:avLst/>
            </a:prstGeom>
            <a:solidFill>
              <a:schemeClr val="accent4">
                <a:lumMod val="50000"/>
                <a:alpha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en-US" sz="11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19" name="Graphic 20">
              <a:hlinkClick r:id="" action="ppaction://hlinkshowjump?jump=previousslide"/>
              <a:extLst>
                <a:ext uri="{FF2B5EF4-FFF2-40B4-BE49-F238E27FC236}">
                  <a16:creationId xmlns:a16="http://schemas.microsoft.com/office/drawing/2014/main" id="{7ED8F101-2C78-FB94-1590-B1BF4584A90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265060" y="5978113"/>
              <a:ext cx="360000" cy="350000"/>
            </a:xfrm>
            <a:prstGeom prst="rect">
              <a:avLst/>
            </a:prstGeom>
          </p:spPr>
        </p:pic>
        <p:pic>
          <p:nvPicPr>
            <p:cNvPr id="20" name="Graphic 19">
              <a:hlinkClick r:id="rId10" action="ppaction://hlinksldjump"/>
              <a:extLst>
                <a:ext uri="{FF2B5EF4-FFF2-40B4-BE49-F238E27FC236}">
                  <a16:creationId xmlns:a16="http://schemas.microsoft.com/office/drawing/2014/main" id="{8240ED5E-6787-6A6C-F25F-6F444847B00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32572" y="5971011"/>
              <a:ext cx="360000" cy="350000"/>
            </a:xfrm>
            <a:prstGeom prst="rect">
              <a:avLst/>
            </a:prstGeom>
          </p:spPr>
        </p:pic>
        <p:pic>
          <p:nvPicPr>
            <p:cNvPr id="21" name="Graphic 21">
              <a:hlinkClick r:id="" action="ppaction://hlinkshowjump?jump=nextslide"/>
              <a:extLst>
                <a:ext uri="{FF2B5EF4-FFF2-40B4-BE49-F238E27FC236}">
                  <a16:creationId xmlns:a16="http://schemas.microsoft.com/office/drawing/2014/main" id="{2A2868ED-822A-2F75-67B5-977ADE8BE0F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95586" y="5971011"/>
              <a:ext cx="360000" cy="350000"/>
            </a:xfrm>
            <a:prstGeom prst="rect">
              <a:avLst/>
            </a:prstGeom>
          </p:spPr>
        </p:pic>
        <p:sp>
          <p:nvSpPr>
            <p:cNvPr id="22" name="PptLabsAgenda_&amp;^@BeamShapeText_&amp;^@Results and Conclusion_7">
              <a:extLst>
                <a:ext uri="{FF2B5EF4-FFF2-40B4-BE49-F238E27FC236}">
                  <a16:creationId xmlns:a16="http://schemas.microsoft.com/office/drawing/2014/main" id="{D4F73FBC-2FE1-4601-574E-63FD24CBCE98}"/>
                </a:ext>
              </a:extLst>
            </p:cNvPr>
            <p:cNvSpPr txBox="1"/>
            <p:nvPr/>
          </p:nvSpPr>
          <p:spPr>
            <a:xfrm>
              <a:off x="-56751" y="4316449"/>
              <a:ext cx="1959704" cy="307777"/>
            </a:xfrm>
            <a:prstGeom prst="rect">
              <a:avLst/>
            </a:prstGeom>
            <a:noFill/>
          </p:spPr>
          <p:txBody>
            <a:bodyPr vert="horz" wrap="none" rtlCol="0">
              <a:spAutoFit/>
            </a:bodyPr>
            <a:lstStyle/>
            <a:p>
              <a:pPr lvl="0"/>
              <a:r>
                <a:rPr lang="tr-TR" sz="1400" dirty="0">
                  <a:latin typeface="Arial Rounded MT Bold" panose="020B0604020202020204" charset="0"/>
                </a:rPr>
                <a:t>Bulgular ve Tartışma</a:t>
              </a:r>
              <a:endParaRPr lang="en-US" sz="1400" dirty="0">
                <a:latin typeface="Arial Rounded MT Bold" panose="020B0604020202020204" charset="0"/>
              </a:endParaRPr>
            </a:p>
          </p:txBody>
        </p:sp>
        <p:sp>
          <p:nvSpPr>
            <p:cNvPr id="23" name="PptLabsAgenda_&amp;^@BeamShapeText_&amp;^@Another Section_6">
              <a:extLst>
                <a:ext uri="{FF2B5EF4-FFF2-40B4-BE49-F238E27FC236}">
                  <a16:creationId xmlns:a16="http://schemas.microsoft.com/office/drawing/2014/main" id="{5A8920A0-3C6A-46FC-F31D-FD4FB0F8D767}"/>
                </a:ext>
              </a:extLst>
            </p:cNvPr>
            <p:cNvSpPr txBox="1"/>
            <p:nvPr/>
          </p:nvSpPr>
          <p:spPr>
            <a:xfrm>
              <a:off x="-56751" y="3894132"/>
              <a:ext cx="1723933" cy="307777"/>
            </a:xfrm>
            <a:prstGeom prst="rect">
              <a:avLst/>
            </a:prstGeom>
            <a:noFill/>
          </p:spPr>
          <p:txBody>
            <a:bodyPr vert="horz" wrap="none" rtlCol="0">
              <a:spAutoFit/>
            </a:bodyPr>
            <a:lstStyle/>
            <a:p>
              <a:pPr lvl="0"/>
              <a:r>
                <a:rPr lang="tr-TR" sz="1400" dirty="0">
                  <a:latin typeface="Arial Rounded MT Bold" panose="020B0604020202020204" charset="0"/>
                </a:rPr>
                <a:t>Materyal ve Metot</a:t>
              </a:r>
              <a:endParaRPr lang="en-US" sz="1400" dirty="0">
                <a:latin typeface="Arial Rounded MT Bold" panose="020B0604020202020204" charset="0"/>
              </a:endParaRPr>
            </a:p>
          </p:txBody>
        </p:sp>
        <p:sp>
          <p:nvSpPr>
            <p:cNvPr id="24" name="PptLabsAgenda_&amp;^@BeamShapeText_&amp;^@Untitled Section_5">
              <a:extLst>
                <a:ext uri="{FF2B5EF4-FFF2-40B4-BE49-F238E27FC236}">
                  <a16:creationId xmlns:a16="http://schemas.microsoft.com/office/drawing/2014/main" id="{249BDC65-334C-3851-3A16-4B94A0ECEAB5}"/>
                </a:ext>
              </a:extLst>
            </p:cNvPr>
            <p:cNvSpPr txBox="1"/>
            <p:nvPr/>
          </p:nvSpPr>
          <p:spPr>
            <a:xfrm>
              <a:off x="-56751" y="3471815"/>
              <a:ext cx="1720343" cy="307777"/>
            </a:xfrm>
            <a:prstGeom prst="rect">
              <a:avLst/>
            </a:prstGeom>
            <a:noFill/>
          </p:spPr>
          <p:txBody>
            <a:bodyPr vert="horz" wrap="none" rtlCol="0">
              <a:spAutoFit/>
            </a:bodyPr>
            <a:lstStyle/>
            <a:p>
              <a:pPr lvl="0"/>
              <a:r>
                <a:rPr lang="tr-TR" sz="1400" dirty="0">
                  <a:latin typeface="Arial Rounded MT Bold" panose="020B0604020202020204" charset="0"/>
                </a:rPr>
                <a:t>Çalışmanın Amacı</a:t>
              </a:r>
              <a:endParaRPr lang="en-US" sz="1400" dirty="0">
                <a:latin typeface="Arial Rounded MT Bold" panose="020B0604020202020204" charset="0"/>
              </a:endParaRPr>
            </a:p>
          </p:txBody>
        </p:sp>
        <p:sp>
          <p:nvSpPr>
            <p:cNvPr id="25" name="PptLabsAgenda_&amp;^@BeamShapeText_&amp;^@Materials and Method_4">
              <a:extLst>
                <a:ext uri="{FF2B5EF4-FFF2-40B4-BE49-F238E27FC236}">
                  <a16:creationId xmlns:a16="http://schemas.microsoft.com/office/drawing/2014/main" id="{5FCE5834-5C8A-0C4E-C2A7-5F22311EDB56}"/>
                </a:ext>
              </a:extLst>
            </p:cNvPr>
            <p:cNvSpPr txBox="1"/>
            <p:nvPr/>
          </p:nvSpPr>
          <p:spPr>
            <a:xfrm>
              <a:off x="-56751" y="3049498"/>
              <a:ext cx="2340000" cy="307777"/>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algn="l"/>
              <a:r>
                <a:rPr lang="tr-TR" sz="1400" spc="0" dirty="0">
                  <a:latin typeface="Arial Rounded MT Bold" panose="020B0604020202020204" charset="0"/>
                </a:rPr>
                <a:t>Dondurarak Kurutma</a:t>
              </a:r>
              <a:endParaRPr lang="en-US" sz="1400" spc="0" dirty="0">
                <a:latin typeface="Arial Rounded MT Bold" panose="020B0604020202020204" charset="0"/>
              </a:endParaRPr>
            </a:p>
          </p:txBody>
        </p:sp>
        <p:sp>
          <p:nvSpPr>
            <p:cNvPr id="26" name="PptLabsAgenda_&amp;^@BeamShapeText_&amp;^@Introduction_3">
              <a:extLst>
                <a:ext uri="{FF2B5EF4-FFF2-40B4-BE49-F238E27FC236}">
                  <a16:creationId xmlns:a16="http://schemas.microsoft.com/office/drawing/2014/main" id="{64DD9A2C-CA77-E59B-3EAE-A455CCF0B6CE}"/>
                </a:ext>
              </a:extLst>
            </p:cNvPr>
            <p:cNvSpPr txBox="1"/>
            <p:nvPr/>
          </p:nvSpPr>
          <p:spPr>
            <a:xfrm>
              <a:off x="-56751" y="2627181"/>
              <a:ext cx="2340000" cy="307777"/>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algn="l"/>
              <a:r>
                <a:rPr lang="tr-TR" sz="1400" spc="0" dirty="0">
                  <a:latin typeface="Arial Rounded MT Bold" panose="020B0604020202020204" charset="0"/>
                </a:rPr>
                <a:t>Giriş</a:t>
              </a:r>
              <a:endParaRPr lang="en-US" sz="1400" spc="0" dirty="0">
                <a:latin typeface="Arial Rounded MT Bold" panose="020B0604020202020204" charset="0"/>
              </a:endParaRPr>
            </a:p>
          </p:txBody>
        </p:sp>
        <p:sp>
          <p:nvSpPr>
            <p:cNvPr id="27" name="PptLabsAgenda_&amp;^@BeamShapeText_&amp;^@Outline_2">
              <a:extLst>
                <a:ext uri="{FF2B5EF4-FFF2-40B4-BE49-F238E27FC236}">
                  <a16:creationId xmlns:a16="http://schemas.microsoft.com/office/drawing/2014/main" id="{33637515-5F95-9BDF-E27C-C85B188A80EC}"/>
                </a:ext>
              </a:extLst>
            </p:cNvPr>
            <p:cNvSpPr txBox="1"/>
            <p:nvPr/>
          </p:nvSpPr>
          <p:spPr>
            <a:xfrm>
              <a:off x="-56751" y="2204864"/>
              <a:ext cx="2340000" cy="380361"/>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lvl="0" algn="l">
                <a:lnSpc>
                  <a:spcPct val="150000"/>
                </a:lnSpc>
                <a:spcAft>
                  <a:spcPts val="1200"/>
                </a:spcAft>
              </a:pPr>
              <a:r>
                <a:rPr lang="tr-TR" sz="1400" spc="0" dirty="0">
                  <a:uFill>
                    <a:solidFill>
                      <a:prstClr val="white"/>
                    </a:solidFill>
                  </a:uFill>
                  <a:latin typeface="Arial Rounded MT Bold" panose="020B0604020202020204" charset="0"/>
                  <a:ea typeface="굴림" panose="020B0600000101010101" pitchFamily="34" charset="-127"/>
                  <a:cs typeface="Open Sans"/>
                </a:rPr>
                <a:t>Sunum Akışı</a:t>
              </a:r>
              <a:endParaRPr lang="en-US" sz="1400" spc="0" dirty="0">
                <a:uFill>
                  <a:solidFill>
                    <a:prstClr val="white"/>
                  </a:solidFill>
                </a:uFill>
                <a:latin typeface="Arial Rounded MT Bold" panose="020B0604020202020204" charset="0"/>
                <a:ea typeface="굴림" panose="020B0600000101010101" pitchFamily="34" charset="-127"/>
                <a:cs typeface="Open Sans"/>
              </a:endParaRPr>
            </a:p>
          </p:txBody>
        </p:sp>
        <p:sp>
          <p:nvSpPr>
            <p:cNvPr id="28" name="Oval 27">
              <a:hlinkClick r:id="" action="ppaction://hlinkshowjump?jump=previousslide"/>
              <a:extLst>
                <a:ext uri="{FF2B5EF4-FFF2-40B4-BE49-F238E27FC236}">
                  <a16:creationId xmlns:a16="http://schemas.microsoft.com/office/drawing/2014/main" id="{31CFB7C5-0953-C211-8D22-E623044BFDD2}"/>
                </a:ext>
              </a:extLst>
            </p:cNvPr>
            <p:cNvSpPr/>
            <p:nvPr/>
          </p:nvSpPr>
          <p:spPr>
            <a:xfrm>
              <a:off x="216961" y="5910696"/>
              <a:ext cx="484079" cy="470632"/>
            </a:xfrm>
            <a:prstGeom prst="ellipse">
              <a:avLst/>
            </a:prstGeom>
            <a:noFill/>
            <a:ln>
              <a:solidFill>
                <a:schemeClr val="bg1">
                  <a:lumMod val="75000"/>
                </a:schemeClr>
              </a:solidFill>
            </a:ln>
            <a:effectLst>
              <a:glow rad="63500">
                <a:schemeClr val="accent4"/>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29" name="Oval 28">
              <a:hlinkClick r:id="" action="ppaction://hlinkshowjump?jump=nextslide"/>
              <a:extLst>
                <a:ext uri="{FF2B5EF4-FFF2-40B4-BE49-F238E27FC236}">
                  <a16:creationId xmlns:a16="http://schemas.microsoft.com/office/drawing/2014/main" id="{35906127-4B0B-0C63-D3D7-62FC69239BF1}"/>
                </a:ext>
              </a:extLst>
            </p:cNvPr>
            <p:cNvSpPr/>
            <p:nvPr/>
          </p:nvSpPr>
          <p:spPr>
            <a:xfrm>
              <a:off x="1515962" y="5910694"/>
              <a:ext cx="484079" cy="470632"/>
            </a:xfrm>
            <a:prstGeom prst="ellipse">
              <a:avLst/>
            </a:prstGeom>
            <a:noFill/>
            <a:ln>
              <a:solidFill>
                <a:schemeClr val="bg1">
                  <a:lumMod val="75000"/>
                </a:schemeClr>
              </a:solidFill>
            </a:ln>
            <a:effectLst>
              <a:glow rad="63500">
                <a:schemeClr val="accent4"/>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30" name="Rectangle 22">
            <a:extLst>
              <a:ext uri="{FF2B5EF4-FFF2-40B4-BE49-F238E27FC236}">
                <a16:creationId xmlns:a16="http://schemas.microsoft.com/office/drawing/2014/main" id="{DBF48BA9-87DF-AC17-3EF4-E7853C9CCCFC}"/>
              </a:ext>
            </a:extLst>
          </p:cNvPr>
          <p:cNvSpPr/>
          <p:nvPr/>
        </p:nvSpPr>
        <p:spPr>
          <a:xfrm>
            <a:off x="-56751" y="1280396"/>
            <a:ext cx="2448630" cy="584775"/>
          </a:xfrm>
          <a:prstGeom prst="rect">
            <a:avLst/>
          </a:prstGeom>
          <a:noFill/>
        </p:spPr>
        <p:txBody>
          <a:bodyPr wrap="square" lIns="91440" tIns="45720" rIns="91440" bIns="45720">
            <a:spAutoFit/>
          </a:bodyPr>
          <a:lstStyle/>
          <a:p>
            <a:pPr algn="ctr"/>
            <a:r>
              <a:rPr lang="tr-TR" sz="3200" b="1" cap="none" spc="50" dirty="0">
                <a:ln w="0"/>
                <a:solidFill>
                  <a:schemeClr val="bg2"/>
                </a:solidFill>
                <a:effectLst>
                  <a:innerShdw blurRad="63500" dist="50800" dir="13500000">
                    <a:srgbClr val="000000">
                      <a:alpha val="50000"/>
                    </a:srgbClr>
                  </a:innerShdw>
                </a:effectLst>
              </a:rPr>
              <a:t>TURK2025</a:t>
            </a:r>
            <a:endParaRPr lang="en-US" sz="3200" b="1" cap="none" spc="50" dirty="0">
              <a:ln w="0"/>
              <a:solidFill>
                <a:schemeClr val="bg2"/>
              </a:solidFill>
              <a:effectLst>
                <a:innerShdw blurRad="63500" dist="50800" dir="13500000">
                  <a:srgbClr val="000000">
                    <a:alpha val="50000"/>
                  </a:srgbClr>
                </a:innerShdw>
              </a:effectLst>
            </a:endParaRPr>
          </a:p>
        </p:txBody>
      </p:sp>
      <p:sp>
        <p:nvSpPr>
          <p:cNvPr id="31" name="PptLabsAgenda_&amp;^@BeamShapeText_&amp;^@Results and Conclusion_7">
            <a:extLst>
              <a:ext uri="{FF2B5EF4-FFF2-40B4-BE49-F238E27FC236}">
                <a16:creationId xmlns:a16="http://schemas.microsoft.com/office/drawing/2014/main" id="{DADCFBE7-186C-606B-9437-F4C2B2951978}"/>
              </a:ext>
            </a:extLst>
          </p:cNvPr>
          <p:cNvSpPr txBox="1"/>
          <p:nvPr/>
        </p:nvSpPr>
        <p:spPr>
          <a:xfrm>
            <a:off x="-80347" y="4740339"/>
            <a:ext cx="1983300" cy="307777"/>
          </a:xfrm>
          <a:prstGeom prst="rect">
            <a:avLst/>
          </a:prstGeom>
          <a:noFill/>
        </p:spPr>
        <p:txBody>
          <a:bodyPr vert="horz" wrap="none" rtlCol="0">
            <a:spAutoFit/>
          </a:bodyPr>
          <a:lstStyle/>
          <a:p>
            <a:pPr lvl="0"/>
            <a:r>
              <a:rPr lang="tr-TR" sz="1400" dirty="0">
                <a:solidFill>
                  <a:prstClr val="black"/>
                </a:solidFill>
                <a:latin typeface="Arial Rounded MT Bold" panose="020B0604020202020204" charset="0"/>
              </a:rPr>
              <a:t>Sonuçlar ve Öneriler</a:t>
            </a:r>
            <a:endParaRPr lang="en-US" sz="1400" dirty="0">
              <a:solidFill>
                <a:prstClr val="black"/>
              </a:solidFill>
              <a:latin typeface="Arial Rounded MT Bold" panose="020B0604020202020204" charset="0"/>
            </a:endParaRPr>
          </a:p>
        </p:txBody>
      </p:sp>
      <p:sp>
        <p:nvSpPr>
          <p:cNvPr id="32" name="PptLabsAgenda_&amp;^@BeamShapeText_&amp;^@Results and Conclusion_7">
            <a:extLst>
              <a:ext uri="{FF2B5EF4-FFF2-40B4-BE49-F238E27FC236}">
                <a16:creationId xmlns:a16="http://schemas.microsoft.com/office/drawing/2014/main" id="{8B46BF56-CB9C-4FCA-2A7E-45294A2D3EE7}"/>
              </a:ext>
            </a:extLst>
          </p:cNvPr>
          <p:cNvSpPr txBox="1"/>
          <p:nvPr/>
        </p:nvSpPr>
        <p:spPr>
          <a:xfrm>
            <a:off x="-86732" y="5161083"/>
            <a:ext cx="1361335" cy="307777"/>
          </a:xfrm>
          <a:prstGeom prst="rect">
            <a:avLst/>
          </a:prstGeom>
          <a:noFill/>
        </p:spPr>
        <p:txBody>
          <a:bodyPr vert="horz" wrap="none" rtlCol="0">
            <a:spAutoFit/>
          </a:bodyPr>
          <a:lstStyle/>
          <a:p>
            <a:pPr lvl="0"/>
            <a:r>
              <a:rPr lang="tr-TR" sz="1400" b="1" dirty="0">
                <a:solidFill>
                  <a:schemeClr val="bg1"/>
                </a:solidFill>
                <a:latin typeface="Arial Rounded MT Bold" panose="020B0604020202020204" charset="0"/>
              </a:rPr>
              <a:t>Kaynak Dizini</a:t>
            </a:r>
            <a:endParaRPr lang="en-US" sz="1400" b="1" dirty="0">
              <a:solidFill>
                <a:schemeClr val="bg1"/>
              </a:solidFill>
              <a:latin typeface="Arial Rounded MT Bold" panose="020B0604020202020204" charset="0"/>
            </a:endParaRPr>
          </a:p>
        </p:txBody>
      </p:sp>
      <p:pic>
        <p:nvPicPr>
          <p:cNvPr id="33" name="Resim 32">
            <a:extLst>
              <a:ext uri="{FF2B5EF4-FFF2-40B4-BE49-F238E27FC236}">
                <a16:creationId xmlns:a16="http://schemas.microsoft.com/office/drawing/2014/main" id="{9F4D1801-8167-A2B1-25CA-55C7E10B0BB5}"/>
              </a:ext>
            </a:extLst>
          </p:cNvPr>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56421" y="429783"/>
            <a:ext cx="1143000" cy="1143000"/>
          </a:xfrm>
          <a:prstGeom prst="rect">
            <a:avLst/>
          </a:prstGeom>
        </p:spPr>
      </p:pic>
      <p:pic>
        <p:nvPicPr>
          <p:cNvPr id="37" name="Resim 36" descr="meyve, bitki, dut, yaprak içeren bir resim&#10;&#10;Yapay zeka tarafından oluşturulan içerik yanlış olabilir.">
            <a:extLst>
              <a:ext uri="{FF2B5EF4-FFF2-40B4-BE49-F238E27FC236}">
                <a16:creationId xmlns:a16="http://schemas.microsoft.com/office/drawing/2014/main" id="{0C539798-3146-4D76-02CC-B98D476A020B}"/>
              </a:ext>
            </a:extLst>
          </p:cNvPr>
          <p:cNvPicPr>
            <a:picLocks noChangeAspect="1"/>
          </p:cNvPicPr>
          <p:nvPr/>
        </p:nvPicPr>
        <p:blipFill>
          <a:blip r:embed="rId13" cstate="print">
            <a:clrChange>
              <a:clrFrom>
                <a:srgbClr val="FFFFFF"/>
              </a:clrFrom>
              <a:clrTo>
                <a:srgbClr val="FFFFFF">
                  <a:alpha val="0"/>
                </a:srgbClr>
              </a:clrTo>
            </a:clrChange>
            <a:alphaModFix amt="50000"/>
            <a:extLst>
              <a:ext uri="{28A0092B-C50C-407E-A947-70E740481C1C}">
                <a14:useLocalDpi xmlns:a14="http://schemas.microsoft.com/office/drawing/2010/main" val="0"/>
              </a:ext>
            </a:extLst>
          </a:blip>
          <a:stretch>
            <a:fillRect/>
          </a:stretch>
        </p:blipFill>
        <p:spPr>
          <a:xfrm rot="6099238" flipH="1">
            <a:off x="10637645" y="4773382"/>
            <a:ext cx="1644628" cy="1644628"/>
          </a:xfrm>
          <a:prstGeom prst="rect">
            <a:avLst/>
          </a:prstGeom>
        </p:spPr>
      </p:pic>
    </p:spTree>
    <p:extLst>
      <p:ext uri="{BB962C8B-B14F-4D97-AF65-F5344CB8AC3E}">
        <p14:creationId xmlns:p14="http://schemas.microsoft.com/office/powerpoint/2010/main" val="3066816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1878" y="2786063"/>
            <a:ext cx="9800121" cy="1143000"/>
          </a:xfrm>
        </p:spPr>
        <p:txBody>
          <a:bodyPr/>
          <a:lstStyle/>
          <a:p>
            <a:r>
              <a:rPr lang="tr-TR" sz="4400" dirty="0"/>
              <a:t>Dinlediğiniz İçin Teşekkür Ederiz</a:t>
            </a:r>
            <a:endParaRPr lang="en-US" sz="4400" dirty="0"/>
          </a:p>
        </p:txBody>
      </p:sp>
      <p:grpSp>
        <p:nvGrpSpPr>
          <p:cNvPr id="3" name="PptLabsAgenda_&amp;^@BeamShapeMainGroup_&amp;^@20241114145637405612">
            <a:extLst>
              <a:ext uri="{FF2B5EF4-FFF2-40B4-BE49-F238E27FC236}">
                <a16:creationId xmlns:a16="http://schemas.microsoft.com/office/drawing/2014/main" id="{C4243E51-8AF8-03E3-AE46-C703722FA1B3}"/>
              </a:ext>
            </a:extLst>
          </p:cNvPr>
          <p:cNvGrpSpPr/>
          <p:nvPr/>
        </p:nvGrpSpPr>
        <p:grpSpPr>
          <a:xfrm>
            <a:off x="-56751" y="190500"/>
            <a:ext cx="2413172" cy="6667500"/>
            <a:chOff x="-56751" y="190500"/>
            <a:chExt cx="2413172" cy="6667500"/>
          </a:xfrm>
        </p:grpSpPr>
        <p:sp>
          <p:nvSpPr>
            <p:cNvPr id="4" name="PptLabsAgenda_&amp;^@BeamShapeBackground_&amp;^@2020112014502751890">
              <a:extLst>
                <a:ext uri="{FF2B5EF4-FFF2-40B4-BE49-F238E27FC236}">
                  <a16:creationId xmlns:a16="http://schemas.microsoft.com/office/drawing/2014/main" id="{BC0D5E9E-7B0F-4901-D907-8F899281C24D}"/>
                </a:ext>
              </a:extLst>
            </p:cNvPr>
            <p:cNvSpPr/>
            <p:nvPr/>
          </p:nvSpPr>
          <p:spPr bwMode="auto">
            <a:xfrm>
              <a:off x="0" y="190500"/>
              <a:ext cx="2356421" cy="6667500"/>
            </a:xfrm>
            <a:prstGeom prst="rect">
              <a:avLst/>
            </a:prstGeom>
            <a:solidFill>
              <a:schemeClr val="accent4">
                <a:lumMod val="50000"/>
                <a:alpha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en-US" sz="11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5" name="Graphic 20">
              <a:hlinkClick r:id="" action="ppaction://hlinkshowjump?jump=previousslide"/>
              <a:extLst>
                <a:ext uri="{FF2B5EF4-FFF2-40B4-BE49-F238E27FC236}">
                  <a16:creationId xmlns:a16="http://schemas.microsoft.com/office/drawing/2014/main" id="{E8AA44C8-D591-5B0E-F51B-D9B8D87400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65060" y="5978113"/>
              <a:ext cx="360000" cy="350000"/>
            </a:xfrm>
            <a:prstGeom prst="rect">
              <a:avLst/>
            </a:prstGeom>
          </p:spPr>
        </p:pic>
        <p:pic>
          <p:nvPicPr>
            <p:cNvPr id="6" name="Graphic 19">
              <a:hlinkClick r:id="rId4" action="ppaction://hlinksldjump"/>
              <a:extLst>
                <a:ext uri="{FF2B5EF4-FFF2-40B4-BE49-F238E27FC236}">
                  <a16:creationId xmlns:a16="http://schemas.microsoft.com/office/drawing/2014/main" id="{F319F882-0727-0B19-1B8E-891D3B7AC5A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2572" y="5971011"/>
              <a:ext cx="360000" cy="350000"/>
            </a:xfrm>
            <a:prstGeom prst="rect">
              <a:avLst/>
            </a:prstGeom>
          </p:spPr>
        </p:pic>
        <p:pic>
          <p:nvPicPr>
            <p:cNvPr id="7" name="Graphic 21">
              <a:hlinkClick r:id="" action="ppaction://hlinkshowjump?jump=nextslide"/>
              <a:extLst>
                <a:ext uri="{FF2B5EF4-FFF2-40B4-BE49-F238E27FC236}">
                  <a16:creationId xmlns:a16="http://schemas.microsoft.com/office/drawing/2014/main" id="{2D091F52-B7AC-47CB-028C-A1EB84C4BC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5586" y="5971011"/>
              <a:ext cx="360000" cy="350000"/>
            </a:xfrm>
            <a:prstGeom prst="rect">
              <a:avLst/>
            </a:prstGeom>
          </p:spPr>
        </p:pic>
        <p:sp>
          <p:nvSpPr>
            <p:cNvPr id="8" name="PptLabsAgenda_&amp;^@BeamShapeText_&amp;^@Results and Conclusion_7">
              <a:extLst>
                <a:ext uri="{FF2B5EF4-FFF2-40B4-BE49-F238E27FC236}">
                  <a16:creationId xmlns:a16="http://schemas.microsoft.com/office/drawing/2014/main" id="{2525E36F-C962-6141-A9BA-62BEF261E933}"/>
                </a:ext>
              </a:extLst>
            </p:cNvPr>
            <p:cNvSpPr txBox="1"/>
            <p:nvPr/>
          </p:nvSpPr>
          <p:spPr>
            <a:xfrm>
              <a:off x="-56751" y="4316449"/>
              <a:ext cx="1959704" cy="307777"/>
            </a:xfrm>
            <a:prstGeom prst="rect">
              <a:avLst/>
            </a:prstGeom>
            <a:noFill/>
          </p:spPr>
          <p:txBody>
            <a:bodyPr vert="horz" wrap="none" rtlCol="0">
              <a:spAutoFit/>
            </a:bodyPr>
            <a:lstStyle/>
            <a:p>
              <a:pPr lvl="0"/>
              <a:r>
                <a:rPr lang="tr-TR" sz="1400" dirty="0">
                  <a:latin typeface="Arial Rounded MT Bold" panose="020B0604020202020204" charset="0"/>
                </a:rPr>
                <a:t>Bulgular ve Tartışma</a:t>
              </a:r>
              <a:endParaRPr lang="en-US" sz="1400" dirty="0">
                <a:latin typeface="Arial Rounded MT Bold" panose="020B0604020202020204" charset="0"/>
              </a:endParaRPr>
            </a:p>
          </p:txBody>
        </p:sp>
        <p:sp>
          <p:nvSpPr>
            <p:cNvPr id="9" name="PptLabsAgenda_&amp;^@BeamShapeText_&amp;^@Another Section_6">
              <a:extLst>
                <a:ext uri="{FF2B5EF4-FFF2-40B4-BE49-F238E27FC236}">
                  <a16:creationId xmlns:a16="http://schemas.microsoft.com/office/drawing/2014/main" id="{FA4C6ACA-2B06-CECB-18BA-B97400117D82}"/>
                </a:ext>
              </a:extLst>
            </p:cNvPr>
            <p:cNvSpPr txBox="1"/>
            <p:nvPr/>
          </p:nvSpPr>
          <p:spPr>
            <a:xfrm>
              <a:off x="-56751" y="3894132"/>
              <a:ext cx="1723933" cy="307777"/>
            </a:xfrm>
            <a:prstGeom prst="rect">
              <a:avLst/>
            </a:prstGeom>
            <a:noFill/>
          </p:spPr>
          <p:txBody>
            <a:bodyPr vert="horz" wrap="none" rtlCol="0">
              <a:spAutoFit/>
            </a:bodyPr>
            <a:lstStyle/>
            <a:p>
              <a:pPr lvl="0"/>
              <a:r>
                <a:rPr lang="tr-TR" sz="1400" dirty="0">
                  <a:latin typeface="Arial Rounded MT Bold" panose="020B0604020202020204" charset="0"/>
                </a:rPr>
                <a:t>Materyal ve Metot</a:t>
              </a:r>
              <a:endParaRPr lang="en-US" sz="1400" dirty="0">
                <a:latin typeface="Arial Rounded MT Bold" panose="020B0604020202020204" charset="0"/>
              </a:endParaRPr>
            </a:p>
          </p:txBody>
        </p:sp>
        <p:sp>
          <p:nvSpPr>
            <p:cNvPr id="10" name="PptLabsAgenda_&amp;^@BeamShapeText_&amp;^@Untitled Section_5">
              <a:extLst>
                <a:ext uri="{FF2B5EF4-FFF2-40B4-BE49-F238E27FC236}">
                  <a16:creationId xmlns:a16="http://schemas.microsoft.com/office/drawing/2014/main" id="{7F1CB1CD-9365-1977-EA4C-608BB515F022}"/>
                </a:ext>
              </a:extLst>
            </p:cNvPr>
            <p:cNvSpPr txBox="1"/>
            <p:nvPr/>
          </p:nvSpPr>
          <p:spPr>
            <a:xfrm>
              <a:off x="-56751" y="3471815"/>
              <a:ext cx="1720343" cy="307777"/>
            </a:xfrm>
            <a:prstGeom prst="rect">
              <a:avLst/>
            </a:prstGeom>
            <a:noFill/>
          </p:spPr>
          <p:txBody>
            <a:bodyPr vert="horz" wrap="none" rtlCol="0">
              <a:spAutoFit/>
            </a:bodyPr>
            <a:lstStyle/>
            <a:p>
              <a:pPr lvl="0"/>
              <a:r>
                <a:rPr lang="tr-TR" sz="1400" dirty="0">
                  <a:latin typeface="Arial Rounded MT Bold" panose="020B0604020202020204" charset="0"/>
                </a:rPr>
                <a:t>Çalışmanın Amacı</a:t>
              </a:r>
              <a:endParaRPr lang="en-US" sz="1400" dirty="0">
                <a:latin typeface="Arial Rounded MT Bold" panose="020B0604020202020204" charset="0"/>
              </a:endParaRPr>
            </a:p>
          </p:txBody>
        </p:sp>
        <p:sp>
          <p:nvSpPr>
            <p:cNvPr id="11" name="PptLabsAgenda_&amp;^@BeamShapeText_&amp;^@Materials and Method_4">
              <a:extLst>
                <a:ext uri="{FF2B5EF4-FFF2-40B4-BE49-F238E27FC236}">
                  <a16:creationId xmlns:a16="http://schemas.microsoft.com/office/drawing/2014/main" id="{16DC792C-CAE7-C9CF-33FB-59EB160B2901}"/>
                </a:ext>
              </a:extLst>
            </p:cNvPr>
            <p:cNvSpPr txBox="1"/>
            <p:nvPr/>
          </p:nvSpPr>
          <p:spPr>
            <a:xfrm>
              <a:off x="-56751" y="3049498"/>
              <a:ext cx="2340000" cy="307777"/>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algn="l"/>
              <a:r>
                <a:rPr lang="tr-TR" sz="1400" spc="0" dirty="0">
                  <a:latin typeface="Arial Rounded MT Bold" panose="020B0604020202020204" charset="0"/>
                </a:rPr>
                <a:t>Dondurarak Kurutma</a:t>
              </a:r>
              <a:endParaRPr lang="en-US" sz="1400" spc="0" dirty="0">
                <a:latin typeface="Arial Rounded MT Bold" panose="020B0604020202020204" charset="0"/>
              </a:endParaRPr>
            </a:p>
          </p:txBody>
        </p:sp>
        <p:sp>
          <p:nvSpPr>
            <p:cNvPr id="12" name="PptLabsAgenda_&amp;^@BeamShapeText_&amp;^@Introduction_3">
              <a:extLst>
                <a:ext uri="{FF2B5EF4-FFF2-40B4-BE49-F238E27FC236}">
                  <a16:creationId xmlns:a16="http://schemas.microsoft.com/office/drawing/2014/main" id="{1076D3A7-5DA1-A755-6AB3-3621DD17F02D}"/>
                </a:ext>
              </a:extLst>
            </p:cNvPr>
            <p:cNvSpPr txBox="1"/>
            <p:nvPr/>
          </p:nvSpPr>
          <p:spPr>
            <a:xfrm>
              <a:off x="-56751" y="2627181"/>
              <a:ext cx="2340000" cy="307777"/>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algn="l"/>
              <a:r>
                <a:rPr lang="tr-TR" sz="1400" spc="0" dirty="0">
                  <a:latin typeface="Arial Rounded MT Bold" panose="020B0604020202020204" charset="0"/>
                </a:rPr>
                <a:t>Giriş</a:t>
              </a:r>
              <a:endParaRPr lang="en-US" sz="1400" spc="0" dirty="0">
                <a:latin typeface="Arial Rounded MT Bold" panose="020B0604020202020204" charset="0"/>
              </a:endParaRPr>
            </a:p>
          </p:txBody>
        </p:sp>
        <p:sp>
          <p:nvSpPr>
            <p:cNvPr id="13" name="PptLabsAgenda_&amp;^@BeamShapeText_&amp;^@Outline_2">
              <a:extLst>
                <a:ext uri="{FF2B5EF4-FFF2-40B4-BE49-F238E27FC236}">
                  <a16:creationId xmlns:a16="http://schemas.microsoft.com/office/drawing/2014/main" id="{66EC4762-026F-66B4-306A-49A153171F2D}"/>
                </a:ext>
              </a:extLst>
            </p:cNvPr>
            <p:cNvSpPr txBox="1"/>
            <p:nvPr/>
          </p:nvSpPr>
          <p:spPr>
            <a:xfrm>
              <a:off x="-56751" y="2204864"/>
              <a:ext cx="2340000" cy="380361"/>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lvl="0" algn="l">
                <a:lnSpc>
                  <a:spcPct val="150000"/>
                </a:lnSpc>
                <a:spcAft>
                  <a:spcPts val="1200"/>
                </a:spcAft>
              </a:pPr>
              <a:r>
                <a:rPr lang="tr-TR" sz="1400" spc="0" dirty="0">
                  <a:uFill>
                    <a:solidFill>
                      <a:prstClr val="white"/>
                    </a:solidFill>
                  </a:uFill>
                  <a:latin typeface="Arial Rounded MT Bold" panose="020B0604020202020204" charset="0"/>
                  <a:ea typeface="굴림" panose="020B0600000101010101" pitchFamily="34" charset="-127"/>
                  <a:cs typeface="Open Sans"/>
                </a:rPr>
                <a:t>Sunum Akışı</a:t>
              </a:r>
              <a:endParaRPr lang="en-US" sz="1400" spc="0" dirty="0">
                <a:uFill>
                  <a:solidFill>
                    <a:prstClr val="white"/>
                  </a:solidFill>
                </a:uFill>
                <a:latin typeface="Arial Rounded MT Bold" panose="020B0604020202020204" charset="0"/>
                <a:ea typeface="굴림" panose="020B0600000101010101" pitchFamily="34" charset="-127"/>
                <a:cs typeface="Open Sans"/>
              </a:endParaRPr>
            </a:p>
          </p:txBody>
        </p:sp>
        <p:sp>
          <p:nvSpPr>
            <p:cNvPr id="14" name="Oval 13">
              <a:hlinkClick r:id="" action="ppaction://hlinkshowjump?jump=previousslide"/>
              <a:extLst>
                <a:ext uri="{FF2B5EF4-FFF2-40B4-BE49-F238E27FC236}">
                  <a16:creationId xmlns:a16="http://schemas.microsoft.com/office/drawing/2014/main" id="{1E24085A-FFDC-F77E-6148-494E1F799E35}"/>
                </a:ext>
              </a:extLst>
            </p:cNvPr>
            <p:cNvSpPr/>
            <p:nvPr/>
          </p:nvSpPr>
          <p:spPr>
            <a:xfrm>
              <a:off x="216961" y="5910696"/>
              <a:ext cx="484079" cy="470632"/>
            </a:xfrm>
            <a:prstGeom prst="ellipse">
              <a:avLst/>
            </a:prstGeom>
            <a:noFill/>
            <a:ln>
              <a:solidFill>
                <a:schemeClr val="bg1">
                  <a:lumMod val="75000"/>
                </a:schemeClr>
              </a:solidFill>
            </a:ln>
            <a:effectLst>
              <a:glow rad="63500">
                <a:schemeClr val="accent4"/>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15" name="Oval 14">
              <a:hlinkClick r:id="" action="ppaction://hlinkshowjump?jump=nextslide"/>
              <a:extLst>
                <a:ext uri="{FF2B5EF4-FFF2-40B4-BE49-F238E27FC236}">
                  <a16:creationId xmlns:a16="http://schemas.microsoft.com/office/drawing/2014/main" id="{CBBB08AC-9CAD-1BC5-D4E6-65C63C81F44F}"/>
                </a:ext>
              </a:extLst>
            </p:cNvPr>
            <p:cNvSpPr/>
            <p:nvPr/>
          </p:nvSpPr>
          <p:spPr>
            <a:xfrm>
              <a:off x="1515962" y="5910694"/>
              <a:ext cx="484079" cy="470632"/>
            </a:xfrm>
            <a:prstGeom prst="ellipse">
              <a:avLst/>
            </a:prstGeom>
            <a:noFill/>
            <a:ln>
              <a:solidFill>
                <a:schemeClr val="bg1">
                  <a:lumMod val="75000"/>
                </a:schemeClr>
              </a:solidFill>
            </a:ln>
            <a:effectLst>
              <a:glow rad="63500">
                <a:schemeClr val="accent4"/>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6" name="Rectangle 22">
            <a:extLst>
              <a:ext uri="{FF2B5EF4-FFF2-40B4-BE49-F238E27FC236}">
                <a16:creationId xmlns:a16="http://schemas.microsoft.com/office/drawing/2014/main" id="{99794276-87F3-CF50-D337-B540756A782D}"/>
              </a:ext>
            </a:extLst>
          </p:cNvPr>
          <p:cNvSpPr/>
          <p:nvPr/>
        </p:nvSpPr>
        <p:spPr>
          <a:xfrm>
            <a:off x="-56751" y="1280396"/>
            <a:ext cx="2448630" cy="584775"/>
          </a:xfrm>
          <a:prstGeom prst="rect">
            <a:avLst/>
          </a:prstGeom>
          <a:noFill/>
        </p:spPr>
        <p:txBody>
          <a:bodyPr wrap="square" lIns="91440" tIns="45720" rIns="91440" bIns="45720">
            <a:spAutoFit/>
          </a:bodyPr>
          <a:lstStyle/>
          <a:p>
            <a:pPr algn="ctr"/>
            <a:r>
              <a:rPr lang="tr-TR" sz="3200" b="1" cap="none" spc="50" dirty="0">
                <a:ln w="0"/>
                <a:solidFill>
                  <a:schemeClr val="bg2"/>
                </a:solidFill>
                <a:effectLst>
                  <a:innerShdw blurRad="63500" dist="50800" dir="13500000">
                    <a:srgbClr val="000000">
                      <a:alpha val="50000"/>
                    </a:srgbClr>
                  </a:innerShdw>
                </a:effectLst>
              </a:rPr>
              <a:t>TURK2025</a:t>
            </a:r>
            <a:endParaRPr lang="en-US" sz="3200" b="1" cap="none" spc="50" dirty="0">
              <a:ln w="0"/>
              <a:solidFill>
                <a:schemeClr val="bg2"/>
              </a:solidFill>
              <a:effectLst>
                <a:innerShdw blurRad="63500" dist="50800" dir="13500000">
                  <a:srgbClr val="000000">
                    <a:alpha val="50000"/>
                  </a:srgbClr>
                </a:innerShdw>
              </a:effectLst>
            </a:endParaRPr>
          </a:p>
        </p:txBody>
      </p:sp>
      <p:sp>
        <p:nvSpPr>
          <p:cNvPr id="18" name="PptLabsAgenda_&amp;^@BeamShapeText_&amp;^@Results and Conclusion_7">
            <a:extLst>
              <a:ext uri="{FF2B5EF4-FFF2-40B4-BE49-F238E27FC236}">
                <a16:creationId xmlns:a16="http://schemas.microsoft.com/office/drawing/2014/main" id="{1333D737-6A8C-A9D5-FB8B-0086C547A8B9}"/>
              </a:ext>
            </a:extLst>
          </p:cNvPr>
          <p:cNvSpPr txBox="1"/>
          <p:nvPr/>
        </p:nvSpPr>
        <p:spPr>
          <a:xfrm>
            <a:off x="-80347" y="4740339"/>
            <a:ext cx="1983300" cy="307777"/>
          </a:xfrm>
          <a:prstGeom prst="rect">
            <a:avLst/>
          </a:prstGeom>
          <a:noFill/>
        </p:spPr>
        <p:txBody>
          <a:bodyPr vert="horz" wrap="none" rtlCol="0">
            <a:spAutoFit/>
          </a:bodyPr>
          <a:lstStyle/>
          <a:p>
            <a:pPr lvl="0"/>
            <a:r>
              <a:rPr lang="tr-TR" sz="1400" dirty="0">
                <a:solidFill>
                  <a:prstClr val="black"/>
                </a:solidFill>
                <a:latin typeface="Arial Rounded MT Bold" panose="020B0604020202020204" charset="0"/>
              </a:rPr>
              <a:t>Sonuçlar ve Öneriler</a:t>
            </a:r>
            <a:endParaRPr lang="en-US" sz="1400" dirty="0">
              <a:solidFill>
                <a:prstClr val="black"/>
              </a:solidFill>
              <a:latin typeface="Arial Rounded MT Bold" panose="020B0604020202020204" charset="0"/>
            </a:endParaRPr>
          </a:p>
        </p:txBody>
      </p:sp>
      <p:sp>
        <p:nvSpPr>
          <p:cNvPr id="19" name="PptLabsAgenda_&amp;^@BeamShapeText_&amp;^@Results and Conclusion_7">
            <a:extLst>
              <a:ext uri="{FF2B5EF4-FFF2-40B4-BE49-F238E27FC236}">
                <a16:creationId xmlns:a16="http://schemas.microsoft.com/office/drawing/2014/main" id="{A38085A7-4DA1-B4AB-565A-963BE76E6091}"/>
              </a:ext>
            </a:extLst>
          </p:cNvPr>
          <p:cNvSpPr txBox="1"/>
          <p:nvPr/>
        </p:nvSpPr>
        <p:spPr>
          <a:xfrm>
            <a:off x="-86732" y="5161083"/>
            <a:ext cx="1361335" cy="307777"/>
          </a:xfrm>
          <a:prstGeom prst="rect">
            <a:avLst/>
          </a:prstGeom>
          <a:noFill/>
        </p:spPr>
        <p:txBody>
          <a:bodyPr vert="horz" wrap="none" rtlCol="0">
            <a:spAutoFit/>
          </a:bodyPr>
          <a:lstStyle/>
          <a:p>
            <a:pPr lvl="0"/>
            <a:r>
              <a:rPr lang="tr-TR" sz="1400" dirty="0">
                <a:solidFill>
                  <a:prstClr val="black"/>
                </a:solidFill>
                <a:latin typeface="Arial Rounded MT Bold" panose="020B0604020202020204" charset="0"/>
              </a:rPr>
              <a:t>Kaynak Dizini</a:t>
            </a:r>
            <a:endParaRPr lang="en-US" sz="1400" dirty="0">
              <a:solidFill>
                <a:prstClr val="black"/>
              </a:solidFill>
              <a:latin typeface="Arial Rounded MT Bold" panose="020B0604020202020204" charset="0"/>
            </a:endParaRPr>
          </a:p>
        </p:txBody>
      </p:sp>
      <p:pic>
        <p:nvPicPr>
          <p:cNvPr id="20" name="Resim 19">
            <a:extLst>
              <a:ext uri="{FF2B5EF4-FFF2-40B4-BE49-F238E27FC236}">
                <a16:creationId xmlns:a16="http://schemas.microsoft.com/office/drawing/2014/main" id="{D9CCBAF1-764E-4373-4365-11A58D6CE01B}"/>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56421" y="429783"/>
            <a:ext cx="1143000" cy="1143000"/>
          </a:xfrm>
          <a:prstGeom prst="rect">
            <a:avLst/>
          </a:prstGeom>
        </p:spPr>
      </p:pic>
      <p:pic>
        <p:nvPicPr>
          <p:cNvPr id="21" name="Resim 20" descr="meyve, bitki, dut, yaprak içeren bir resim&#10;&#10;Yapay zeka tarafından oluşturulan içerik yanlış olabilir.">
            <a:extLst>
              <a:ext uri="{FF2B5EF4-FFF2-40B4-BE49-F238E27FC236}">
                <a16:creationId xmlns:a16="http://schemas.microsoft.com/office/drawing/2014/main" id="{8BC77D8A-F014-4DD4-7EF2-8914D95BDCBD}"/>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6099238" flipH="1">
            <a:off x="10637645" y="4773382"/>
            <a:ext cx="1644628" cy="1644628"/>
          </a:xfrm>
          <a:prstGeom prst="rect">
            <a:avLst/>
          </a:prstGeom>
        </p:spPr>
      </p:pic>
    </p:spTree>
    <p:extLst>
      <p:ext uri="{BB962C8B-B14F-4D97-AF65-F5344CB8AC3E}">
        <p14:creationId xmlns:p14="http://schemas.microsoft.com/office/powerpoint/2010/main" val="3260619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3"/>
          <p:cNvSpPr txBox="1">
            <a:spLocks noChangeArrowheads="1"/>
          </p:cNvSpPr>
          <p:nvPr/>
        </p:nvSpPr>
        <p:spPr bwMode="auto">
          <a:xfrm>
            <a:off x="3853556" y="1579198"/>
            <a:ext cx="68085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latinLnBrk="1">
              <a:spcBef>
                <a:spcPct val="20000"/>
              </a:spcBef>
              <a:buChar char="•"/>
              <a:defRPr kumimoji="1" sz="2800">
                <a:solidFill>
                  <a:srgbClr val="6C6A76"/>
                </a:solidFill>
                <a:latin typeface="Maiandra GD" pitchFamily="34" charset="0"/>
              </a:defRPr>
            </a:lvl1pPr>
            <a:lvl2pPr marL="742950" indent="-285750" latinLnBrk="1">
              <a:spcBef>
                <a:spcPct val="20000"/>
              </a:spcBef>
              <a:buChar char="•"/>
              <a:defRPr kumimoji="1" sz="2400">
                <a:solidFill>
                  <a:srgbClr val="6C6A76"/>
                </a:solidFill>
                <a:latin typeface="Maiandra GD" pitchFamily="34" charset="0"/>
              </a:defRPr>
            </a:lvl2pPr>
            <a:lvl3pPr marL="1143000" indent="-228600" latinLnBrk="1">
              <a:spcBef>
                <a:spcPct val="20000"/>
              </a:spcBef>
              <a:buChar char="•"/>
              <a:defRPr kumimoji="1" sz="2200">
                <a:solidFill>
                  <a:srgbClr val="6C6A76"/>
                </a:solidFill>
                <a:latin typeface="Maiandra GD" pitchFamily="34" charset="0"/>
              </a:defRPr>
            </a:lvl3pPr>
            <a:lvl4pPr marL="1600200" indent="-228600" latinLnBrk="1">
              <a:spcBef>
                <a:spcPct val="20000"/>
              </a:spcBef>
              <a:buChar char="•"/>
              <a:defRPr kumimoji="1" sz="2000">
                <a:solidFill>
                  <a:srgbClr val="6C6A76"/>
                </a:solidFill>
                <a:latin typeface="Maiandra GD" pitchFamily="34" charset="0"/>
              </a:defRPr>
            </a:lvl4pPr>
            <a:lvl5pPr marL="2057400" indent="-228600" latinLnBrk="1">
              <a:spcBef>
                <a:spcPct val="20000"/>
              </a:spcBef>
              <a:buChar char="•"/>
              <a:defRPr kumimoji="1">
                <a:solidFill>
                  <a:srgbClr val="6C6A76"/>
                </a:solidFill>
                <a:latin typeface="Maiandra GD" pitchFamily="34" charset="0"/>
              </a:defRPr>
            </a:lvl5pPr>
            <a:lvl6pPr marL="2514600" indent="-228600" eaLnBrk="0" fontAlgn="base" latinLnBrk="1" hangingPunct="0">
              <a:spcBef>
                <a:spcPct val="20000"/>
              </a:spcBef>
              <a:spcAft>
                <a:spcPct val="0"/>
              </a:spcAft>
              <a:buChar char="•"/>
              <a:defRPr kumimoji="1">
                <a:solidFill>
                  <a:srgbClr val="6C6A76"/>
                </a:solidFill>
                <a:latin typeface="Maiandra GD" pitchFamily="34" charset="0"/>
              </a:defRPr>
            </a:lvl6pPr>
            <a:lvl7pPr marL="2971800" indent="-228600" eaLnBrk="0" fontAlgn="base" latinLnBrk="1" hangingPunct="0">
              <a:spcBef>
                <a:spcPct val="20000"/>
              </a:spcBef>
              <a:spcAft>
                <a:spcPct val="0"/>
              </a:spcAft>
              <a:buChar char="•"/>
              <a:defRPr kumimoji="1">
                <a:solidFill>
                  <a:srgbClr val="6C6A76"/>
                </a:solidFill>
                <a:latin typeface="Maiandra GD" pitchFamily="34" charset="0"/>
              </a:defRPr>
            </a:lvl7pPr>
            <a:lvl8pPr marL="3429000" indent="-228600" eaLnBrk="0" fontAlgn="base" latinLnBrk="1" hangingPunct="0">
              <a:spcBef>
                <a:spcPct val="20000"/>
              </a:spcBef>
              <a:spcAft>
                <a:spcPct val="0"/>
              </a:spcAft>
              <a:buChar char="•"/>
              <a:defRPr kumimoji="1">
                <a:solidFill>
                  <a:srgbClr val="6C6A76"/>
                </a:solidFill>
                <a:latin typeface="Maiandra GD" pitchFamily="34" charset="0"/>
              </a:defRPr>
            </a:lvl8pPr>
            <a:lvl9pPr marL="3886200" indent="-228600" eaLnBrk="0" fontAlgn="base" latinLnBrk="1" hangingPunct="0">
              <a:spcBef>
                <a:spcPct val="20000"/>
              </a:spcBef>
              <a:spcAft>
                <a:spcPct val="0"/>
              </a:spcAft>
              <a:buChar char="•"/>
              <a:defRPr kumimoji="1">
                <a:solidFill>
                  <a:srgbClr val="6C6A76"/>
                </a:solidFill>
                <a:latin typeface="Maiandra GD" pitchFamily="34" charset="0"/>
              </a:defRPr>
            </a:lvl9pPr>
          </a:lstStyle>
          <a:p>
            <a:pPr marL="342900" indent="-342900" latinLnBrk="0">
              <a:spcBef>
                <a:spcPct val="50000"/>
              </a:spcBef>
              <a:buFont typeface="Wingdings" panose="05000000000000000000" pitchFamily="2" charset="2"/>
              <a:buChar char="Ø"/>
            </a:pPr>
            <a:r>
              <a:rPr lang="tr-TR" altLang="tr-TR" sz="2000" dirty="0">
                <a:solidFill>
                  <a:srgbClr val="000099"/>
                </a:solidFill>
              </a:rPr>
              <a:t>Giriş</a:t>
            </a:r>
          </a:p>
        </p:txBody>
      </p:sp>
      <p:sp>
        <p:nvSpPr>
          <p:cNvPr id="17414" name="Text Box 3 - 1"/>
          <p:cNvSpPr txBox="1">
            <a:spLocks noChangeArrowheads="1"/>
          </p:cNvSpPr>
          <p:nvPr/>
        </p:nvSpPr>
        <p:spPr bwMode="auto">
          <a:xfrm>
            <a:off x="3852516" y="2819630"/>
            <a:ext cx="565642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latinLnBrk="1">
              <a:spcBef>
                <a:spcPct val="20000"/>
              </a:spcBef>
              <a:buChar char="•"/>
              <a:defRPr kumimoji="1" sz="2800">
                <a:solidFill>
                  <a:srgbClr val="6C6A76"/>
                </a:solidFill>
                <a:latin typeface="Maiandra GD" pitchFamily="34" charset="0"/>
              </a:defRPr>
            </a:lvl1pPr>
            <a:lvl2pPr marL="742950" indent="-285750" latinLnBrk="1">
              <a:spcBef>
                <a:spcPct val="20000"/>
              </a:spcBef>
              <a:buChar char="•"/>
              <a:defRPr kumimoji="1" sz="2400">
                <a:solidFill>
                  <a:srgbClr val="6C6A76"/>
                </a:solidFill>
                <a:latin typeface="Maiandra GD" pitchFamily="34" charset="0"/>
              </a:defRPr>
            </a:lvl2pPr>
            <a:lvl3pPr marL="1143000" indent="-228600" latinLnBrk="1">
              <a:spcBef>
                <a:spcPct val="20000"/>
              </a:spcBef>
              <a:buChar char="•"/>
              <a:defRPr kumimoji="1" sz="2200">
                <a:solidFill>
                  <a:srgbClr val="6C6A76"/>
                </a:solidFill>
                <a:latin typeface="Maiandra GD" pitchFamily="34" charset="0"/>
              </a:defRPr>
            </a:lvl3pPr>
            <a:lvl4pPr marL="1600200" indent="-228600" latinLnBrk="1">
              <a:spcBef>
                <a:spcPct val="20000"/>
              </a:spcBef>
              <a:buChar char="•"/>
              <a:defRPr kumimoji="1" sz="2000">
                <a:solidFill>
                  <a:srgbClr val="6C6A76"/>
                </a:solidFill>
                <a:latin typeface="Maiandra GD" pitchFamily="34" charset="0"/>
              </a:defRPr>
            </a:lvl4pPr>
            <a:lvl5pPr marL="2057400" indent="-228600" latinLnBrk="1">
              <a:spcBef>
                <a:spcPct val="20000"/>
              </a:spcBef>
              <a:buChar char="•"/>
              <a:defRPr kumimoji="1">
                <a:solidFill>
                  <a:srgbClr val="6C6A76"/>
                </a:solidFill>
                <a:latin typeface="Maiandra GD" pitchFamily="34" charset="0"/>
              </a:defRPr>
            </a:lvl5pPr>
            <a:lvl6pPr marL="2514600" indent="-228600" eaLnBrk="0" fontAlgn="base" latinLnBrk="1" hangingPunct="0">
              <a:spcBef>
                <a:spcPct val="20000"/>
              </a:spcBef>
              <a:spcAft>
                <a:spcPct val="0"/>
              </a:spcAft>
              <a:buChar char="•"/>
              <a:defRPr kumimoji="1">
                <a:solidFill>
                  <a:srgbClr val="6C6A76"/>
                </a:solidFill>
                <a:latin typeface="Maiandra GD" pitchFamily="34" charset="0"/>
              </a:defRPr>
            </a:lvl6pPr>
            <a:lvl7pPr marL="2971800" indent="-228600" eaLnBrk="0" fontAlgn="base" latinLnBrk="1" hangingPunct="0">
              <a:spcBef>
                <a:spcPct val="20000"/>
              </a:spcBef>
              <a:spcAft>
                <a:spcPct val="0"/>
              </a:spcAft>
              <a:buChar char="•"/>
              <a:defRPr kumimoji="1">
                <a:solidFill>
                  <a:srgbClr val="6C6A76"/>
                </a:solidFill>
                <a:latin typeface="Maiandra GD" pitchFamily="34" charset="0"/>
              </a:defRPr>
            </a:lvl7pPr>
            <a:lvl8pPr marL="3429000" indent="-228600" eaLnBrk="0" fontAlgn="base" latinLnBrk="1" hangingPunct="0">
              <a:spcBef>
                <a:spcPct val="20000"/>
              </a:spcBef>
              <a:spcAft>
                <a:spcPct val="0"/>
              </a:spcAft>
              <a:buChar char="•"/>
              <a:defRPr kumimoji="1">
                <a:solidFill>
                  <a:srgbClr val="6C6A76"/>
                </a:solidFill>
                <a:latin typeface="Maiandra GD" pitchFamily="34" charset="0"/>
              </a:defRPr>
            </a:lvl8pPr>
            <a:lvl9pPr marL="3886200" indent="-228600" eaLnBrk="0" fontAlgn="base" latinLnBrk="1" hangingPunct="0">
              <a:spcBef>
                <a:spcPct val="20000"/>
              </a:spcBef>
              <a:spcAft>
                <a:spcPct val="0"/>
              </a:spcAft>
              <a:buChar char="•"/>
              <a:defRPr kumimoji="1">
                <a:solidFill>
                  <a:srgbClr val="6C6A76"/>
                </a:solidFill>
                <a:latin typeface="Maiandra GD" pitchFamily="34" charset="0"/>
              </a:defRPr>
            </a:lvl9pPr>
          </a:lstStyle>
          <a:p>
            <a:pPr marL="342900" indent="-342900" latinLnBrk="0">
              <a:spcBef>
                <a:spcPct val="50000"/>
              </a:spcBef>
              <a:buFont typeface="Wingdings" panose="05000000000000000000" pitchFamily="2" charset="2"/>
              <a:buChar char="Ø"/>
            </a:pPr>
            <a:r>
              <a:rPr lang="en-US" altLang="tr-TR" sz="2000" dirty="0" err="1">
                <a:solidFill>
                  <a:srgbClr val="000099"/>
                </a:solidFill>
              </a:rPr>
              <a:t>Çalışmanın</a:t>
            </a:r>
            <a:r>
              <a:rPr lang="en-US" altLang="tr-TR" sz="2000" dirty="0">
                <a:solidFill>
                  <a:srgbClr val="000099"/>
                </a:solidFill>
              </a:rPr>
              <a:t> </a:t>
            </a:r>
            <a:r>
              <a:rPr lang="en-US" altLang="tr-TR" sz="2000" dirty="0" err="1">
                <a:solidFill>
                  <a:srgbClr val="000099"/>
                </a:solidFill>
              </a:rPr>
              <a:t>Amacı</a:t>
            </a:r>
            <a:endParaRPr lang="en-US" altLang="tr-TR" sz="2000" dirty="0">
              <a:solidFill>
                <a:srgbClr val="000099"/>
              </a:solidFill>
            </a:endParaRPr>
          </a:p>
        </p:txBody>
      </p:sp>
      <p:sp>
        <p:nvSpPr>
          <p:cNvPr id="17416" name="Text Box 3 - 2"/>
          <p:cNvSpPr txBox="1">
            <a:spLocks noChangeArrowheads="1"/>
          </p:cNvSpPr>
          <p:nvPr/>
        </p:nvSpPr>
        <p:spPr bwMode="auto">
          <a:xfrm>
            <a:off x="3852516" y="4065793"/>
            <a:ext cx="742702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latinLnBrk="1">
              <a:spcBef>
                <a:spcPct val="20000"/>
              </a:spcBef>
              <a:buChar char="•"/>
              <a:defRPr kumimoji="1" sz="2800">
                <a:solidFill>
                  <a:srgbClr val="6C6A76"/>
                </a:solidFill>
                <a:latin typeface="Maiandra GD" pitchFamily="34" charset="0"/>
              </a:defRPr>
            </a:lvl1pPr>
            <a:lvl2pPr marL="742950" indent="-285750" latinLnBrk="1">
              <a:spcBef>
                <a:spcPct val="20000"/>
              </a:spcBef>
              <a:buChar char="•"/>
              <a:defRPr kumimoji="1" sz="2400">
                <a:solidFill>
                  <a:srgbClr val="6C6A76"/>
                </a:solidFill>
                <a:latin typeface="Maiandra GD" pitchFamily="34" charset="0"/>
              </a:defRPr>
            </a:lvl2pPr>
            <a:lvl3pPr marL="1143000" indent="-228600" latinLnBrk="1">
              <a:spcBef>
                <a:spcPct val="20000"/>
              </a:spcBef>
              <a:buChar char="•"/>
              <a:defRPr kumimoji="1" sz="2200">
                <a:solidFill>
                  <a:srgbClr val="6C6A76"/>
                </a:solidFill>
                <a:latin typeface="Maiandra GD" pitchFamily="34" charset="0"/>
              </a:defRPr>
            </a:lvl3pPr>
            <a:lvl4pPr marL="1600200" indent="-228600" latinLnBrk="1">
              <a:spcBef>
                <a:spcPct val="20000"/>
              </a:spcBef>
              <a:buChar char="•"/>
              <a:defRPr kumimoji="1" sz="2000">
                <a:solidFill>
                  <a:srgbClr val="6C6A76"/>
                </a:solidFill>
                <a:latin typeface="Maiandra GD" pitchFamily="34" charset="0"/>
              </a:defRPr>
            </a:lvl4pPr>
            <a:lvl5pPr marL="2057400" indent="-228600" latinLnBrk="1">
              <a:spcBef>
                <a:spcPct val="20000"/>
              </a:spcBef>
              <a:buChar char="•"/>
              <a:defRPr kumimoji="1">
                <a:solidFill>
                  <a:srgbClr val="6C6A76"/>
                </a:solidFill>
                <a:latin typeface="Maiandra GD" pitchFamily="34" charset="0"/>
              </a:defRPr>
            </a:lvl5pPr>
            <a:lvl6pPr marL="2514600" indent="-228600" eaLnBrk="0" fontAlgn="base" latinLnBrk="1" hangingPunct="0">
              <a:spcBef>
                <a:spcPct val="20000"/>
              </a:spcBef>
              <a:spcAft>
                <a:spcPct val="0"/>
              </a:spcAft>
              <a:buChar char="•"/>
              <a:defRPr kumimoji="1">
                <a:solidFill>
                  <a:srgbClr val="6C6A76"/>
                </a:solidFill>
                <a:latin typeface="Maiandra GD" pitchFamily="34" charset="0"/>
              </a:defRPr>
            </a:lvl6pPr>
            <a:lvl7pPr marL="2971800" indent="-228600" eaLnBrk="0" fontAlgn="base" latinLnBrk="1" hangingPunct="0">
              <a:spcBef>
                <a:spcPct val="20000"/>
              </a:spcBef>
              <a:spcAft>
                <a:spcPct val="0"/>
              </a:spcAft>
              <a:buChar char="•"/>
              <a:defRPr kumimoji="1">
                <a:solidFill>
                  <a:srgbClr val="6C6A76"/>
                </a:solidFill>
                <a:latin typeface="Maiandra GD" pitchFamily="34" charset="0"/>
              </a:defRPr>
            </a:lvl7pPr>
            <a:lvl8pPr marL="3429000" indent="-228600" eaLnBrk="0" fontAlgn="base" latinLnBrk="1" hangingPunct="0">
              <a:spcBef>
                <a:spcPct val="20000"/>
              </a:spcBef>
              <a:spcAft>
                <a:spcPct val="0"/>
              </a:spcAft>
              <a:buChar char="•"/>
              <a:defRPr kumimoji="1">
                <a:solidFill>
                  <a:srgbClr val="6C6A76"/>
                </a:solidFill>
                <a:latin typeface="Maiandra GD" pitchFamily="34" charset="0"/>
              </a:defRPr>
            </a:lvl8pPr>
            <a:lvl9pPr marL="3886200" indent="-228600" eaLnBrk="0" fontAlgn="base" latinLnBrk="1" hangingPunct="0">
              <a:spcBef>
                <a:spcPct val="20000"/>
              </a:spcBef>
              <a:spcAft>
                <a:spcPct val="0"/>
              </a:spcAft>
              <a:buChar char="•"/>
              <a:defRPr kumimoji="1">
                <a:solidFill>
                  <a:srgbClr val="6C6A76"/>
                </a:solidFill>
                <a:latin typeface="Maiandra GD" pitchFamily="34" charset="0"/>
              </a:defRPr>
            </a:lvl9pPr>
          </a:lstStyle>
          <a:p>
            <a:pPr marL="342900" indent="-342900" latinLnBrk="0">
              <a:spcBef>
                <a:spcPct val="50000"/>
              </a:spcBef>
              <a:buFont typeface="Wingdings" panose="05000000000000000000" pitchFamily="2" charset="2"/>
              <a:buChar char="Ø"/>
            </a:pPr>
            <a:r>
              <a:rPr lang="en-US" altLang="tr-TR" sz="2000" dirty="0" err="1">
                <a:solidFill>
                  <a:srgbClr val="000099"/>
                </a:solidFill>
              </a:rPr>
              <a:t>Bulgular</a:t>
            </a:r>
            <a:r>
              <a:rPr lang="en-US" altLang="tr-TR" sz="2000" dirty="0">
                <a:solidFill>
                  <a:srgbClr val="000099"/>
                </a:solidFill>
              </a:rPr>
              <a:t> ve </a:t>
            </a:r>
            <a:r>
              <a:rPr lang="en-US" altLang="tr-TR" sz="2000" dirty="0" err="1">
                <a:solidFill>
                  <a:srgbClr val="000099"/>
                </a:solidFill>
              </a:rPr>
              <a:t>Tartışmalar</a:t>
            </a:r>
            <a:endParaRPr lang="en-US" altLang="tr-TR" sz="2000" dirty="0">
              <a:solidFill>
                <a:srgbClr val="000099"/>
              </a:solidFill>
            </a:endParaRPr>
          </a:p>
        </p:txBody>
      </p:sp>
      <p:sp>
        <p:nvSpPr>
          <p:cNvPr id="5" name="Title 4"/>
          <p:cNvSpPr>
            <a:spLocks noGrp="1"/>
          </p:cNvSpPr>
          <p:nvPr>
            <p:ph type="title"/>
          </p:nvPr>
        </p:nvSpPr>
        <p:spPr>
          <a:xfrm>
            <a:off x="3499421" y="304800"/>
            <a:ext cx="8692578" cy="1143000"/>
          </a:xfrm>
        </p:spPr>
        <p:txBody>
          <a:bodyPr/>
          <a:lstStyle/>
          <a:p>
            <a:pPr algn="l"/>
            <a:r>
              <a:rPr lang="tr-TR" dirty="0"/>
              <a:t>Sunum Akışı</a:t>
            </a:r>
            <a:endParaRPr lang="en-US" dirty="0"/>
          </a:p>
        </p:txBody>
      </p:sp>
      <p:sp>
        <p:nvSpPr>
          <p:cNvPr id="18" name="Text Box 3 - 3"/>
          <p:cNvSpPr txBox="1">
            <a:spLocks noChangeArrowheads="1"/>
          </p:cNvSpPr>
          <p:nvPr/>
        </p:nvSpPr>
        <p:spPr bwMode="auto">
          <a:xfrm>
            <a:off x="3853556" y="2199414"/>
            <a:ext cx="68085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latinLnBrk="1">
              <a:spcBef>
                <a:spcPct val="20000"/>
              </a:spcBef>
              <a:buChar char="•"/>
              <a:defRPr kumimoji="1" sz="2800">
                <a:solidFill>
                  <a:srgbClr val="6C6A76"/>
                </a:solidFill>
                <a:latin typeface="Maiandra GD" pitchFamily="34" charset="0"/>
              </a:defRPr>
            </a:lvl1pPr>
            <a:lvl2pPr marL="742950" indent="-285750" latinLnBrk="1">
              <a:spcBef>
                <a:spcPct val="20000"/>
              </a:spcBef>
              <a:buChar char="•"/>
              <a:defRPr kumimoji="1" sz="2400">
                <a:solidFill>
                  <a:srgbClr val="6C6A76"/>
                </a:solidFill>
                <a:latin typeface="Maiandra GD" pitchFamily="34" charset="0"/>
              </a:defRPr>
            </a:lvl2pPr>
            <a:lvl3pPr marL="1143000" indent="-228600" latinLnBrk="1">
              <a:spcBef>
                <a:spcPct val="20000"/>
              </a:spcBef>
              <a:buChar char="•"/>
              <a:defRPr kumimoji="1" sz="2200">
                <a:solidFill>
                  <a:srgbClr val="6C6A76"/>
                </a:solidFill>
                <a:latin typeface="Maiandra GD" pitchFamily="34" charset="0"/>
              </a:defRPr>
            </a:lvl3pPr>
            <a:lvl4pPr marL="1600200" indent="-228600" latinLnBrk="1">
              <a:spcBef>
                <a:spcPct val="20000"/>
              </a:spcBef>
              <a:buChar char="•"/>
              <a:defRPr kumimoji="1" sz="2000">
                <a:solidFill>
                  <a:srgbClr val="6C6A76"/>
                </a:solidFill>
                <a:latin typeface="Maiandra GD" pitchFamily="34" charset="0"/>
              </a:defRPr>
            </a:lvl4pPr>
            <a:lvl5pPr marL="2057400" indent="-228600" latinLnBrk="1">
              <a:spcBef>
                <a:spcPct val="20000"/>
              </a:spcBef>
              <a:buChar char="•"/>
              <a:defRPr kumimoji="1">
                <a:solidFill>
                  <a:srgbClr val="6C6A76"/>
                </a:solidFill>
                <a:latin typeface="Maiandra GD" pitchFamily="34" charset="0"/>
              </a:defRPr>
            </a:lvl5pPr>
            <a:lvl6pPr marL="2514600" indent="-228600" eaLnBrk="0" fontAlgn="base" latinLnBrk="1" hangingPunct="0">
              <a:spcBef>
                <a:spcPct val="20000"/>
              </a:spcBef>
              <a:spcAft>
                <a:spcPct val="0"/>
              </a:spcAft>
              <a:buChar char="•"/>
              <a:defRPr kumimoji="1">
                <a:solidFill>
                  <a:srgbClr val="6C6A76"/>
                </a:solidFill>
                <a:latin typeface="Maiandra GD" pitchFamily="34" charset="0"/>
              </a:defRPr>
            </a:lvl6pPr>
            <a:lvl7pPr marL="2971800" indent="-228600" eaLnBrk="0" fontAlgn="base" latinLnBrk="1" hangingPunct="0">
              <a:spcBef>
                <a:spcPct val="20000"/>
              </a:spcBef>
              <a:spcAft>
                <a:spcPct val="0"/>
              </a:spcAft>
              <a:buChar char="•"/>
              <a:defRPr kumimoji="1">
                <a:solidFill>
                  <a:srgbClr val="6C6A76"/>
                </a:solidFill>
                <a:latin typeface="Maiandra GD" pitchFamily="34" charset="0"/>
              </a:defRPr>
            </a:lvl7pPr>
            <a:lvl8pPr marL="3429000" indent="-228600" eaLnBrk="0" fontAlgn="base" latinLnBrk="1" hangingPunct="0">
              <a:spcBef>
                <a:spcPct val="20000"/>
              </a:spcBef>
              <a:spcAft>
                <a:spcPct val="0"/>
              </a:spcAft>
              <a:buChar char="•"/>
              <a:defRPr kumimoji="1">
                <a:solidFill>
                  <a:srgbClr val="6C6A76"/>
                </a:solidFill>
                <a:latin typeface="Maiandra GD" pitchFamily="34" charset="0"/>
              </a:defRPr>
            </a:lvl8pPr>
            <a:lvl9pPr marL="3886200" indent="-228600" eaLnBrk="0" fontAlgn="base" latinLnBrk="1" hangingPunct="0">
              <a:spcBef>
                <a:spcPct val="20000"/>
              </a:spcBef>
              <a:spcAft>
                <a:spcPct val="0"/>
              </a:spcAft>
              <a:buChar char="•"/>
              <a:defRPr kumimoji="1">
                <a:solidFill>
                  <a:srgbClr val="6C6A76"/>
                </a:solidFill>
                <a:latin typeface="Maiandra GD" pitchFamily="34" charset="0"/>
              </a:defRPr>
            </a:lvl9pPr>
          </a:lstStyle>
          <a:p>
            <a:pPr marL="342900" indent="-342900" latinLnBrk="0">
              <a:spcBef>
                <a:spcPct val="50000"/>
              </a:spcBef>
              <a:buFont typeface="Wingdings" panose="05000000000000000000" pitchFamily="2" charset="2"/>
              <a:buChar char="Ø"/>
            </a:pPr>
            <a:r>
              <a:rPr lang="tr-TR" altLang="tr-TR" sz="2000" dirty="0">
                <a:solidFill>
                  <a:srgbClr val="000099"/>
                </a:solidFill>
              </a:rPr>
              <a:t>Dondurarak kurutma</a:t>
            </a:r>
          </a:p>
        </p:txBody>
      </p:sp>
      <p:sp>
        <p:nvSpPr>
          <p:cNvPr id="19" name="Text Box 3 - 4"/>
          <p:cNvSpPr txBox="1">
            <a:spLocks noChangeArrowheads="1"/>
          </p:cNvSpPr>
          <p:nvPr/>
        </p:nvSpPr>
        <p:spPr bwMode="auto">
          <a:xfrm>
            <a:off x="3862443" y="3443903"/>
            <a:ext cx="565642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latinLnBrk="1">
              <a:spcBef>
                <a:spcPct val="20000"/>
              </a:spcBef>
              <a:buChar char="•"/>
              <a:defRPr kumimoji="1" sz="2800">
                <a:solidFill>
                  <a:srgbClr val="6C6A76"/>
                </a:solidFill>
                <a:latin typeface="Maiandra GD" pitchFamily="34" charset="0"/>
              </a:defRPr>
            </a:lvl1pPr>
            <a:lvl2pPr marL="742950" indent="-285750" latinLnBrk="1">
              <a:spcBef>
                <a:spcPct val="20000"/>
              </a:spcBef>
              <a:buChar char="•"/>
              <a:defRPr kumimoji="1" sz="2400">
                <a:solidFill>
                  <a:srgbClr val="6C6A76"/>
                </a:solidFill>
                <a:latin typeface="Maiandra GD" pitchFamily="34" charset="0"/>
              </a:defRPr>
            </a:lvl2pPr>
            <a:lvl3pPr marL="1143000" indent="-228600" latinLnBrk="1">
              <a:spcBef>
                <a:spcPct val="20000"/>
              </a:spcBef>
              <a:buChar char="•"/>
              <a:defRPr kumimoji="1" sz="2200">
                <a:solidFill>
                  <a:srgbClr val="6C6A76"/>
                </a:solidFill>
                <a:latin typeface="Maiandra GD" pitchFamily="34" charset="0"/>
              </a:defRPr>
            </a:lvl3pPr>
            <a:lvl4pPr marL="1600200" indent="-228600" latinLnBrk="1">
              <a:spcBef>
                <a:spcPct val="20000"/>
              </a:spcBef>
              <a:buChar char="•"/>
              <a:defRPr kumimoji="1" sz="2000">
                <a:solidFill>
                  <a:srgbClr val="6C6A76"/>
                </a:solidFill>
                <a:latin typeface="Maiandra GD" pitchFamily="34" charset="0"/>
              </a:defRPr>
            </a:lvl4pPr>
            <a:lvl5pPr marL="2057400" indent="-228600" latinLnBrk="1">
              <a:spcBef>
                <a:spcPct val="20000"/>
              </a:spcBef>
              <a:buChar char="•"/>
              <a:defRPr kumimoji="1">
                <a:solidFill>
                  <a:srgbClr val="6C6A76"/>
                </a:solidFill>
                <a:latin typeface="Maiandra GD" pitchFamily="34" charset="0"/>
              </a:defRPr>
            </a:lvl5pPr>
            <a:lvl6pPr marL="2514600" indent="-228600" eaLnBrk="0" fontAlgn="base" latinLnBrk="1" hangingPunct="0">
              <a:spcBef>
                <a:spcPct val="20000"/>
              </a:spcBef>
              <a:spcAft>
                <a:spcPct val="0"/>
              </a:spcAft>
              <a:buChar char="•"/>
              <a:defRPr kumimoji="1">
                <a:solidFill>
                  <a:srgbClr val="6C6A76"/>
                </a:solidFill>
                <a:latin typeface="Maiandra GD" pitchFamily="34" charset="0"/>
              </a:defRPr>
            </a:lvl6pPr>
            <a:lvl7pPr marL="2971800" indent="-228600" eaLnBrk="0" fontAlgn="base" latinLnBrk="1" hangingPunct="0">
              <a:spcBef>
                <a:spcPct val="20000"/>
              </a:spcBef>
              <a:spcAft>
                <a:spcPct val="0"/>
              </a:spcAft>
              <a:buChar char="•"/>
              <a:defRPr kumimoji="1">
                <a:solidFill>
                  <a:srgbClr val="6C6A76"/>
                </a:solidFill>
                <a:latin typeface="Maiandra GD" pitchFamily="34" charset="0"/>
              </a:defRPr>
            </a:lvl7pPr>
            <a:lvl8pPr marL="3429000" indent="-228600" eaLnBrk="0" fontAlgn="base" latinLnBrk="1" hangingPunct="0">
              <a:spcBef>
                <a:spcPct val="20000"/>
              </a:spcBef>
              <a:spcAft>
                <a:spcPct val="0"/>
              </a:spcAft>
              <a:buChar char="•"/>
              <a:defRPr kumimoji="1">
                <a:solidFill>
                  <a:srgbClr val="6C6A76"/>
                </a:solidFill>
                <a:latin typeface="Maiandra GD" pitchFamily="34" charset="0"/>
              </a:defRPr>
            </a:lvl8pPr>
            <a:lvl9pPr marL="3886200" indent="-228600" eaLnBrk="0" fontAlgn="base" latinLnBrk="1" hangingPunct="0">
              <a:spcBef>
                <a:spcPct val="20000"/>
              </a:spcBef>
              <a:spcAft>
                <a:spcPct val="0"/>
              </a:spcAft>
              <a:buChar char="•"/>
              <a:defRPr kumimoji="1">
                <a:solidFill>
                  <a:srgbClr val="6C6A76"/>
                </a:solidFill>
                <a:latin typeface="Maiandra GD" pitchFamily="34" charset="0"/>
              </a:defRPr>
            </a:lvl9pPr>
          </a:lstStyle>
          <a:p>
            <a:pPr marL="342900" indent="-342900" latinLnBrk="0">
              <a:spcBef>
                <a:spcPct val="50000"/>
              </a:spcBef>
              <a:buFont typeface="Wingdings" panose="05000000000000000000" pitchFamily="2" charset="2"/>
              <a:buChar char="Ø"/>
            </a:pPr>
            <a:r>
              <a:rPr lang="en-US" altLang="tr-TR" sz="2000" dirty="0" err="1">
                <a:solidFill>
                  <a:srgbClr val="000099"/>
                </a:solidFill>
              </a:rPr>
              <a:t>Materyal</a:t>
            </a:r>
            <a:r>
              <a:rPr lang="en-US" altLang="tr-TR" sz="2000" dirty="0">
                <a:solidFill>
                  <a:srgbClr val="000099"/>
                </a:solidFill>
              </a:rPr>
              <a:t> ve </a:t>
            </a:r>
            <a:r>
              <a:rPr lang="en-US" altLang="tr-TR" sz="2000" dirty="0" err="1">
                <a:solidFill>
                  <a:srgbClr val="000099"/>
                </a:solidFill>
              </a:rPr>
              <a:t>Metot</a:t>
            </a:r>
            <a:endParaRPr lang="en-US" altLang="tr-TR" sz="2000" dirty="0">
              <a:solidFill>
                <a:srgbClr val="000099"/>
              </a:solidFill>
            </a:endParaRPr>
          </a:p>
        </p:txBody>
      </p:sp>
      <p:grpSp>
        <p:nvGrpSpPr>
          <p:cNvPr id="86" name="PptLabsAgenda_&amp;^@BeamShapeMainGroup_&amp;^@20241114145637405612"/>
          <p:cNvGrpSpPr/>
          <p:nvPr/>
        </p:nvGrpSpPr>
        <p:grpSpPr>
          <a:xfrm>
            <a:off x="-56751" y="190500"/>
            <a:ext cx="2413172" cy="6667500"/>
            <a:chOff x="-56751" y="190500"/>
            <a:chExt cx="2413172" cy="6667500"/>
          </a:xfrm>
        </p:grpSpPr>
        <p:pic>
          <p:nvPicPr>
            <p:cNvPr id="87" name="Graphic 20">
              <a:hlinkClick r:id="" action="ppaction://hlinkshowjump?jump=previousslide"/>
              <a:extLst>
                <a:ext uri="{FF2B5EF4-FFF2-40B4-BE49-F238E27FC236}">
                  <a16:creationId xmlns:a16="http://schemas.microsoft.com/office/drawing/2014/main" id="{465D99A5-49CC-4F98-8EAA-6E8654B59E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65060" y="5978113"/>
              <a:ext cx="360000" cy="350000"/>
            </a:xfrm>
            <a:prstGeom prst="rect">
              <a:avLst/>
            </a:prstGeom>
          </p:spPr>
        </p:pic>
        <p:pic>
          <p:nvPicPr>
            <p:cNvPr id="88" name="Graphic 19">
              <a:hlinkClick r:id="rId4" action="ppaction://hlinksldjump"/>
              <a:extLst>
                <a:ext uri="{FF2B5EF4-FFF2-40B4-BE49-F238E27FC236}">
                  <a16:creationId xmlns:a16="http://schemas.microsoft.com/office/drawing/2014/main" id="{5733500A-3778-4269-B3CC-D2BAAE6149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2572" y="5971011"/>
              <a:ext cx="360000" cy="350000"/>
            </a:xfrm>
            <a:prstGeom prst="rect">
              <a:avLst/>
            </a:prstGeom>
          </p:spPr>
        </p:pic>
        <p:pic>
          <p:nvPicPr>
            <p:cNvPr id="89" name="Graphic 21">
              <a:hlinkClick r:id="" action="ppaction://hlinkshowjump?jump=nextslide"/>
              <a:extLst>
                <a:ext uri="{FF2B5EF4-FFF2-40B4-BE49-F238E27FC236}">
                  <a16:creationId xmlns:a16="http://schemas.microsoft.com/office/drawing/2014/main" id="{465D99A5-49CC-4F98-8EAA-6E8654B59E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5586" y="5971011"/>
              <a:ext cx="360000" cy="350000"/>
            </a:xfrm>
            <a:prstGeom prst="rect">
              <a:avLst/>
            </a:prstGeom>
          </p:spPr>
        </p:pic>
        <p:sp>
          <p:nvSpPr>
            <p:cNvPr id="90" name="PptLabsAgenda_&amp;^@BeamShapeBackground_&amp;^@2020112014502751890"/>
            <p:cNvSpPr/>
            <p:nvPr/>
          </p:nvSpPr>
          <p:spPr bwMode="auto">
            <a:xfrm>
              <a:off x="0" y="190500"/>
              <a:ext cx="2356421" cy="6667500"/>
            </a:xfrm>
            <a:prstGeom prst="rect">
              <a:avLst/>
            </a:prstGeom>
            <a:solidFill>
              <a:schemeClr val="accent4">
                <a:lumMod val="50000"/>
                <a:alpha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en-US" sz="11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92" name="PptLabsAgenda_&amp;^@BeamShapeText_&amp;^@Results and Conclusion_7"/>
            <p:cNvSpPr txBox="1"/>
            <p:nvPr/>
          </p:nvSpPr>
          <p:spPr>
            <a:xfrm>
              <a:off x="-56751" y="4316449"/>
              <a:ext cx="1959704" cy="307777"/>
            </a:xfrm>
            <a:prstGeom prst="rect">
              <a:avLst/>
            </a:prstGeom>
            <a:noFill/>
          </p:spPr>
          <p:txBody>
            <a:bodyPr vert="horz" wrap="none" rtlCol="0">
              <a:spAutoFit/>
            </a:bodyPr>
            <a:lstStyle/>
            <a:p>
              <a:pPr lvl="0"/>
              <a:r>
                <a:rPr lang="tr-TR" sz="1400" dirty="0">
                  <a:solidFill>
                    <a:prstClr val="black"/>
                  </a:solidFill>
                  <a:latin typeface="Arial Rounded MT Bold" panose="020B0604020202020204" charset="0"/>
                </a:rPr>
                <a:t>Bulgular ve Tartışma</a:t>
              </a:r>
              <a:endParaRPr lang="en-US" sz="1400" dirty="0">
                <a:solidFill>
                  <a:prstClr val="black"/>
                </a:solidFill>
                <a:latin typeface="Arial Rounded MT Bold" panose="020B0604020202020204" charset="0"/>
              </a:endParaRPr>
            </a:p>
          </p:txBody>
        </p:sp>
        <p:sp>
          <p:nvSpPr>
            <p:cNvPr id="93" name="PptLabsAgenda_&amp;^@BeamShapeText_&amp;^@Another Section_6"/>
            <p:cNvSpPr txBox="1"/>
            <p:nvPr/>
          </p:nvSpPr>
          <p:spPr>
            <a:xfrm>
              <a:off x="-56751" y="3894132"/>
              <a:ext cx="1723933" cy="307777"/>
            </a:xfrm>
            <a:prstGeom prst="rect">
              <a:avLst/>
            </a:prstGeom>
            <a:noFill/>
          </p:spPr>
          <p:txBody>
            <a:bodyPr vert="horz" wrap="none" rtlCol="0">
              <a:spAutoFit/>
            </a:bodyPr>
            <a:lstStyle/>
            <a:p>
              <a:pPr lvl="0"/>
              <a:r>
                <a:rPr lang="tr-TR" sz="1400" dirty="0">
                  <a:solidFill>
                    <a:prstClr val="black"/>
                  </a:solidFill>
                  <a:latin typeface="Arial Rounded MT Bold" panose="020B0604020202020204" charset="0"/>
                </a:rPr>
                <a:t>Materyal ve Metot</a:t>
              </a:r>
              <a:endParaRPr lang="en-US" sz="1400" dirty="0">
                <a:solidFill>
                  <a:prstClr val="black"/>
                </a:solidFill>
                <a:latin typeface="Arial Rounded MT Bold" panose="020B0604020202020204" charset="0"/>
              </a:endParaRPr>
            </a:p>
          </p:txBody>
        </p:sp>
        <p:sp>
          <p:nvSpPr>
            <p:cNvPr id="94" name="PptLabsAgenda_&amp;^@BeamShapeText_&amp;^@Untitled Section_5"/>
            <p:cNvSpPr txBox="1"/>
            <p:nvPr/>
          </p:nvSpPr>
          <p:spPr>
            <a:xfrm>
              <a:off x="-56751" y="3471815"/>
              <a:ext cx="1720343" cy="307777"/>
            </a:xfrm>
            <a:prstGeom prst="rect">
              <a:avLst/>
            </a:prstGeom>
            <a:noFill/>
          </p:spPr>
          <p:txBody>
            <a:bodyPr vert="horz" wrap="none" rtlCol="0">
              <a:spAutoFit/>
            </a:bodyPr>
            <a:lstStyle/>
            <a:p>
              <a:pPr lvl="0"/>
              <a:r>
                <a:rPr lang="tr-TR" sz="1400" dirty="0">
                  <a:solidFill>
                    <a:prstClr val="black"/>
                  </a:solidFill>
                  <a:latin typeface="Arial Rounded MT Bold" panose="020B0604020202020204" charset="0"/>
                </a:rPr>
                <a:t>Çalışmanın Amacı</a:t>
              </a:r>
              <a:endParaRPr lang="en-US" sz="1400" dirty="0">
                <a:solidFill>
                  <a:prstClr val="black"/>
                </a:solidFill>
                <a:latin typeface="Arial Rounded MT Bold" panose="020B0604020202020204" charset="0"/>
              </a:endParaRPr>
            </a:p>
          </p:txBody>
        </p:sp>
        <p:sp>
          <p:nvSpPr>
            <p:cNvPr id="95" name="PptLabsAgenda_&amp;^@BeamShapeText_&amp;^@Materials and Method_4"/>
            <p:cNvSpPr txBox="1"/>
            <p:nvPr/>
          </p:nvSpPr>
          <p:spPr>
            <a:xfrm>
              <a:off x="-56751" y="3049498"/>
              <a:ext cx="2340000" cy="307777"/>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algn="l"/>
              <a:r>
                <a:rPr lang="tr-TR" sz="1400" spc="0" dirty="0">
                  <a:latin typeface="Arial Rounded MT Bold" panose="020B0604020202020204" charset="0"/>
                </a:rPr>
                <a:t>Dondurarak Kurutma</a:t>
              </a:r>
              <a:endParaRPr lang="en-US" sz="1400" spc="0" dirty="0">
                <a:latin typeface="Arial Rounded MT Bold" panose="020B0604020202020204" charset="0"/>
              </a:endParaRPr>
            </a:p>
          </p:txBody>
        </p:sp>
        <p:sp>
          <p:nvSpPr>
            <p:cNvPr id="96" name="PptLabsAgenda_&amp;^@BeamShapeText_&amp;^@Introduction_3"/>
            <p:cNvSpPr txBox="1"/>
            <p:nvPr/>
          </p:nvSpPr>
          <p:spPr>
            <a:xfrm>
              <a:off x="-56751" y="2627181"/>
              <a:ext cx="2340000" cy="307777"/>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algn="l"/>
              <a:r>
                <a:rPr lang="tr-TR" sz="1400" spc="0" dirty="0">
                  <a:latin typeface="Arial Rounded MT Bold" panose="020B0604020202020204" charset="0"/>
                </a:rPr>
                <a:t>Giriş</a:t>
              </a:r>
              <a:endParaRPr lang="en-US" sz="1400" spc="0" dirty="0">
                <a:latin typeface="Arial Rounded MT Bold" panose="020B0604020202020204" charset="0"/>
              </a:endParaRPr>
            </a:p>
          </p:txBody>
        </p:sp>
        <p:sp>
          <p:nvSpPr>
            <p:cNvPr id="97" name="PptLabsAgenda_&amp;^@BeamShapeText_&amp;^@Outline_2"/>
            <p:cNvSpPr txBox="1"/>
            <p:nvPr/>
          </p:nvSpPr>
          <p:spPr>
            <a:xfrm>
              <a:off x="-56751" y="2204864"/>
              <a:ext cx="2340000" cy="380361"/>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lvl="0" algn="l">
                <a:lnSpc>
                  <a:spcPct val="150000"/>
                </a:lnSpc>
                <a:spcAft>
                  <a:spcPts val="1200"/>
                </a:spcAft>
              </a:pPr>
              <a:r>
                <a:rPr lang="tr-TR" sz="1400" b="1" spc="0" dirty="0">
                  <a:solidFill>
                    <a:prstClr val="white"/>
                  </a:solidFill>
                  <a:uFill>
                    <a:solidFill>
                      <a:prstClr val="white"/>
                    </a:solidFill>
                  </a:uFill>
                  <a:latin typeface="Arial Rounded MT Bold" panose="020B0604020202020204" charset="0"/>
                  <a:ea typeface="굴림" panose="020B0600000101010101" pitchFamily="34" charset="-127"/>
                  <a:cs typeface="Open Sans"/>
                </a:rPr>
                <a:t>Sunum Akışı</a:t>
              </a:r>
              <a:endParaRPr lang="en-US" sz="1400" b="1" spc="0" dirty="0">
                <a:solidFill>
                  <a:prstClr val="white"/>
                </a:solidFill>
                <a:uFill>
                  <a:solidFill>
                    <a:prstClr val="white"/>
                  </a:solidFill>
                </a:uFill>
                <a:latin typeface="Arial Rounded MT Bold" panose="020B0604020202020204" charset="0"/>
                <a:ea typeface="굴림" panose="020B0600000101010101" pitchFamily="34" charset="-127"/>
                <a:cs typeface="Open Sans"/>
              </a:endParaRPr>
            </a:p>
          </p:txBody>
        </p:sp>
        <p:sp>
          <p:nvSpPr>
            <p:cNvPr id="98" name="Oval 97">
              <a:hlinkClick r:id="" action="ppaction://hlinkshowjump?jump=previousslide"/>
              <a:extLst>
                <a:ext uri="{FF2B5EF4-FFF2-40B4-BE49-F238E27FC236}">
                  <a16:creationId xmlns:a16="http://schemas.microsoft.com/office/drawing/2014/main" id="{B4992DA4-68D2-4D47-A3F7-164D36C631EE}"/>
                </a:ext>
              </a:extLst>
            </p:cNvPr>
            <p:cNvSpPr/>
            <p:nvPr/>
          </p:nvSpPr>
          <p:spPr>
            <a:xfrm>
              <a:off x="216961" y="5910696"/>
              <a:ext cx="484079" cy="470632"/>
            </a:xfrm>
            <a:prstGeom prst="ellipse">
              <a:avLst/>
            </a:prstGeom>
            <a:noFill/>
            <a:ln>
              <a:solidFill>
                <a:schemeClr val="bg1">
                  <a:lumMod val="75000"/>
                </a:schemeClr>
              </a:solidFill>
            </a:ln>
            <a:effectLst>
              <a:glow rad="63500">
                <a:schemeClr val="accent4"/>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99" name="Oval 98">
              <a:hlinkClick r:id="" action="ppaction://hlinkshowjump?jump=nextslide"/>
              <a:extLst>
                <a:ext uri="{FF2B5EF4-FFF2-40B4-BE49-F238E27FC236}">
                  <a16:creationId xmlns:a16="http://schemas.microsoft.com/office/drawing/2014/main" id="{C7B8048A-AB43-4871-98BB-54F006037E16}"/>
                </a:ext>
              </a:extLst>
            </p:cNvPr>
            <p:cNvSpPr/>
            <p:nvPr/>
          </p:nvSpPr>
          <p:spPr>
            <a:xfrm>
              <a:off x="1515962" y="5910694"/>
              <a:ext cx="484079" cy="470632"/>
            </a:xfrm>
            <a:prstGeom prst="ellipse">
              <a:avLst/>
            </a:prstGeom>
            <a:noFill/>
            <a:ln>
              <a:solidFill>
                <a:schemeClr val="bg1">
                  <a:lumMod val="75000"/>
                </a:schemeClr>
              </a:solidFill>
            </a:ln>
            <a:effectLst>
              <a:glow rad="63500">
                <a:schemeClr val="accent4"/>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23" name="Rectangle 22"/>
          <p:cNvSpPr/>
          <p:nvPr/>
        </p:nvSpPr>
        <p:spPr>
          <a:xfrm>
            <a:off x="-56751" y="1280396"/>
            <a:ext cx="2448630" cy="584775"/>
          </a:xfrm>
          <a:prstGeom prst="rect">
            <a:avLst/>
          </a:prstGeom>
          <a:noFill/>
        </p:spPr>
        <p:txBody>
          <a:bodyPr wrap="square" lIns="91440" tIns="45720" rIns="91440" bIns="45720">
            <a:spAutoFit/>
          </a:bodyPr>
          <a:lstStyle/>
          <a:p>
            <a:pPr algn="ctr"/>
            <a:r>
              <a:rPr lang="tr-TR" sz="3200" b="1" cap="none" spc="50" dirty="0">
                <a:ln w="0"/>
                <a:solidFill>
                  <a:schemeClr val="bg2"/>
                </a:solidFill>
                <a:effectLst>
                  <a:innerShdw blurRad="63500" dist="50800" dir="13500000">
                    <a:srgbClr val="000000">
                      <a:alpha val="50000"/>
                    </a:srgbClr>
                  </a:innerShdw>
                </a:effectLst>
              </a:rPr>
              <a:t>TURK2025</a:t>
            </a:r>
            <a:endParaRPr lang="en-US" sz="3200" b="1" cap="none" spc="50" dirty="0">
              <a:ln w="0"/>
              <a:solidFill>
                <a:schemeClr val="bg2"/>
              </a:solidFill>
              <a:effectLst>
                <a:innerShdw blurRad="63500" dist="50800" dir="13500000">
                  <a:srgbClr val="000000">
                    <a:alpha val="50000"/>
                  </a:srgbClr>
                </a:innerShdw>
              </a:effectLst>
            </a:endParaRPr>
          </a:p>
        </p:txBody>
      </p:sp>
      <p:sp>
        <p:nvSpPr>
          <p:cNvPr id="2" name="Text Box 3 - 2">
            <a:extLst>
              <a:ext uri="{FF2B5EF4-FFF2-40B4-BE49-F238E27FC236}">
                <a16:creationId xmlns:a16="http://schemas.microsoft.com/office/drawing/2014/main" id="{5D33D76D-1DB3-65CF-F64D-4D6E96DD926C}"/>
              </a:ext>
            </a:extLst>
          </p:cNvPr>
          <p:cNvSpPr txBox="1">
            <a:spLocks noChangeArrowheads="1"/>
          </p:cNvSpPr>
          <p:nvPr/>
        </p:nvSpPr>
        <p:spPr bwMode="auto">
          <a:xfrm>
            <a:off x="3852516" y="4686009"/>
            <a:ext cx="742702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latinLnBrk="1">
              <a:spcBef>
                <a:spcPct val="20000"/>
              </a:spcBef>
              <a:buChar char="•"/>
              <a:defRPr kumimoji="1" sz="2800">
                <a:solidFill>
                  <a:srgbClr val="6C6A76"/>
                </a:solidFill>
                <a:latin typeface="Maiandra GD" pitchFamily="34" charset="0"/>
              </a:defRPr>
            </a:lvl1pPr>
            <a:lvl2pPr marL="742950" indent="-285750" latinLnBrk="1">
              <a:spcBef>
                <a:spcPct val="20000"/>
              </a:spcBef>
              <a:buChar char="•"/>
              <a:defRPr kumimoji="1" sz="2400">
                <a:solidFill>
                  <a:srgbClr val="6C6A76"/>
                </a:solidFill>
                <a:latin typeface="Maiandra GD" pitchFamily="34" charset="0"/>
              </a:defRPr>
            </a:lvl2pPr>
            <a:lvl3pPr marL="1143000" indent="-228600" latinLnBrk="1">
              <a:spcBef>
                <a:spcPct val="20000"/>
              </a:spcBef>
              <a:buChar char="•"/>
              <a:defRPr kumimoji="1" sz="2200">
                <a:solidFill>
                  <a:srgbClr val="6C6A76"/>
                </a:solidFill>
                <a:latin typeface="Maiandra GD" pitchFamily="34" charset="0"/>
              </a:defRPr>
            </a:lvl3pPr>
            <a:lvl4pPr marL="1600200" indent="-228600" latinLnBrk="1">
              <a:spcBef>
                <a:spcPct val="20000"/>
              </a:spcBef>
              <a:buChar char="•"/>
              <a:defRPr kumimoji="1" sz="2000">
                <a:solidFill>
                  <a:srgbClr val="6C6A76"/>
                </a:solidFill>
                <a:latin typeface="Maiandra GD" pitchFamily="34" charset="0"/>
              </a:defRPr>
            </a:lvl4pPr>
            <a:lvl5pPr marL="2057400" indent="-228600" latinLnBrk="1">
              <a:spcBef>
                <a:spcPct val="20000"/>
              </a:spcBef>
              <a:buChar char="•"/>
              <a:defRPr kumimoji="1">
                <a:solidFill>
                  <a:srgbClr val="6C6A76"/>
                </a:solidFill>
                <a:latin typeface="Maiandra GD" pitchFamily="34" charset="0"/>
              </a:defRPr>
            </a:lvl5pPr>
            <a:lvl6pPr marL="2514600" indent="-228600" eaLnBrk="0" fontAlgn="base" latinLnBrk="1" hangingPunct="0">
              <a:spcBef>
                <a:spcPct val="20000"/>
              </a:spcBef>
              <a:spcAft>
                <a:spcPct val="0"/>
              </a:spcAft>
              <a:buChar char="•"/>
              <a:defRPr kumimoji="1">
                <a:solidFill>
                  <a:srgbClr val="6C6A76"/>
                </a:solidFill>
                <a:latin typeface="Maiandra GD" pitchFamily="34" charset="0"/>
              </a:defRPr>
            </a:lvl6pPr>
            <a:lvl7pPr marL="2971800" indent="-228600" eaLnBrk="0" fontAlgn="base" latinLnBrk="1" hangingPunct="0">
              <a:spcBef>
                <a:spcPct val="20000"/>
              </a:spcBef>
              <a:spcAft>
                <a:spcPct val="0"/>
              </a:spcAft>
              <a:buChar char="•"/>
              <a:defRPr kumimoji="1">
                <a:solidFill>
                  <a:srgbClr val="6C6A76"/>
                </a:solidFill>
                <a:latin typeface="Maiandra GD" pitchFamily="34" charset="0"/>
              </a:defRPr>
            </a:lvl7pPr>
            <a:lvl8pPr marL="3429000" indent="-228600" eaLnBrk="0" fontAlgn="base" latinLnBrk="1" hangingPunct="0">
              <a:spcBef>
                <a:spcPct val="20000"/>
              </a:spcBef>
              <a:spcAft>
                <a:spcPct val="0"/>
              </a:spcAft>
              <a:buChar char="•"/>
              <a:defRPr kumimoji="1">
                <a:solidFill>
                  <a:srgbClr val="6C6A76"/>
                </a:solidFill>
                <a:latin typeface="Maiandra GD" pitchFamily="34" charset="0"/>
              </a:defRPr>
            </a:lvl8pPr>
            <a:lvl9pPr marL="3886200" indent="-228600" eaLnBrk="0" fontAlgn="base" latinLnBrk="1" hangingPunct="0">
              <a:spcBef>
                <a:spcPct val="20000"/>
              </a:spcBef>
              <a:spcAft>
                <a:spcPct val="0"/>
              </a:spcAft>
              <a:buChar char="•"/>
              <a:defRPr kumimoji="1">
                <a:solidFill>
                  <a:srgbClr val="6C6A76"/>
                </a:solidFill>
                <a:latin typeface="Maiandra GD" pitchFamily="34" charset="0"/>
              </a:defRPr>
            </a:lvl9pPr>
          </a:lstStyle>
          <a:p>
            <a:pPr marL="342900" indent="-342900" latinLnBrk="0">
              <a:spcBef>
                <a:spcPct val="50000"/>
              </a:spcBef>
              <a:buFont typeface="Wingdings" panose="05000000000000000000" pitchFamily="2" charset="2"/>
              <a:buChar char="Ø"/>
            </a:pPr>
            <a:r>
              <a:rPr lang="en-US" altLang="tr-TR" sz="2000" dirty="0" err="1">
                <a:solidFill>
                  <a:srgbClr val="000099"/>
                </a:solidFill>
              </a:rPr>
              <a:t>Sonuçlar</a:t>
            </a:r>
            <a:r>
              <a:rPr lang="en-US" altLang="tr-TR" sz="2000" dirty="0">
                <a:solidFill>
                  <a:srgbClr val="000099"/>
                </a:solidFill>
              </a:rPr>
              <a:t> ve </a:t>
            </a:r>
            <a:r>
              <a:rPr lang="en-US" altLang="tr-TR" sz="2000" dirty="0" err="1">
                <a:solidFill>
                  <a:srgbClr val="000099"/>
                </a:solidFill>
              </a:rPr>
              <a:t>Öneriler</a:t>
            </a:r>
            <a:endParaRPr lang="en-US" altLang="tr-TR" sz="2000" dirty="0">
              <a:solidFill>
                <a:srgbClr val="000099"/>
              </a:solidFill>
            </a:endParaRPr>
          </a:p>
        </p:txBody>
      </p:sp>
      <p:sp>
        <p:nvSpPr>
          <p:cNvPr id="3" name="Text Box 3 - 2">
            <a:extLst>
              <a:ext uri="{FF2B5EF4-FFF2-40B4-BE49-F238E27FC236}">
                <a16:creationId xmlns:a16="http://schemas.microsoft.com/office/drawing/2014/main" id="{EC9A1096-EBC0-DCF4-E5D6-DC80834721E3}"/>
              </a:ext>
            </a:extLst>
          </p:cNvPr>
          <p:cNvSpPr txBox="1">
            <a:spLocks noChangeArrowheads="1"/>
          </p:cNvSpPr>
          <p:nvPr/>
        </p:nvSpPr>
        <p:spPr bwMode="auto">
          <a:xfrm>
            <a:off x="3862443" y="5306225"/>
            <a:ext cx="742702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latinLnBrk="1">
              <a:spcBef>
                <a:spcPct val="20000"/>
              </a:spcBef>
              <a:buChar char="•"/>
              <a:defRPr kumimoji="1" sz="2800">
                <a:solidFill>
                  <a:srgbClr val="6C6A76"/>
                </a:solidFill>
                <a:latin typeface="Maiandra GD" pitchFamily="34" charset="0"/>
              </a:defRPr>
            </a:lvl1pPr>
            <a:lvl2pPr marL="742950" indent="-285750" latinLnBrk="1">
              <a:spcBef>
                <a:spcPct val="20000"/>
              </a:spcBef>
              <a:buChar char="•"/>
              <a:defRPr kumimoji="1" sz="2400">
                <a:solidFill>
                  <a:srgbClr val="6C6A76"/>
                </a:solidFill>
                <a:latin typeface="Maiandra GD" pitchFamily="34" charset="0"/>
              </a:defRPr>
            </a:lvl2pPr>
            <a:lvl3pPr marL="1143000" indent="-228600" latinLnBrk="1">
              <a:spcBef>
                <a:spcPct val="20000"/>
              </a:spcBef>
              <a:buChar char="•"/>
              <a:defRPr kumimoji="1" sz="2200">
                <a:solidFill>
                  <a:srgbClr val="6C6A76"/>
                </a:solidFill>
                <a:latin typeface="Maiandra GD" pitchFamily="34" charset="0"/>
              </a:defRPr>
            </a:lvl3pPr>
            <a:lvl4pPr marL="1600200" indent="-228600" latinLnBrk="1">
              <a:spcBef>
                <a:spcPct val="20000"/>
              </a:spcBef>
              <a:buChar char="•"/>
              <a:defRPr kumimoji="1" sz="2000">
                <a:solidFill>
                  <a:srgbClr val="6C6A76"/>
                </a:solidFill>
                <a:latin typeface="Maiandra GD" pitchFamily="34" charset="0"/>
              </a:defRPr>
            </a:lvl4pPr>
            <a:lvl5pPr marL="2057400" indent="-228600" latinLnBrk="1">
              <a:spcBef>
                <a:spcPct val="20000"/>
              </a:spcBef>
              <a:buChar char="•"/>
              <a:defRPr kumimoji="1">
                <a:solidFill>
                  <a:srgbClr val="6C6A76"/>
                </a:solidFill>
                <a:latin typeface="Maiandra GD" pitchFamily="34" charset="0"/>
              </a:defRPr>
            </a:lvl5pPr>
            <a:lvl6pPr marL="2514600" indent="-228600" eaLnBrk="0" fontAlgn="base" latinLnBrk="1" hangingPunct="0">
              <a:spcBef>
                <a:spcPct val="20000"/>
              </a:spcBef>
              <a:spcAft>
                <a:spcPct val="0"/>
              </a:spcAft>
              <a:buChar char="•"/>
              <a:defRPr kumimoji="1">
                <a:solidFill>
                  <a:srgbClr val="6C6A76"/>
                </a:solidFill>
                <a:latin typeface="Maiandra GD" pitchFamily="34" charset="0"/>
              </a:defRPr>
            </a:lvl6pPr>
            <a:lvl7pPr marL="2971800" indent="-228600" eaLnBrk="0" fontAlgn="base" latinLnBrk="1" hangingPunct="0">
              <a:spcBef>
                <a:spcPct val="20000"/>
              </a:spcBef>
              <a:spcAft>
                <a:spcPct val="0"/>
              </a:spcAft>
              <a:buChar char="•"/>
              <a:defRPr kumimoji="1">
                <a:solidFill>
                  <a:srgbClr val="6C6A76"/>
                </a:solidFill>
                <a:latin typeface="Maiandra GD" pitchFamily="34" charset="0"/>
              </a:defRPr>
            </a:lvl7pPr>
            <a:lvl8pPr marL="3429000" indent="-228600" eaLnBrk="0" fontAlgn="base" latinLnBrk="1" hangingPunct="0">
              <a:spcBef>
                <a:spcPct val="20000"/>
              </a:spcBef>
              <a:spcAft>
                <a:spcPct val="0"/>
              </a:spcAft>
              <a:buChar char="•"/>
              <a:defRPr kumimoji="1">
                <a:solidFill>
                  <a:srgbClr val="6C6A76"/>
                </a:solidFill>
                <a:latin typeface="Maiandra GD" pitchFamily="34" charset="0"/>
              </a:defRPr>
            </a:lvl8pPr>
            <a:lvl9pPr marL="3886200" indent="-228600" eaLnBrk="0" fontAlgn="base" latinLnBrk="1" hangingPunct="0">
              <a:spcBef>
                <a:spcPct val="20000"/>
              </a:spcBef>
              <a:spcAft>
                <a:spcPct val="0"/>
              </a:spcAft>
              <a:buChar char="•"/>
              <a:defRPr kumimoji="1">
                <a:solidFill>
                  <a:srgbClr val="6C6A76"/>
                </a:solidFill>
                <a:latin typeface="Maiandra GD" pitchFamily="34" charset="0"/>
              </a:defRPr>
            </a:lvl9pPr>
          </a:lstStyle>
          <a:p>
            <a:pPr marL="342900" indent="-342900" latinLnBrk="0">
              <a:spcBef>
                <a:spcPct val="50000"/>
              </a:spcBef>
              <a:buFont typeface="Wingdings" panose="05000000000000000000" pitchFamily="2" charset="2"/>
              <a:buChar char="Ø"/>
            </a:pPr>
            <a:r>
              <a:rPr lang="en-US" altLang="tr-TR" sz="2000" dirty="0">
                <a:solidFill>
                  <a:srgbClr val="000099"/>
                </a:solidFill>
              </a:rPr>
              <a:t>Kaynak </a:t>
            </a:r>
            <a:r>
              <a:rPr lang="en-US" altLang="tr-TR" sz="2000" dirty="0" err="1">
                <a:solidFill>
                  <a:srgbClr val="000099"/>
                </a:solidFill>
              </a:rPr>
              <a:t>Dizini</a:t>
            </a:r>
            <a:endParaRPr lang="en-US" altLang="tr-TR" sz="2000" dirty="0">
              <a:solidFill>
                <a:srgbClr val="000099"/>
              </a:solidFill>
            </a:endParaRPr>
          </a:p>
        </p:txBody>
      </p:sp>
      <p:sp>
        <p:nvSpPr>
          <p:cNvPr id="4" name="PptLabsAgenda_&amp;^@BeamShapeText_&amp;^@Results and Conclusion_7">
            <a:extLst>
              <a:ext uri="{FF2B5EF4-FFF2-40B4-BE49-F238E27FC236}">
                <a16:creationId xmlns:a16="http://schemas.microsoft.com/office/drawing/2014/main" id="{6CB4CA79-F4C7-6EDB-D243-9E3A2C81E877}"/>
              </a:ext>
            </a:extLst>
          </p:cNvPr>
          <p:cNvSpPr txBox="1"/>
          <p:nvPr/>
        </p:nvSpPr>
        <p:spPr>
          <a:xfrm>
            <a:off x="-80347" y="4740339"/>
            <a:ext cx="1983300" cy="307777"/>
          </a:xfrm>
          <a:prstGeom prst="rect">
            <a:avLst/>
          </a:prstGeom>
          <a:noFill/>
        </p:spPr>
        <p:txBody>
          <a:bodyPr vert="horz" wrap="none" rtlCol="0">
            <a:spAutoFit/>
          </a:bodyPr>
          <a:lstStyle/>
          <a:p>
            <a:pPr lvl="0"/>
            <a:r>
              <a:rPr lang="tr-TR" sz="1400" dirty="0">
                <a:solidFill>
                  <a:prstClr val="black"/>
                </a:solidFill>
                <a:latin typeface="Arial Rounded MT Bold" panose="020B0604020202020204" charset="0"/>
              </a:rPr>
              <a:t>Sonuçlar ve Öneriler</a:t>
            </a:r>
            <a:endParaRPr lang="en-US" sz="1400" dirty="0">
              <a:solidFill>
                <a:prstClr val="black"/>
              </a:solidFill>
              <a:latin typeface="Arial Rounded MT Bold" panose="020B0604020202020204" charset="0"/>
            </a:endParaRPr>
          </a:p>
        </p:txBody>
      </p:sp>
      <p:sp>
        <p:nvSpPr>
          <p:cNvPr id="6" name="PptLabsAgenda_&amp;^@BeamShapeText_&amp;^@Results and Conclusion_7">
            <a:extLst>
              <a:ext uri="{FF2B5EF4-FFF2-40B4-BE49-F238E27FC236}">
                <a16:creationId xmlns:a16="http://schemas.microsoft.com/office/drawing/2014/main" id="{80F87301-17A6-C5D2-40FA-4356007AB87E}"/>
              </a:ext>
            </a:extLst>
          </p:cNvPr>
          <p:cNvSpPr txBox="1"/>
          <p:nvPr/>
        </p:nvSpPr>
        <p:spPr>
          <a:xfrm>
            <a:off x="-86732" y="5161083"/>
            <a:ext cx="1361335" cy="307777"/>
          </a:xfrm>
          <a:prstGeom prst="rect">
            <a:avLst/>
          </a:prstGeom>
          <a:noFill/>
        </p:spPr>
        <p:txBody>
          <a:bodyPr vert="horz" wrap="none" rtlCol="0">
            <a:spAutoFit/>
          </a:bodyPr>
          <a:lstStyle/>
          <a:p>
            <a:pPr lvl="0"/>
            <a:r>
              <a:rPr lang="tr-TR" sz="1400" dirty="0">
                <a:solidFill>
                  <a:prstClr val="black"/>
                </a:solidFill>
                <a:latin typeface="Arial Rounded MT Bold" panose="020B0604020202020204" charset="0"/>
              </a:rPr>
              <a:t>Kaynak Dizini</a:t>
            </a:r>
            <a:endParaRPr lang="en-US" sz="1400" dirty="0">
              <a:solidFill>
                <a:prstClr val="black"/>
              </a:solidFill>
              <a:latin typeface="Arial Rounded MT Bold" panose="020B0604020202020204" charset="0"/>
            </a:endParaRPr>
          </a:p>
        </p:txBody>
      </p:sp>
      <p:pic>
        <p:nvPicPr>
          <p:cNvPr id="7" name="Resim 6">
            <a:extLst>
              <a:ext uri="{FF2B5EF4-FFF2-40B4-BE49-F238E27FC236}">
                <a16:creationId xmlns:a16="http://schemas.microsoft.com/office/drawing/2014/main" id="{84659441-1DA1-60DF-1AE2-BDA762D35982}"/>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56421" y="429783"/>
            <a:ext cx="1143000" cy="1143000"/>
          </a:xfrm>
          <a:prstGeom prst="rect">
            <a:avLst/>
          </a:prstGeom>
        </p:spPr>
      </p:pic>
      <p:pic>
        <p:nvPicPr>
          <p:cNvPr id="8" name="Resim 7" descr="meyve, bitki, dut, yaprak içeren bir resim&#10;&#10;Yapay zeka tarafından oluşturulan içerik yanlış olabilir.">
            <a:extLst>
              <a:ext uri="{FF2B5EF4-FFF2-40B4-BE49-F238E27FC236}">
                <a16:creationId xmlns:a16="http://schemas.microsoft.com/office/drawing/2014/main" id="{C6666B58-676B-79F1-4B01-EC3F3FDE75F5}"/>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6099238" flipH="1">
            <a:off x="10637645" y="4773382"/>
            <a:ext cx="1644628" cy="1644628"/>
          </a:xfrm>
          <a:prstGeom prst="rect">
            <a:avLst/>
          </a:prstGeom>
        </p:spPr>
      </p:pic>
    </p:spTree>
    <p:extLst>
      <p:ext uri="{BB962C8B-B14F-4D97-AF65-F5344CB8AC3E}">
        <p14:creationId xmlns:p14="http://schemas.microsoft.com/office/powerpoint/2010/main" val="3543651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a:spLocks noChangeArrowheads="1"/>
          </p:cNvSpPr>
          <p:nvPr/>
        </p:nvSpPr>
        <p:spPr bwMode="auto">
          <a:xfrm>
            <a:off x="2372841" y="1412874"/>
            <a:ext cx="6561855" cy="4745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latinLnBrk="1">
              <a:spcBef>
                <a:spcPct val="20000"/>
              </a:spcBef>
              <a:buChar char="•"/>
              <a:defRPr kumimoji="1" sz="2800">
                <a:solidFill>
                  <a:srgbClr val="6C6A76"/>
                </a:solidFill>
                <a:latin typeface="Maiandra GD" pitchFamily="34" charset="0"/>
              </a:defRPr>
            </a:lvl1pPr>
            <a:lvl2pPr marL="742950" indent="-285750" latinLnBrk="1">
              <a:spcBef>
                <a:spcPct val="20000"/>
              </a:spcBef>
              <a:buChar char="•"/>
              <a:defRPr kumimoji="1" sz="2400">
                <a:solidFill>
                  <a:srgbClr val="6C6A76"/>
                </a:solidFill>
                <a:latin typeface="Maiandra GD" pitchFamily="34" charset="0"/>
              </a:defRPr>
            </a:lvl2pPr>
            <a:lvl3pPr marL="1143000" indent="-228600" latinLnBrk="1">
              <a:spcBef>
                <a:spcPct val="20000"/>
              </a:spcBef>
              <a:buChar char="•"/>
              <a:defRPr kumimoji="1" sz="2200">
                <a:solidFill>
                  <a:srgbClr val="6C6A76"/>
                </a:solidFill>
                <a:latin typeface="Maiandra GD" pitchFamily="34" charset="0"/>
              </a:defRPr>
            </a:lvl3pPr>
            <a:lvl4pPr marL="1600200" indent="-228600" latinLnBrk="1">
              <a:spcBef>
                <a:spcPct val="20000"/>
              </a:spcBef>
              <a:buChar char="•"/>
              <a:defRPr kumimoji="1" sz="2000">
                <a:solidFill>
                  <a:srgbClr val="6C6A76"/>
                </a:solidFill>
                <a:latin typeface="Maiandra GD" pitchFamily="34" charset="0"/>
              </a:defRPr>
            </a:lvl4pPr>
            <a:lvl5pPr marL="2057400" indent="-228600" latinLnBrk="1">
              <a:spcBef>
                <a:spcPct val="20000"/>
              </a:spcBef>
              <a:buChar char="•"/>
              <a:defRPr kumimoji="1">
                <a:solidFill>
                  <a:srgbClr val="6C6A76"/>
                </a:solidFill>
                <a:latin typeface="Maiandra GD" pitchFamily="34" charset="0"/>
              </a:defRPr>
            </a:lvl5pPr>
            <a:lvl6pPr marL="2514600" indent="-228600" eaLnBrk="0" fontAlgn="base" latinLnBrk="1" hangingPunct="0">
              <a:spcBef>
                <a:spcPct val="20000"/>
              </a:spcBef>
              <a:spcAft>
                <a:spcPct val="0"/>
              </a:spcAft>
              <a:buChar char="•"/>
              <a:defRPr kumimoji="1">
                <a:solidFill>
                  <a:srgbClr val="6C6A76"/>
                </a:solidFill>
                <a:latin typeface="Maiandra GD" pitchFamily="34" charset="0"/>
              </a:defRPr>
            </a:lvl6pPr>
            <a:lvl7pPr marL="2971800" indent="-228600" eaLnBrk="0" fontAlgn="base" latinLnBrk="1" hangingPunct="0">
              <a:spcBef>
                <a:spcPct val="20000"/>
              </a:spcBef>
              <a:spcAft>
                <a:spcPct val="0"/>
              </a:spcAft>
              <a:buChar char="•"/>
              <a:defRPr kumimoji="1">
                <a:solidFill>
                  <a:srgbClr val="6C6A76"/>
                </a:solidFill>
                <a:latin typeface="Maiandra GD" pitchFamily="34" charset="0"/>
              </a:defRPr>
            </a:lvl7pPr>
            <a:lvl8pPr marL="3429000" indent="-228600" eaLnBrk="0" fontAlgn="base" latinLnBrk="1" hangingPunct="0">
              <a:spcBef>
                <a:spcPct val="20000"/>
              </a:spcBef>
              <a:spcAft>
                <a:spcPct val="0"/>
              </a:spcAft>
              <a:buChar char="•"/>
              <a:defRPr kumimoji="1">
                <a:solidFill>
                  <a:srgbClr val="6C6A76"/>
                </a:solidFill>
                <a:latin typeface="Maiandra GD" pitchFamily="34" charset="0"/>
              </a:defRPr>
            </a:lvl8pPr>
            <a:lvl9pPr marL="3886200" indent="-228600" eaLnBrk="0" fontAlgn="base" latinLnBrk="1" hangingPunct="0">
              <a:spcBef>
                <a:spcPct val="20000"/>
              </a:spcBef>
              <a:spcAft>
                <a:spcPct val="0"/>
              </a:spcAft>
              <a:buChar char="•"/>
              <a:defRPr kumimoji="1">
                <a:solidFill>
                  <a:srgbClr val="6C6A76"/>
                </a:solidFill>
                <a:latin typeface="Maiandra GD" pitchFamily="34" charset="0"/>
              </a:defRPr>
            </a:lvl9pPr>
          </a:lstStyle>
          <a:p>
            <a:pPr marL="342900" indent="342900" algn="just" latinLnBrk="0"/>
            <a:r>
              <a:rPr lang="tr-TR" sz="1800" dirty="0"/>
              <a:t>Gilaburu (</a:t>
            </a:r>
            <a:r>
              <a:rPr lang="tr-TR" sz="1800" i="1" dirty="0" err="1"/>
              <a:t>Viburnum</a:t>
            </a:r>
            <a:r>
              <a:rPr lang="tr-TR" sz="1800" i="1" dirty="0"/>
              <a:t> </a:t>
            </a:r>
            <a:r>
              <a:rPr lang="tr-TR" sz="1800" i="1" dirty="0" err="1"/>
              <a:t>opulus</a:t>
            </a:r>
            <a:r>
              <a:rPr lang="tr-TR" sz="1800" i="1" dirty="0"/>
              <a:t> </a:t>
            </a:r>
            <a:r>
              <a:rPr lang="tr-TR" sz="1800" dirty="0"/>
              <a:t>L.), </a:t>
            </a:r>
            <a:r>
              <a:rPr lang="tr-TR" sz="1800" i="1" dirty="0" err="1"/>
              <a:t>Adoxaceae</a:t>
            </a:r>
            <a:r>
              <a:rPr lang="tr-TR" sz="1800" dirty="0"/>
              <a:t> familyasına ait bir meyve türü olup aynı zamanda </a:t>
            </a:r>
            <a:r>
              <a:rPr lang="tr-TR" sz="1800" dirty="0" err="1"/>
              <a:t>guelder</a:t>
            </a:r>
            <a:r>
              <a:rPr lang="tr-TR" sz="1800" dirty="0"/>
              <a:t> </a:t>
            </a:r>
            <a:r>
              <a:rPr lang="tr-TR" sz="1800" dirty="0" err="1"/>
              <a:t>rose</a:t>
            </a:r>
            <a:r>
              <a:rPr lang="tr-TR" sz="1800" dirty="0"/>
              <a:t>, </a:t>
            </a:r>
            <a:r>
              <a:rPr lang="tr-TR" sz="1800" dirty="0" err="1"/>
              <a:t>European</a:t>
            </a:r>
            <a:r>
              <a:rPr lang="tr-TR" sz="1800" dirty="0"/>
              <a:t> </a:t>
            </a:r>
            <a:r>
              <a:rPr lang="tr-TR" sz="1800" dirty="0" err="1"/>
              <a:t>guelder</a:t>
            </a:r>
            <a:r>
              <a:rPr lang="tr-TR" sz="1800" dirty="0"/>
              <a:t>, </a:t>
            </a:r>
            <a:r>
              <a:rPr lang="tr-TR" sz="1800" dirty="0" err="1"/>
              <a:t>rose</a:t>
            </a:r>
            <a:r>
              <a:rPr lang="tr-TR" sz="1800" dirty="0"/>
              <a:t> </a:t>
            </a:r>
            <a:r>
              <a:rPr lang="tr-TR" sz="1800" dirty="0" err="1"/>
              <a:t>elder</a:t>
            </a:r>
            <a:r>
              <a:rPr lang="tr-TR" sz="1800" dirty="0"/>
              <a:t>, ve </a:t>
            </a:r>
            <a:r>
              <a:rPr lang="tr-TR" sz="1800" dirty="0" err="1"/>
              <a:t>snowball</a:t>
            </a:r>
            <a:r>
              <a:rPr lang="tr-TR" sz="1800" dirty="0"/>
              <a:t> </a:t>
            </a:r>
            <a:r>
              <a:rPr lang="tr-TR" sz="1800" dirty="0" err="1"/>
              <a:t>tree</a:t>
            </a:r>
            <a:r>
              <a:rPr lang="tr-TR" sz="1800" dirty="0"/>
              <a:t>  gibi isimlerle de bilinmektedir (</a:t>
            </a:r>
            <a:r>
              <a:rPr lang="tr-TR" sz="1800" dirty="0" err="1"/>
              <a:t>Kajszczak</a:t>
            </a:r>
            <a:r>
              <a:rPr lang="tr-TR" sz="1800" dirty="0"/>
              <a:t> et al., 2020). </a:t>
            </a:r>
          </a:p>
          <a:p>
            <a:pPr marL="342900" indent="342900" algn="just" latinLnBrk="0"/>
            <a:r>
              <a:rPr lang="tr-TR" sz="1800" dirty="0"/>
              <a:t>Yaygın olarak Türkiye ve diğer Balkan yarımadası ülkeleri, orta ve kuzey </a:t>
            </a:r>
            <a:r>
              <a:rPr lang="tr-TR" sz="1800" dirty="0" err="1"/>
              <a:t>avrupa</a:t>
            </a:r>
            <a:r>
              <a:rPr lang="tr-TR" sz="1800" dirty="0"/>
              <a:t> ülkeleri ve Rusya’da bulunmaktadır (</a:t>
            </a:r>
            <a:r>
              <a:rPr lang="tr-TR" sz="1800" dirty="0" err="1"/>
              <a:t>Ozrenk</a:t>
            </a:r>
            <a:r>
              <a:rPr lang="tr-TR" sz="1800" dirty="0"/>
              <a:t> et al., 2020; </a:t>
            </a:r>
            <a:r>
              <a:rPr lang="tr-TR" sz="1800" dirty="0" err="1"/>
              <a:t>Juhnevica-Radenkova</a:t>
            </a:r>
            <a:r>
              <a:rPr lang="tr-TR" sz="1800" dirty="0"/>
              <a:t> et al., 2024).</a:t>
            </a:r>
          </a:p>
          <a:p>
            <a:pPr marL="342900" indent="342900" algn="just" latinLnBrk="0"/>
            <a:r>
              <a:rPr lang="tr-TR" sz="1800" dirty="0"/>
              <a:t>Türkiye’de Kayseri ilk sırada olmak üzere Bursa, Sakarya, Tokat ve Sivas’ta yetişmektedir (Boyacı et al., 2016). </a:t>
            </a:r>
          </a:p>
          <a:p>
            <a:pPr marL="342900" indent="342900" algn="just" latinLnBrk="0"/>
            <a:r>
              <a:rPr lang="en-US" sz="1800" dirty="0"/>
              <a:t>Parlak </a:t>
            </a:r>
            <a:r>
              <a:rPr lang="en-US" sz="1800" dirty="0" err="1"/>
              <a:t>kırmızı</a:t>
            </a:r>
            <a:r>
              <a:rPr lang="en-US" sz="1800" dirty="0"/>
              <a:t> </a:t>
            </a:r>
            <a:r>
              <a:rPr lang="en-US" sz="1800" dirty="0" err="1"/>
              <a:t>renkte</a:t>
            </a:r>
            <a:r>
              <a:rPr lang="en-US" sz="1800" dirty="0"/>
              <a:t> ve </a:t>
            </a:r>
            <a:r>
              <a:rPr lang="en-US" sz="1800" dirty="0" err="1"/>
              <a:t>yuvarlak</a:t>
            </a:r>
            <a:r>
              <a:rPr lang="en-US" sz="1800" dirty="0"/>
              <a:t> </a:t>
            </a:r>
            <a:r>
              <a:rPr lang="en-US" sz="1800" dirty="0" err="1"/>
              <a:t>şekilde</a:t>
            </a:r>
            <a:r>
              <a:rPr lang="en-US" sz="1800" dirty="0"/>
              <a:t> </a:t>
            </a:r>
            <a:r>
              <a:rPr lang="en-US" sz="1800" dirty="0" err="1"/>
              <a:t>olan</a:t>
            </a:r>
            <a:r>
              <a:rPr lang="en-US" sz="1800" dirty="0"/>
              <a:t> </a:t>
            </a:r>
            <a:r>
              <a:rPr lang="en-US" sz="1800" dirty="0" err="1"/>
              <a:t>bu</a:t>
            </a:r>
            <a:r>
              <a:rPr lang="en-US" sz="1800" dirty="0"/>
              <a:t> </a:t>
            </a:r>
            <a:r>
              <a:rPr lang="en-US" sz="1800" dirty="0" err="1"/>
              <a:t>meyve</a:t>
            </a:r>
            <a:r>
              <a:rPr lang="en-US" sz="1800" dirty="0"/>
              <a:t> </a:t>
            </a:r>
            <a:r>
              <a:rPr lang="en-US" sz="1800" dirty="0" err="1"/>
              <a:t>içeriğinde</a:t>
            </a:r>
            <a:r>
              <a:rPr lang="en-US" sz="1800" dirty="0"/>
              <a:t> </a:t>
            </a:r>
            <a:r>
              <a:rPr lang="en-US" sz="1800" dirty="0" err="1"/>
              <a:t>bulunan</a:t>
            </a:r>
            <a:r>
              <a:rPr lang="en-US" sz="1800" dirty="0"/>
              <a:t> </a:t>
            </a:r>
            <a:r>
              <a:rPr lang="en-US" sz="1800" dirty="0" err="1"/>
              <a:t>viburnine</a:t>
            </a:r>
            <a:r>
              <a:rPr lang="en-US" sz="1800" dirty="0"/>
              <a:t> </a:t>
            </a:r>
            <a:r>
              <a:rPr lang="en-US" sz="1800" dirty="0" err="1"/>
              <a:t>bileşiğinden</a:t>
            </a:r>
            <a:r>
              <a:rPr lang="en-US" sz="1800" dirty="0"/>
              <a:t> </a:t>
            </a:r>
            <a:r>
              <a:rPr lang="en-US" sz="1800" dirty="0" err="1"/>
              <a:t>kaynaklanan</a:t>
            </a:r>
            <a:r>
              <a:rPr lang="en-US" sz="1800" dirty="0"/>
              <a:t> </a:t>
            </a:r>
            <a:r>
              <a:rPr lang="en-US" sz="1800" dirty="0" err="1"/>
              <a:t>acı</a:t>
            </a:r>
            <a:r>
              <a:rPr lang="en-US" sz="1800" dirty="0"/>
              <a:t> ve </a:t>
            </a:r>
            <a:r>
              <a:rPr lang="en-US" sz="1800" dirty="0" err="1"/>
              <a:t>buruk</a:t>
            </a:r>
            <a:r>
              <a:rPr lang="en-US" sz="1800" dirty="0"/>
              <a:t> </a:t>
            </a:r>
            <a:r>
              <a:rPr lang="en-US" sz="1800" dirty="0" err="1"/>
              <a:t>bir</a:t>
            </a:r>
            <a:r>
              <a:rPr lang="en-US" sz="1800" dirty="0"/>
              <a:t> </a:t>
            </a:r>
            <a:r>
              <a:rPr lang="en-US" sz="1800" dirty="0" err="1"/>
              <a:t>tada</a:t>
            </a:r>
            <a:r>
              <a:rPr lang="en-US" sz="1800" dirty="0"/>
              <a:t> </a:t>
            </a:r>
            <a:r>
              <a:rPr lang="en-US" sz="1800" dirty="0" err="1"/>
              <a:t>sahiptir</a:t>
            </a:r>
            <a:r>
              <a:rPr lang="tr-TR" sz="1800" dirty="0"/>
              <a:t> </a:t>
            </a:r>
            <a:r>
              <a:rPr lang="en-US" sz="1800" dirty="0"/>
              <a:t>(Dönmez and </a:t>
            </a:r>
            <a:r>
              <a:rPr lang="en-US" sz="1800" dirty="0" err="1"/>
              <a:t>Kadakal</a:t>
            </a:r>
            <a:r>
              <a:rPr lang="en-US" sz="1800" dirty="0"/>
              <a:t>, 2024; </a:t>
            </a:r>
            <a:r>
              <a:rPr lang="en-US" sz="1800" dirty="0" err="1"/>
              <a:t>Yeşilbaş</a:t>
            </a:r>
            <a:r>
              <a:rPr lang="en-US" sz="1800" dirty="0"/>
              <a:t> et al., 2024). </a:t>
            </a:r>
            <a:endParaRPr lang="tr-TR" sz="1800" dirty="0"/>
          </a:p>
          <a:p>
            <a:pPr marL="342900" indent="342900" algn="just" latinLnBrk="0"/>
            <a:r>
              <a:rPr lang="tr-TR" sz="1800" dirty="0"/>
              <a:t>Marmelat, reçel, meyve suyu, nektar, sirke, turşu gibi ürünlere işlenerek tüketilmektedir.</a:t>
            </a:r>
            <a:endParaRPr lang="en-US" sz="1800" dirty="0"/>
          </a:p>
        </p:txBody>
      </p:sp>
      <p:sp>
        <p:nvSpPr>
          <p:cNvPr id="4" name="Title 3"/>
          <p:cNvSpPr>
            <a:spLocks noGrp="1"/>
          </p:cNvSpPr>
          <p:nvPr>
            <p:ph type="title"/>
          </p:nvPr>
        </p:nvSpPr>
        <p:spPr>
          <a:xfrm>
            <a:off x="3515841" y="304800"/>
            <a:ext cx="8676158" cy="1143000"/>
          </a:xfrm>
        </p:spPr>
        <p:txBody>
          <a:bodyPr/>
          <a:lstStyle/>
          <a:p>
            <a:pPr algn="l"/>
            <a:r>
              <a:rPr lang="tr-TR" altLang="tr-TR" dirty="0"/>
              <a:t>Giriş</a:t>
            </a:r>
            <a:endParaRPr lang="en-US" dirty="0"/>
          </a:p>
        </p:txBody>
      </p:sp>
      <p:pic>
        <p:nvPicPr>
          <p:cNvPr id="5" name="Resim 4">
            <a:extLst>
              <a:ext uri="{FF2B5EF4-FFF2-40B4-BE49-F238E27FC236}">
                <a16:creationId xmlns:a16="http://schemas.microsoft.com/office/drawing/2014/main" id="{DB53D956-44C9-DDE3-CFAA-C36B05D6B419}"/>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rcRect l="4010" t="6350" r="6173" b="4728"/>
          <a:stretch/>
        </p:blipFill>
        <p:spPr>
          <a:xfrm>
            <a:off x="9192344" y="1956075"/>
            <a:ext cx="2520280" cy="3136349"/>
          </a:xfrm>
          <a:prstGeom prst="rect">
            <a:avLst/>
          </a:prstGeom>
          <a:ln w="107950">
            <a:solidFill>
              <a:schemeClr val="bg1">
                <a:lumMod val="75000"/>
              </a:schemeClr>
            </a:solidFill>
          </a:ln>
          <a:effectLst/>
        </p:spPr>
      </p:pic>
      <p:grpSp>
        <p:nvGrpSpPr>
          <p:cNvPr id="63" name="PptLabsAgenda_&amp;^@BeamShapeMainGroup_&amp;^@20241114145637405612">
            <a:extLst>
              <a:ext uri="{FF2B5EF4-FFF2-40B4-BE49-F238E27FC236}">
                <a16:creationId xmlns:a16="http://schemas.microsoft.com/office/drawing/2014/main" id="{BA3C4179-D41A-57CE-9425-5314E333D47D}"/>
              </a:ext>
            </a:extLst>
          </p:cNvPr>
          <p:cNvGrpSpPr/>
          <p:nvPr/>
        </p:nvGrpSpPr>
        <p:grpSpPr>
          <a:xfrm>
            <a:off x="-56751" y="190500"/>
            <a:ext cx="2413172" cy="6667500"/>
            <a:chOff x="-56751" y="190500"/>
            <a:chExt cx="2413172" cy="6667500"/>
          </a:xfrm>
        </p:grpSpPr>
        <p:pic>
          <p:nvPicPr>
            <p:cNvPr id="64" name="Graphic 20">
              <a:hlinkClick r:id="" action="ppaction://hlinkshowjump?jump=previousslide"/>
              <a:extLst>
                <a:ext uri="{FF2B5EF4-FFF2-40B4-BE49-F238E27FC236}">
                  <a16:creationId xmlns:a16="http://schemas.microsoft.com/office/drawing/2014/main" id="{65DFD4BD-E6AE-6BCB-E326-B6ACC51BD2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65060" y="5978113"/>
              <a:ext cx="360000" cy="350000"/>
            </a:xfrm>
            <a:prstGeom prst="rect">
              <a:avLst/>
            </a:prstGeom>
          </p:spPr>
        </p:pic>
        <p:pic>
          <p:nvPicPr>
            <p:cNvPr id="65" name="Graphic 19">
              <a:hlinkClick r:id="rId6" action="ppaction://hlinksldjump"/>
              <a:extLst>
                <a:ext uri="{FF2B5EF4-FFF2-40B4-BE49-F238E27FC236}">
                  <a16:creationId xmlns:a16="http://schemas.microsoft.com/office/drawing/2014/main" id="{2956A800-D685-D7DD-C8AF-B82FBED0597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2572" y="5971011"/>
              <a:ext cx="360000" cy="350000"/>
            </a:xfrm>
            <a:prstGeom prst="rect">
              <a:avLst/>
            </a:prstGeom>
          </p:spPr>
        </p:pic>
        <p:pic>
          <p:nvPicPr>
            <p:cNvPr id="66" name="Graphic 21">
              <a:hlinkClick r:id="" action="ppaction://hlinkshowjump?jump=nextslide"/>
              <a:extLst>
                <a:ext uri="{FF2B5EF4-FFF2-40B4-BE49-F238E27FC236}">
                  <a16:creationId xmlns:a16="http://schemas.microsoft.com/office/drawing/2014/main" id="{CB5A5343-167D-F54D-7431-96254A99FB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95586" y="5971011"/>
              <a:ext cx="360000" cy="350000"/>
            </a:xfrm>
            <a:prstGeom prst="rect">
              <a:avLst/>
            </a:prstGeom>
          </p:spPr>
        </p:pic>
        <p:sp>
          <p:nvSpPr>
            <p:cNvPr id="67" name="PptLabsAgenda_&amp;^@BeamShapeBackground_&amp;^@2020112014502751890">
              <a:extLst>
                <a:ext uri="{FF2B5EF4-FFF2-40B4-BE49-F238E27FC236}">
                  <a16:creationId xmlns:a16="http://schemas.microsoft.com/office/drawing/2014/main" id="{5175ABEF-9C8D-3723-8B69-94E146DD0FBC}"/>
                </a:ext>
              </a:extLst>
            </p:cNvPr>
            <p:cNvSpPr/>
            <p:nvPr/>
          </p:nvSpPr>
          <p:spPr bwMode="auto">
            <a:xfrm>
              <a:off x="0" y="190500"/>
              <a:ext cx="2356421" cy="6667500"/>
            </a:xfrm>
            <a:prstGeom prst="rect">
              <a:avLst/>
            </a:prstGeom>
            <a:solidFill>
              <a:schemeClr val="accent4">
                <a:lumMod val="50000"/>
                <a:alpha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en-US" sz="11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68" name="PptLabsAgenda_&amp;^@BeamShapeText_&amp;^@Results and Conclusion_7">
              <a:extLst>
                <a:ext uri="{FF2B5EF4-FFF2-40B4-BE49-F238E27FC236}">
                  <a16:creationId xmlns:a16="http://schemas.microsoft.com/office/drawing/2014/main" id="{9922EEB2-210F-FC90-3931-286B12CDE0BF}"/>
                </a:ext>
              </a:extLst>
            </p:cNvPr>
            <p:cNvSpPr txBox="1"/>
            <p:nvPr/>
          </p:nvSpPr>
          <p:spPr>
            <a:xfrm>
              <a:off x="-56751" y="4316449"/>
              <a:ext cx="1959704" cy="307777"/>
            </a:xfrm>
            <a:prstGeom prst="rect">
              <a:avLst/>
            </a:prstGeom>
            <a:noFill/>
          </p:spPr>
          <p:txBody>
            <a:bodyPr vert="horz" wrap="none" rtlCol="0">
              <a:spAutoFit/>
            </a:bodyPr>
            <a:lstStyle/>
            <a:p>
              <a:pPr lvl="0"/>
              <a:r>
                <a:rPr lang="tr-TR" sz="1400" dirty="0">
                  <a:solidFill>
                    <a:prstClr val="black"/>
                  </a:solidFill>
                  <a:latin typeface="Arial Rounded MT Bold" panose="020B0604020202020204" charset="0"/>
                </a:rPr>
                <a:t>Bulgular ve Tartışma</a:t>
              </a:r>
              <a:endParaRPr lang="en-US" sz="1400" dirty="0">
                <a:solidFill>
                  <a:prstClr val="black"/>
                </a:solidFill>
                <a:latin typeface="Arial Rounded MT Bold" panose="020B0604020202020204" charset="0"/>
              </a:endParaRPr>
            </a:p>
          </p:txBody>
        </p:sp>
        <p:sp>
          <p:nvSpPr>
            <p:cNvPr id="69" name="PptLabsAgenda_&amp;^@BeamShapeText_&amp;^@Another Section_6">
              <a:extLst>
                <a:ext uri="{FF2B5EF4-FFF2-40B4-BE49-F238E27FC236}">
                  <a16:creationId xmlns:a16="http://schemas.microsoft.com/office/drawing/2014/main" id="{CC1ED4F9-0533-DBF9-CA19-BF150B3FADDA}"/>
                </a:ext>
              </a:extLst>
            </p:cNvPr>
            <p:cNvSpPr txBox="1"/>
            <p:nvPr/>
          </p:nvSpPr>
          <p:spPr>
            <a:xfrm>
              <a:off x="-56751" y="3894132"/>
              <a:ext cx="1723933" cy="307777"/>
            </a:xfrm>
            <a:prstGeom prst="rect">
              <a:avLst/>
            </a:prstGeom>
            <a:noFill/>
          </p:spPr>
          <p:txBody>
            <a:bodyPr vert="horz" wrap="none" rtlCol="0">
              <a:spAutoFit/>
            </a:bodyPr>
            <a:lstStyle/>
            <a:p>
              <a:pPr lvl="0"/>
              <a:r>
                <a:rPr lang="tr-TR" sz="1400" dirty="0">
                  <a:solidFill>
                    <a:prstClr val="black"/>
                  </a:solidFill>
                  <a:latin typeface="Arial Rounded MT Bold" panose="020B0604020202020204" charset="0"/>
                </a:rPr>
                <a:t>Materyal ve Metot</a:t>
              </a:r>
              <a:endParaRPr lang="en-US" sz="1400" dirty="0">
                <a:solidFill>
                  <a:prstClr val="black"/>
                </a:solidFill>
                <a:latin typeface="Arial Rounded MT Bold" panose="020B0604020202020204" charset="0"/>
              </a:endParaRPr>
            </a:p>
          </p:txBody>
        </p:sp>
        <p:sp>
          <p:nvSpPr>
            <p:cNvPr id="70" name="PptLabsAgenda_&amp;^@BeamShapeText_&amp;^@Untitled Section_5">
              <a:extLst>
                <a:ext uri="{FF2B5EF4-FFF2-40B4-BE49-F238E27FC236}">
                  <a16:creationId xmlns:a16="http://schemas.microsoft.com/office/drawing/2014/main" id="{31A680ED-947A-2303-6E58-9CA51D6BB2AA}"/>
                </a:ext>
              </a:extLst>
            </p:cNvPr>
            <p:cNvSpPr txBox="1"/>
            <p:nvPr/>
          </p:nvSpPr>
          <p:spPr>
            <a:xfrm>
              <a:off x="-56751" y="3471815"/>
              <a:ext cx="1720343" cy="307777"/>
            </a:xfrm>
            <a:prstGeom prst="rect">
              <a:avLst/>
            </a:prstGeom>
            <a:noFill/>
          </p:spPr>
          <p:txBody>
            <a:bodyPr vert="horz" wrap="none" rtlCol="0">
              <a:spAutoFit/>
            </a:bodyPr>
            <a:lstStyle/>
            <a:p>
              <a:pPr lvl="0"/>
              <a:r>
                <a:rPr lang="tr-TR" sz="1400" dirty="0">
                  <a:solidFill>
                    <a:prstClr val="black"/>
                  </a:solidFill>
                  <a:latin typeface="Arial Rounded MT Bold" panose="020B0604020202020204" charset="0"/>
                </a:rPr>
                <a:t>Çalışmanın Amacı</a:t>
              </a:r>
              <a:endParaRPr lang="en-US" sz="1400" dirty="0">
                <a:solidFill>
                  <a:prstClr val="black"/>
                </a:solidFill>
                <a:latin typeface="Arial Rounded MT Bold" panose="020B0604020202020204" charset="0"/>
              </a:endParaRPr>
            </a:p>
          </p:txBody>
        </p:sp>
        <p:sp>
          <p:nvSpPr>
            <p:cNvPr id="71" name="PptLabsAgenda_&amp;^@BeamShapeText_&amp;^@Materials and Method_4">
              <a:extLst>
                <a:ext uri="{FF2B5EF4-FFF2-40B4-BE49-F238E27FC236}">
                  <a16:creationId xmlns:a16="http://schemas.microsoft.com/office/drawing/2014/main" id="{70B82D15-751C-116C-7795-83FFF1939D0F}"/>
                </a:ext>
              </a:extLst>
            </p:cNvPr>
            <p:cNvSpPr txBox="1"/>
            <p:nvPr/>
          </p:nvSpPr>
          <p:spPr>
            <a:xfrm>
              <a:off x="-56751" y="3049498"/>
              <a:ext cx="2340000" cy="307777"/>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algn="l"/>
              <a:r>
                <a:rPr lang="tr-TR" sz="1400" spc="0" dirty="0">
                  <a:latin typeface="Arial Rounded MT Bold" panose="020B0604020202020204" charset="0"/>
                </a:rPr>
                <a:t>Dondurarak Kurutma</a:t>
              </a:r>
              <a:endParaRPr lang="en-US" sz="1400" spc="0" dirty="0">
                <a:latin typeface="Arial Rounded MT Bold" panose="020B0604020202020204" charset="0"/>
              </a:endParaRPr>
            </a:p>
          </p:txBody>
        </p:sp>
        <p:sp>
          <p:nvSpPr>
            <p:cNvPr id="72" name="PptLabsAgenda_&amp;^@BeamShapeText_&amp;^@Introduction_3">
              <a:extLst>
                <a:ext uri="{FF2B5EF4-FFF2-40B4-BE49-F238E27FC236}">
                  <a16:creationId xmlns:a16="http://schemas.microsoft.com/office/drawing/2014/main" id="{7CECD724-46D5-6DF8-8B13-BD0CFEE37636}"/>
                </a:ext>
              </a:extLst>
            </p:cNvPr>
            <p:cNvSpPr txBox="1"/>
            <p:nvPr/>
          </p:nvSpPr>
          <p:spPr>
            <a:xfrm>
              <a:off x="-56751" y="2627181"/>
              <a:ext cx="2340000" cy="307777"/>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algn="l"/>
              <a:r>
                <a:rPr lang="tr-TR" sz="1400" b="1" spc="0" dirty="0">
                  <a:solidFill>
                    <a:schemeClr val="bg1"/>
                  </a:solidFill>
                  <a:latin typeface="Arial Rounded MT Bold" panose="020B0604020202020204" charset="0"/>
                </a:rPr>
                <a:t>Giriş</a:t>
              </a:r>
              <a:endParaRPr lang="en-US" sz="1400" b="1" spc="0" dirty="0">
                <a:solidFill>
                  <a:schemeClr val="bg1"/>
                </a:solidFill>
                <a:latin typeface="Arial Rounded MT Bold" panose="020B0604020202020204" charset="0"/>
              </a:endParaRPr>
            </a:p>
          </p:txBody>
        </p:sp>
        <p:sp>
          <p:nvSpPr>
            <p:cNvPr id="73" name="PptLabsAgenda_&amp;^@BeamShapeText_&amp;^@Outline_2">
              <a:extLst>
                <a:ext uri="{FF2B5EF4-FFF2-40B4-BE49-F238E27FC236}">
                  <a16:creationId xmlns:a16="http://schemas.microsoft.com/office/drawing/2014/main" id="{614D78DD-BC2C-527F-6FB4-72B959B66192}"/>
                </a:ext>
              </a:extLst>
            </p:cNvPr>
            <p:cNvSpPr txBox="1"/>
            <p:nvPr/>
          </p:nvSpPr>
          <p:spPr>
            <a:xfrm>
              <a:off x="-56751" y="2204864"/>
              <a:ext cx="2340000" cy="380361"/>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lvl="0" algn="l">
                <a:lnSpc>
                  <a:spcPct val="150000"/>
                </a:lnSpc>
                <a:spcAft>
                  <a:spcPts val="1200"/>
                </a:spcAft>
              </a:pPr>
              <a:r>
                <a:rPr lang="tr-TR" sz="1400" spc="0" dirty="0">
                  <a:uFill>
                    <a:solidFill>
                      <a:prstClr val="white"/>
                    </a:solidFill>
                  </a:uFill>
                  <a:latin typeface="Arial Rounded MT Bold" panose="020B0604020202020204" charset="0"/>
                  <a:ea typeface="굴림" panose="020B0600000101010101" pitchFamily="34" charset="-127"/>
                  <a:cs typeface="Open Sans"/>
                </a:rPr>
                <a:t>Sunum Akışı</a:t>
              </a:r>
              <a:endParaRPr lang="en-US" sz="1400" spc="0" dirty="0">
                <a:uFill>
                  <a:solidFill>
                    <a:prstClr val="white"/>
                  </a:solidFill>
                </a:uFill>
                <a:latin typeface="Arial Rounded MT Bold" panose="020B0604020202020204" charset="0"/>
                <a:ea typeface="굴림" panose="020B0600000101010101" pitchFamily="34" charset="-127"/>
                <a:cs typeface="Open Sans"/>
              </a:endParaRPr>
            </a:p>
          </p:txBody>
        </p:sp>
        <p:sp>
          <p:nvSpPr>
            <p:cNvPr id="74" name="Oval 73">
              <a:hlinkClick r:id="" action="ppaction://hlinkshowjump?jump=previousslide"/>
              <a:extLst>
                <a:ext uri="{FF2B5EF4-FFF2-40B4-BE49-F238E27FC236}">
                  <a16:creationId xmlns:a16="http://schemas.microsoft.com/office/drawing/2014/main" id="{A730D961-D0E6-35C9-6CD2-E2E02D1598BC}"/>
                </a:ext>
              </a:extLst>
            </p:cNvPr>
            <p:cNvSpPr/>
            <p:nvPr/>
          </p:nvSpPr>
          <p:spPr>
            <a:xfrm>
              <a:off x="216961" y="5910696"/>
              <a:ext cx="484079" cy="470632"/>
            </a:xfrm>
            <a:prstGeom prst="ellipse">
              <a:avLst/>
            </a:prstGeom>
            <a:noFill/>
            <a:ln>
              <a:solidFill>
                <a:schemeClr val="bg1">
                  <a:lumMod val="75000"/>
                </a:schemeClr>
              </a:solidFill>
            </a:ln>
            <a:effectLst>
              <a:glow rad="63500">
                <a:schemeClr val="accent4"/>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75" name="Oval 74">
              <a:hlinkClick r:id="" action="ppaction://hlinkshowjump?jump=nextslide"/>
              <a:extLst>
                <a:ext uri="{FF2B5EF4-FFF2-40B4-BE49-F238E27FC236}">
                  <a16:creationId xmlns:a16="http://schemas.microsoft.com/office/drawing/2014/main" id="{718573DC-A0C8-1617-1C69-2378F8FE28BE}"/>
                </a:ext>
              </a:extLst>
            </p:cNvPr>
            <p:cNvSpPr/>
            <p:nvPr/>
          </p:nvSpPr>
          <p:spPr>
            <a:xfrm>
              <a:off x="1515962" y="5910694"/>
              <a:ext cx="484079" cy="470632"/>
            </a:xfrm>
            <a:prstGeom prst="ellipse">
              <a:avLst/>
            </a:prstGeom>
            <a:noFill/>
            <a:ln>
              <a:solidFill>
                <a:schemeClr val="bg1">
                  <a:lumMod val="75000"/>
                </a:schemeClr>
              </a:solidFill>
            </a:ln>
            <a:effectLst>
              <a:glow rad="63500">
                <a:schemeClr val="accent4"/>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47" name="Rectangle 22">
            <a:extLst>
              <a:ext uri="{FF2B5EF4-FFF2-40B4-BE49-F238E27FC236}">
                <a16:creationId xmlns:a16="http://schemas.microsoft.com/office/drawing/2014/main" id="{2D65F7CB-54D6-D715-50EF-DDFAC90A114C}"/>
              </a:ext>
            </a:extLst>
          </p:cNvPr>
          <p:cNvSpPr/>
          <p:nvPr/>
        </p:nvSpPr>
        <p:spPr>
          <a:xfrm>
            <a:off x="-56751" y="1280396"/>
            <a:ext cx="2448630" cy="584775"/>
          </a:xfrm>
          <a:prstGeom prst="rect">
            <a:avLst/>
          </a:prstGeom>
          <a:noFill/>
        </p:spPr>
        <p:txBody>
          <a:bodyPr wrap="square" lIns="91440" tIns="45720" rIns="91440" bIns="45720">
            <a:spAutoFit/>
          </a:bodyPr>
          <a:lstStyle/>
          <a:p>
            <a:pPr algn="ctr"/>
            <a:r>
              <a:rPr lang="tr-TR" sz="3200" b="1" cap="none" spc="50" dirty="0">
                <a:ln w="0"/>
                <a:solidFill>
                  <a:schemeClr val="bg2"/>
                </a:solidFill>
                <a:effectLst>
                  <a:innerShdw blurRad="63500" dist="50800" dir="13500000">
                    <a:srgbClr val="000000">
                      <a:alpha val="50000"/>
                    </a:srgbClr>
                  </a:innerShdw>
                </a:effectLst>
              </a:rPr>
              <a:t>TURK2025</a:t>
            </a:r>
            <a:endParaRPr lang="en-US" sz="3200" b="1" cap="none" spc="50" dirty="0">
              <a:ln w="0"/>
              <a:solidFill>
                <a:schemeClr val="bg2"/>
              </a:solidFill>
              <a:effectLst>
                <a:innerShdw blurRad="63500" dist="50800" dir="13500000">
                  <a:srgbClr val="000000">
                    <a:alpha val="50000"/>
                  </a:srgbClr>
                </a:innerShdw>
              </a:effectLst>
            </a:endParaRPr>
          </a:p>
        </p:txBody>
      </p:sp>
      <p:sp>
        <p:nvSpPr>
          <p:cNvPr id="76" name="PptLabsAgenda_&amp;^@BeamShapeText_&amp;^@Results and Conclusion_7">
            <a:extLst>
              <a:ext uri="{FF2B5EF4-FFF2-40B4-BE49-F238E27FC236}">
                <a16:creationId xmlns:a16="http://schemas.microsoft.com/office/drawing/2014/main" id="{ADCCE6CF-569F-A21E-775E-6E39A90871B1}"/>
              </a:ext>
            </a:extLst>
          </p:cNvPr>
          <p:cNvSpPr txBox="1"/>
          <p:nvPr/>
        </p:nvSpPr>
        <p:spPr>
          <a:xfrm>
            <a:off x="-80347" y="4740339"/>
            <a:ext cx="1983300" cy="307777"/>
          </a:xfrm>
          <a:prstGeom prst="rect">
            <a:avLst/>
          </a:prstGeom>
          <a:noFill/>
        </p:spPr>
        <p:txBody>
          <a:bodyPr vert="horz" wrap="none" rtlCol="0">
            <a:spAutoFit/>
          </a:bodyPr>
          <a:lstStyle/>
          <a:p>
            <a:pPr lvl="0"/>
            <a:r>
              <a:rPr lang="tr-TR" sz="1400" dirty="0">
                <a:solidFill>
                  <a:prstClr val="black"/>
                </a:solidFill>
                <a:latin typeface="Arial Rounded MT Bold" panose="020B0604020202020204" charset="0"/>
              </a:rPr>
              <a:t>Sonuçlar ve Öneriler</a:t>
            </a:r>
            <a:endParaRPr lang="en-US" sz="1400" dirty="0">
              <a:solidFill>
                <a:prstClr val="black"/>
              </a:solidFill>
              <a:latin typeface="Arial Rounded MT Bold" panose="020B0604020202020204" charset="0"/>
            </a:endParaRPr>
          </a:p>
        </p:txBody>
      </p:sp>
      <p:sp>
        <p:nvSpPr>
          <p:cNvPr id="77" name="PptLabsAgenda_&amp;^@BeamShapeText_&amp;^@Results and Conclusion_7">
            <a:extLst>
              <a:ext uri="{FF2B5EF4-FFF2-40B4-BE49-F238E27FC236}">
                <a16:creationId xmlns:a16="http://schemas.microsoft.com/office/drawing/2014/main" id="{A52DB612-B3D9-EFCE-5E52-FFC136E055AD}"/>
              </a:ext>
            </a:extLst>
          </p:cNvPr>
          <p:cNvSpPr txBox="1"/>
          <p:nvPr/>
        </p:nvSpPr>
        <p:spPr>
          <a:xfrm>
            <a:off x="-86732" y="5161083"/>
            <a:ext cx="1361335" cy="307777"/>
          </a:xfrm>
          <a:prstGeom prst="rect">
            <a:avLst/>
          </a:prstGeom>
          <a:noFill/>
        </p:spPr>
        <p:txBody>
          <a:bodyPr vert="horz" wrap="none" rtlCol="0">
            <a:spAutoFit/>
          </a:bodyPr>
          <a:lstStyle/>
          <a:p>
            <a:pPr lvl="0"/>
            <a:r>
              <a:rPr lang="tr-TR" sz="1400" dirty="0">
                <a:solidFill>
                  <a:prstClr val="black"/>
                </a:solidFill>
                <a:latin typeface="Arial Rounded MT Bold" panose="020B0604020202020204" charset="0"/>
              </a:rPr>
              <a:t>Kaynak Dizini</a:t>
            </a:r>
            <a:endParaRPr lang="en-US" sz="1400" dirty="0">
              <a:solidFill>
                <a:prstClr val="black"/>
              </a:solidFill>
              <a:latin typeface="Arial Rounded MT Bold" panose="020B0604020202020204" charset="0"/>
            </a:endParaRPr>
          </a:p>
        </p:txBody>
      </p:sp>
      <p:pic>
        <p:nvPicPr>
          <p:cNvPr id="104" name="Resim 103">
            <a:extLst>
              <a:ext uri="{FF2B5EF4-FFF2-40B4-BE49-F238E27FC236}">
                <a16:creationId xmlns:a16="http://schemas.microsoft.com/office/drawing/2014/main" id="{C52B725E-D413-DDD7-C708-4EFD55B33AC7}"/>
              </a:ext>
            </a:extLst>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56421" y="429783"/>
            <a:ext cx="1143000" cy="1143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Resim 63" descr="meyve, bitki, dut, yaprak içeren bir resim&#10;&#10;Yapay zeka tarafından oluşturulan içerik yanlış olabilir.">
            <a:extLst>
              <a:ext uri="{FF2B5EF4-FFF2-40B4-BE49-F238E27FC236}">
                <a16:creationId xmlns:a16="http://schemas.microsoft.com/office/drawing/2014/main" id="{FAE84DC8-E403-B66B-0B61-545C36F36696}"/>
              </a:ext>
            </a:extLst>
          </p:cNvPr>
          <p:cNvPicPr>
            <a:picLocks noChangeAspect="1"/>
          </p:cNvPicPr>
          <p:nvPr/>
        </p:nvPicPr>
        <p:blipFill>
          <a:blip r:embed="rId2" cstate="print">
            <a:clrChange>
              <a:clrFrom>
                <a:srgbClr val="FFFFFF"/>
              </a:clrFrom>
              <a:clrTo>
                <a:srgbClr val="FFFFFF">
                  <a:alpha val="0"/>
                </a:srgbClr>
              </a:clrTo>
            </a:clrChange>
            <a:alphaModFix amt="35000"/>
            <a:extLst>
              <a:ext uri="{28A0092B-C50C-407E-A947-70E740481C1C}">
                <a14:useLocalDpi xmlns:a14="http://schemas.microsoft.com/office/drawing/2010/main" val="0"/>
              </a:ext>
            </a:extLst>
          </a:blip>
          <a:stretch>
            <a:fillRect/>
          </a:stretch>
        </p:blipFill>
        <p:spPr>
          <a:xfrm rot="6099238" flipH="1">
            <a:off x="10637645" y="4773382"/>
            <a:ext cx="1644628" cy="1644628"/>
          </a:xfrm>
          <a:prstGeom prst="rect">
            <a:avLst/>
          </a:prstGeom>
        </p:spPr>
      </p:pic>
      <p:sp>
        <p:nvSpPr>
          <p:cNvPr id="3" name="İçerik Yer Tutucusu 2">
            <a:extLst>
              <a:ext uri="{FF2B5EF4-FFF2-40B4-BE49-F238E27FC236}">
                <a16:creationId xmlns:a16="http://schemas.microsoft.com/office/drawing/2014/main" id="{760E8FA5-4FE1-4743-0F72-5E6767A53ABB}"/>
              </a:ext>
            </a:extLst>
          </p:cNvPr>
          <p:cNvSpPr>
            <a:spLocks noGrp="1"/>
          </p:cNvSpPr>
          <p:nvPr>
            <p:ph idx="1"/>
          </p:nvPr>
        </p:nvSpPr>
        <p:spPr/>
        <p:txBody>
          <a:bodyPr/>
          <a:lstStyle/>
          <a:p>
            <a:pPr indent="347472" algn="just"/>
            <a:r>
              <a:rPr lang="en-US" sz="1800" dirty="0" err="1"/>
              <a:t>Sağlıya</a:t>
            </a:r>
            <a:r>
              <a:rPr lang="en-US" sz="1800" dirty="0"/>
              <a:t> </a:t>
            </a:r>
            <a:r>
              <a:rPr lang="en-US" sz="1800" dirty="0" err="1"/>
              <a:t>faydaları</a:t>
            </a:r>
            <a:r>
              <a:rPr lang="en-US" sz="1800" dirty="0"/>
              <a:t> </a:t>
            </a:r>
            <a:r>
              <a:rPr lang="en-US" sz="1800" dirty="0" err="1"/>
              <a:t>ile</a:t>
            </a:r>
            <a:r>
              <a:rPr lang="en-US" sz="1800" dirty="0"/>
              <a:t> </a:t>
            </a:r>
            <a:r>
              <a:rPr lang="en-US" sz="1800" dirty="0" err="1"/>
              <a:t>bilinen</a:t>
            </a:r>
            <a:r>
              <a:rPr lang="en-US" sz="1800" dirty="0"/>
              <a:t> gilaburu iyi </a:t>
            </a:r>
            <a:r>
              <a:rPr lang="en-US" sz="1800" dirty="0" err="1"/>
              <a:t>bir</a:t>
            </a:r>
            <a:r>
              <a:rPr lang="en-US" sz="1800" dirty="0"/>
              <a:t> C </a:t>
            </a:r>
            <a:r>
              <a:rPr lang="en-US" sz="1800" dirty="0" err="1"/>
              <a:t>vitamini</a:t>
            </a:r>
            <a:r>
              <a:rPr lang="en-US" sz="1800" dirty="0"/>
              <a:t> </a:t>
            </a:r>
            <a:r>
              <a:rPr lang="en-US" sz="1800" dirty="0" err="1"/>
              <a:t>kaynağı</a:t>
            </a:r>
            <a:r>
              <a:rPr lang="en-US" sz="1800" dirty="0"/>
              <a:t> </a:t>
            </a:r>
            <a:r>
              <a:rPr lang="en-US" sz="1800" dirty="0" err="1"/>
              <a:t>olmasının</a:t>
            </a:r>
            <a:r>
              <a:rPr lang="en-US" sz="1800" dirty="0"/>
              <a:t> </a:t>
            </a:r>
            <a:r>
              <a:rPr lang="en-US" sz="1800" dirty="0" err="1"/>
              <a:t>yanı</a:t>
            </a:r>
            <a:r>
              <a:rPr lang="en-US" sz="1800" dirty="0"/>
              <a:t> </a:t>
            </a:r>
            <a:r>
              <a:rPr lang="en-US" sz="1800" dirty="0" err="1"/>
              <a:t>sıra</a:t>
            </a:r>
            <a:r>
              <a:rPr lang="en-US" sz="1800" dirty="0"/>
              <a:t> </a:t>
            </a:r>
            <a:r>
              <a:rPr lang="en-US" sz="1800" dirty="0" err="1"/>
              <a:t>fenolik</a:t>
            </a:r>
            <a:r>
              <a:rPr lang="en-US" sz="1800" dirty="0"/>
              <a:t> </a:t>
            </a:r>
            <a:r>
              <a:rPr lang="en-US" sz="1800" dirty="0" err="1"/>
              <a:t>bileşiklerce</a:t>
            </a:r>
            <a:r>
              <a:rPr lang="en-US" sz="1800" dirty="0"/>
              <a:t> (</a:t>
            </a:r>
            <a:r>
              <a:rPr lang="en-US" sz="1800" dirty="0" err="1"/>
              <a:t>klorojenik</a:t>
            </a:r>
            <a:r>
              <a:rPr lang="en-US" sz="1800" dirty="0"/>
              <a:t> </a:t>
            </a:r>
            <a:r>
              <a:rPr lang="en-US" sz="1800" dirty="0" err="1"/>
              <a:t>asit</a:t>
            </a:r>
            <a:r>
              <a:rPr lang="en-US" sz="1800" dirty="0"/>
              <a:t>, </a:t>
            </a:r>
            <a:r>
              <a:rPr lang="en-US" sz="1800" dirty="0" err="1"/>
              <a:t>antosiyanin</a:t>
            </a:r>
            <a:r>
              <a:rPr lang="en-US" sz="1800" dirty="0"/>
              <a:t>, kateşin) </a:t>
            </a:r>
            <a:r>
              <a:rPr lang="en-US" sz="1800" dirty="0" err="1"/>
              <a:t>zengin</a:t>
            </a:r>
            <a:r>
              <a:rPr lang="en-US" sz="1800" dirty="0"/>
              <a:t> </a:t>
            </a:r>
            <a:r>
              <a:rPr lang="en-US" sz="1800" dirty="0" err="1"/>
              <a:t>bir</a:t>
            </a:r>
            <a:r>
              <a:rPr lang="en-US" sz="1800" dirty="0"/>
              <a:t> </a:t>
            </a:r>
            <a:r>
              <a:rPr lang="en-US" sz="1800" dirty="0" err="1"/>
              <a:t>meyvedir</a:t>
            </a:r>
            <a:r>
              <a:rPr lang="en-US" sz="1800" dirty="0"/>
              <a:t> (</a:t>
            </a:r>
            <a:r>
              <a:rPr lang="en-US" sz="1800" dirty="0" err="1"/>
              <a:t>Yeşilbaş</a:t>
            </a:r>
            <a:r>
              <a:rPr lang="en-US" sz="1800" dirty="0"/>
              <a:t> et al., 2024; Dinç et al., 2012). </a:t>
            </a:r>
            <a:endParaRPr lang="tr-TR" sz="1800" dirty="0"/>
          </a:p>
          <a:p>
            <a:pPr indent="347472" algn="just"/>
            <a:r>
              <a:rPr lang="tr-TR" sz="1800" dirty="0"/>
              <a:t>Antikanserojen, antimikrobiyal, anti-inflamatuar, antitrombotik ve yüksek antioksidan özelliğe sahip olduğu bildirilmektedir (Boyacı et al., 2016; </a:t>
            </a:r>
            <a:r>
              <a:rPr lang="tr-TR" sz="1800" dirty="0" err="1"/>
              <a:t>Taspinar</a:t>
            </a:r>
            <a:r>
              <a:rPr lang="tr-TR" sz="1800" dirty="0"/>
              <a:t> et al., 2021; </a:t>
            </a:r>
            <a:r>
              <a:rPr lang="tr-TR" sz="1800" dirty="0" err="1"/>
              <a:t>Alifakı</a:t>
            </a:r>
            <a:r>
              <a:rPr lang="tr-TR" sz="1800" dirty="0"/>
              <a:t> et al, 2022).</a:t>
            </a:r>
          </a:p>
          <a:p>
            <a:pPr indent="347472" algn="just"/>
            <a:r>
              <a:rPr lang="tr-TR" sz="1800" dirty="0"/>
              <a:t>Astım, soğuk algınlığı, ateş, öksürük, kramp, yüksek tansiyon, tüberküloz, ülser ve mide, böbrek, akciğer, kalp hastalıklarının tedavisinde kullanılmaktadır.</a:t>
            </a:r>
          </a:p>
          <a:p>
            <a:pPr indent="347472" algn="just"/>
            <a:r>
              <a:rPr lang="tr-TR" sz="1800" dirty="0"/>
              <a:t>Gilaburu meyvesinin yüksek besin değerlerine sahip olması nedeniyle sağlıklı, sürdürülebilir ve organik yeni ürünlerin geliştirilmesinin gıda sistemlerinde önemli bir rol oynayabileceği bildirilmiştir (</a:t>
            </a:r>
            <a:r>
              <a:rPr lang="tr-TR" sz="1800" dirty="0" err="1"/>
              <a:t>Ozrenk</a:t>
            </a:r>
            <a:r>
              <a:rPr lang="tr-TR" sz="1800" dirty="0"/>
              <a:t> et al., 2020). </a:t>
            </a:r>
          </a:p>
          <a:p>
            <a:pPr indent="347472" algn="just"/>
            <a:r>
              <a:rPr lang="tr-TR" sz="1800" dirty="0"/>
              <a:t>Ancak gilaburu yüksek nem içeriğine sahip bir meyvedir ve meyve-sebzeler içerdiği yüksek miktarda su ve bazı organik maddeler sebebiyle mikrobiyal ve kimyasal bozulmalara karşı oldukça dayanıksız olup uzun süre depolanamazlar. </a:t>
            </a:r>
          </a:p>
          <a:p>
            <a:pPr indent="347472" algn="just"/>
            <a:r>
              <a:rPr lang="tr-TR" sz="2000" dirty="0"/>
              <a:t>Kurutma işlemi sayesinde gilaburunun üretim sezonunun dışında da tüketilebilmesi sağlanabilmektedir.</a:t>
            </a:r>
          </a:p>
          <a:p>
            <a:endParaRPr lang="en-US" dirty="0"/>
          </a:p>
        </p:txBody>
      </p:sp>
      <p:sp>
        <p:nvSpPr>
          <p:cNvPr id="18" name="Title 3">
            <a:extLst>
              <a:ext uri="{FF2B5EF4-FFF2-40B4-BE49-F238E27FC236}">
                <a16:creationId xmlns:a16="http://schemas.microsoft.com/office/drawing/2014/main" id="{B26F1B8F-F081-DCD5-6DEB-83C1C27E87EF}"/>
              </a:ext>
            </a:extLst>
          </p:cNvPr>
          <p:cNvSpPr>
            <a:spLocks noGrp="1"/>
          </p:cNvSpPr>
          <p:nvPr>
            <p:ph type="title"/>
          </p:nvPr>
        </p:nvSpPr>
        <p:spPr>
          <a:xfrm>
            <a:off x="3499420" y="304800"/>
            <a:ext cx="8692579" cy="1143000"/>
          </a:xfrm>
        </p:spPr>
        <p:txBody>
          <a:bodyPr/>
          <a:lstStyle/>
          <a:p>
            <a:pPr algn="l"/>
            <a:r>
              <a:rPr lang="tr-TR" altLang="tr-TR" dirty="0"/>
              <a:t>Giriş</a:t>
            </a:r>
            <a:endParaRPr lang="en-US" dirty="0"/>
          </a:p>
        </p:txBody>
      </p:sp>
      <p:grpSp>
        <p:nvGrpSpPr>
          <p:cNvPr id="47" name="PptLabsAgenda_&amp;^@BeamShapeMainGroup_&amp;^@20241114145637405612">
            <a:extLst>
              <a:ext uri="{FF2B5EF4-FFF2-40B4-BE49-F238E27FC236}">
                <a16:creationId xmlns:a16="http://schemas.microsoft.com/office/drawing/2014/main" id="{FD324FE8-D2B6-0A52-7899-A299255B3BB9}"/>
              </a:ext>
            </a:extLst>
          </p:cNvPr>
          <p:cNvGrpSpPr/>
          <p:nvPr/>
        </p:nvGrpSpPr>
        <p:grpSpPr>
          <a:xfrm>
            <a:off x="-56751" y="190500"/>
            <a:ext cx="2413172" cy="6667500"/>
            <a:chOff x="-56751" y="190500"/>
            <a:chExt cx="2413172" cy="6667500"/>
          </a:xfrm>
        </p:grpSpPr>
        <p:pic>
          <p:nvPicPr>
            <p:cNvPr id="48" name="Graphic 20">
              <a:hlinkClick r:id="" action="ppaction://hlinkshowjump?jump=previousslide"/>
              <a:extLst>
                <a:ext uri="{FF2B5EF4-FFF2-40B4-BE49-F238E27FC236}">
                  <a16:creationId xmlns:a16="http://schemas.microsoft.com/office/drawing/2014/main" id="{DE1AC901-76FC-CA24-1BBD-0FCCCD8B7B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65060" y="5978113"/>
              <a:ext cx="360000" cy="350000"/>
            </a:xfrm>
            <a:prstGeom prst="rect">
              <a:avLst/>
            </a:prstGeom>
          </p:spPr>
        </p:pic>
        <p:pic>
          <p:nvPicPr>
            <p:cNvPr id="49" name="Graphic 19">
              <a:hlinkClick r:id="rId4" action="ppaction://hlinksldjump"/>
              <a:extLst>
                <a:ext uri="{FF2B5EF4-FFF2-40B4-BE49-F238E27FC236}">
                  <a16:creationId xmlns:a16="http://schemas.microsoft.com/office/drawing/2014/main" id="{DECE1B42-5F3D-BC47-8800-2F4B0EA2759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2572" y="5971011"/>
              <a:ext cx="360000" cy="350000"/>
            </a:xfrm>
            <a:prstGeom prst="rect">
              <a:avLst/>
            </a:prstGeom>
          </p:spPr>
        </p:pic>
        <p:pic>
          <p:nvPicPr>
            <p:cNvPr id="50" name="Graphic 21">
              <a:hlinkClick r:id="" action="ppaction://hlinkshowjump?jump=nextslide"/>
              <a:extLst>
                <a:ext uri="{FF2B5EF4-FFF2-40B4-BE49-F238E27FC236}">
                  <a16:creationId xmlns:a16="http://schemas.microsoft.com/office/drawing/2014/main" id="{39551E84-ADFC-EDB3-4000-73C9316B5B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5586" y="5971011"/>
              <a:ext cx="360000" cy="350000"/>
            </a:xfrm>
            <a:prstGeom prst="rect">
              <a:avLst/>
            </a:prstGeom>
          </p:spPr>
        </p:pic>
        <p:sp>
          <p:nvSpPr>
            <p:cNvPr id="51" name="PptLabsAgenda_&amp;^@BeamShapeBackground_&amp;^@2020112014502751890">
              <a:extLst>
                <a:ext uri="{FF2B5EF4-FFF2-40B4-BE49-F238E27FC236}">
                  <a16:creationId xmlns:a16="http://schemas.microsoft.com/office/drawing/2014/main" id="{A48719F5-D0FF-9CF5-4D93-FC992AD3969C}"/>
                </a:ext>
              </a:extLst>
            </p:cNvPr>
            <p:cNvSpPr/>
            <p:nvPr/>
          </p:nvSpPr>
          <p:spPr bwMode="auto">
            <a:xfrm>
              <a:off x="0" y="190500"/>
              <a:ext cx="2356421" cy="6667500"/>
            </a:xfrm>
            <a:prstGeom prst="rect">
              <a:avLst/>
            </a:prstGeom>
            <a:solidFill>
              <a:schemeClr val="accent4">
                <a:lumMod val="50000"/>
                <a:alpha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en-US" sz="11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52" name="PptLabsAgenda_&amp;^@BeamShapeText_&amp;^@Results and Conclusion_7">
              <a:extLst>
                <a:ext uri="{FF2B5EF4-FFF2-40B4-BE49-F238E27FC236}">
                  <a16:creationId xmlns:a16="http://schemas.microsoft.com/office/drawing/2014/main" id="{2F77928F-FF4B-0BE8-6EBA-342B1F8F617A}"/>
                </a:ext>
              </a:extLst>
            </p:cNvPr>
            <p:cNvSpPr txBox="1"/>
            <p:nvPr/>
          </p:nvSpPr>
          <p:spPr>
            <a:xfrm>
              <a:off x="-56751" y="4316449"/>
              <a:ext cx="1959704" cy="307777"/>
            </a:xfrm>
            <a:prstGeom prst="rect">
              <a:avLst/>
            </a:prstGeom>
            <a:noFill/>
          </p:spPr>
          <p:txBody>
            <a:bodyPr vert="horz" wrap="none" rtlCol="0">
              <a:spAutoFit/>
            </a:bodyPr>
            <a:lstStyle/>
            <a:p>
              <a:pPr lvl="0"/>
              <a:r>
                <a:rPr lang="tr-TR" sz="1400" dirty="0">
                  <a:solidFill>
                    <a:prstClr val="black"/>
                  </a:solidFill>
                  <a:latin typeface="Arial Rounded MT Bold" panose="020B0604020202020204" charset="0"/>
                </a:rPr>
                <a:t>Bulgular ve Tartışma</a:t>
              </a:r>
              <a:endParaRPr lang="en-US" sz="1400" dirty="0">
                <a:solidFill>
                  <a:prstClr val="black"/>
                </a:solidFill>
                <a:latin typeface="Arial Rounded MT Bold" panose="020B0604020202020204" charset="0"/>
              </a:endParaRPr>
            </a:p>
          </p:txBody>
        </p:sp>
        <p:sp>
          <p:nvSpPr>
            <p:cNvPr id="53" name="PptLabsAgenda_&amp;^@BeamShapeText_&amp;^@Another Section_6">
              <a:extLst>
                <a:ext uri="{FF2B5EF4-FFF2-40B4-BE49-F238E27FC236}">
                  <a16:creationId xmlns:a16="http://schemas.microsoft.com/office/drawing/2014/main" id="{FA5AB69F-CE83-B621-191B-F208D634F832}"/>
                </a:ext>
              </a:extLst>
            </p:cNvPr>
            <p:cNvSpPr txBox="1"/>
            <p:nvPr/>
          </p:nvSpPr>
          <p:spPr>
            <a:xfrm>
              <a:off x="-56751" y="3894132"/>
              <a:ext cx="1723933" cy="307777"/>
            </a:xfrm>
            <a:prstGeom prst="rect">
              <a:avLst/>
            </a:prstGeom>
            <a:noFill/>
          </p:spPr>
          <p:txBody>
            <a:bodyPr vert="horz" wrap="none" rtlCol="0">
              <a:spAutoFit/>
            </a:bodyPr>
            <a:lstStyle/>
            <a:p>
              <a:pPr lvl="0"/>
              <a:r>
                <a:rPr lang="tr-TR" sz="1400" dirty="0">
                  <a:solidFill>
                    <a:prstClr val="black"/>
                  </a:solidFill>
                  <a:latin typeface="Arial Rounded MT Bold" panose="020B0604020202020204" charset="0"/>
                </a:rPr>
                <a:t>Materyal ve Metot</a:t>
              </a:r>
              <a:endParaRPr lang="en-US" sz="1400" dirty="0">
                <a:solidFill>
                  <a:prstClr val="black"/>
                </a:solidFill>
                <a:latin typeface="Arial Rounded MT Bold" panose="020B0604020202020204" charset="0"/>
              </a:endParaRPr>
            </a:p>
          </p:txBody>
        </p:sp>
        <p:sp>
          <p:nvSpPr>
            <p:cNvPr id="54" name="PptLabsAgenda_&amp;^@BeamShapeText_&amp;^@Untitled Section_5">
              <a:extLst>
                <a:ext uri="{FF2B5EF4-FFF2-40B4-BE49-F238E27FC236}">
                  <a16:creationId xmlns:a16="http://schemas.microsoft.com/office/drawing/2014/main" id="{D4E588E3-B300-5D92-4B54-D381043361EC}"/>
                </a:ext>
              </a:extLst>
            </p:cNvPr>
            <p:cNvSpPr txBox="1"/>
            <p:nvPr/>
          </p:nvSpPr>
          <p:spPr>
            <a:xfrm>
              <a:off x="-56751" y="3471815"/>
              <a:ext cx="1720343" cy="307777"/>
            </a:xfrm>
            <a:prstGeom prst="rect">
              <a:avLst/>
            </a:prstGeom>
            <a:noFill/>
          </p:spPr>
          <p:txBody>
            <a:bodyPr vert="horz" wrap="none" rtlCol="0">
              <a:spAutoFit/>
            </a:bodyPr>
            <a:lstStyle/>
            <a:p>
              <a:pPr lvl="0"/>
              <a:r>
                <a:rPr lang="tr-TR" sz="1400" dirty="0">
                  <a:solidFill>
                    <a:prstClr val="black"/>
                  </a:solidFill>
                  <a:latin typeface="Arial Rounded MT Bold" panose="020B0604020202020204" charset="0"/>
                </a:rPr>
                <a:t>Çalışmanın Amacı</a:t>
              </a:r>
              <a:endParaRPr lang="en-US" sz="1400" dirty="0">
                <a:solidFill>
                  <a:prstClr val="black"/>
                </a:solidFill>
                <a:latin typeface="Arial Rounded MT Bold" panose="020B0604020202020204" charset="0"/>
              </a:endParaRPr>
            </a:p>
          </p:txBody>
        </p:sp>
        <p:sp>
          <p:nvSpPr>
            <p:cNvPr id="55" name="PptLabsAgenda_&amp;^@BeamShapeText_&amp;^@Materials and Method_4">
              <a:extLst>
                <a:ext uri="{FF2B5EF4-FFF2-40B4-BE49-F238E27FC236}">
                  <a16:creationId xmlns:a16="http://schemas.microsoft.com/office/drawing/2014/main" id="{398F03D1-24CC-F49B-E7A0-FD1126352972}"/>
                </a:ext>
              </a:extLst>
            </p:cNvPr>
            <p:cNvSpPr txBox="1"/>
            <p:nvPr/>
          </p:nvSpPr>
          <p:spPr>
            <a:xfrm>
              <a:off x="-56751" y="3049498"/>
              <a:ext cx="2340000" cy="307777"/>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algn="l"/>
              <a:r>
                <a:rPr lang="tr-TR" sz="1400" spc="0" dirty="0">
                  <a:latin typeface="Arial Rounded MT Bold" panose="020B0604020202020204" charset="0"/>
                </a:rPr>
                <a:t>Dondurarak Kurutma</a:t>
              </a:r>
              <a:endParaRPr lang="en-US" sz="1400" spc="0" dirty="0">
                <a:latin typeface="Arial Rounded MT Bold" panose="020B0604020202020204" charset="0"/>
              </a:endParaRPr>
            </a:p>
          </p:txBody>
        </p:sp>
        <p:sp>
          <p:nvSpPr>
            <p:cNvPr id="56" name="PptLabsAgenda_&amp;^@BeamShapeText_&amp;^@Introduction_3">
              <a:extLst>
                <a:ext uri="{FF2B5EF4-FFF2-40B4-BE49-F238E27FC236}">
                  <a16:creationId xmlns:a16="http://schemas.microsoft.com/office/drawing/2014/main" id="{2D6B419D-A393-EBFC-783A-A3727FDE8914}"/>
                </a:ext>
              </a:extLst>
            </p:cNvPr>
            <p:cNvSpPr txBox="1"/>
            <p:nvPr/>
          </p:nvSpPr>
          <p:spPr>
            <a:xfrm>
              <a:off x="-56751" y="2627181"/>
              <a:ext cx="2340000" cy="307777"/>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algn="l"/>
              <a:r>
                <a:rPr lang="tr-TR" sz="1400" b="1" spc="0" dirty="0">
                  <a:solidFill>
                    <a:schemeClr val="bg1"/>
                  </a:solidFill>
                  <a:latin typeface="Arial Rounded MT Bold" panose="020B0604020202020204" charset="0"/>
                </a:rPr>
                <a:t>Giriş</a:t>
              </a:r>
              <a:endParaRPr lang="en-US" sz="1400" b="1" spc="0" dirty="0">
                <a:solidFill>
                  <a:schemeClr val="bg1"/>
                </a:solidFill>
                <a:latin typeface="Arial Rounded MT Bold" panose="020B0604020202020204" charset="0"/>
              </a:endParaRPr>
            </a:p>
          </p:txBody>
        </p:sp>
        <p:sp>
          <p:nvSpPr>
            <p:cNvPr id="57" name="PptLabsAgenda_&amp;^@BeamShapeText_&amp;^@Outline_2">
              <a:extLst>
                <a:ext uri="{FF2B5EF4-FFF2-40B4-BE49-F238E27FC236}">
                  <a16:creationId xmlns:a16="http://schemas.microsoft.com/office/drawing/2014/main" id="{BE68B907-C02C-5394-9EDF-F7AAED55C4B1}"/>
                </a:ext>
              </a:extLst>
            </p:cNvPr>
            <p:cNvSpPr txBox="1"/>
            <p:nvPr/>
          </p:nvSpPr>
          <p:spPr>
            <a:xfrm>
              <a:off x="-56751" y="2204864"/>
              <a:ext cx="2340000" cy="380361"/>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lvl="0" algn="l">
                <a:lnSpc>
                  <a:spcPct val="150000"/>
                </a:lnSpc>
                <a:spcAft>
                  <a:spcPts val="1200"/>
                </a:spcAft>
              </a:pPr>
              <a:r>
                <a:rPr lang="tr-TR" sz="1400" spc="0" dirty="0">
                  <a:uFill>
                    <a:solidFill>
                      <a:prstClr val="white"/>
                    </a:solidFill>
                  </a:uFill>
                  <a:latin typeface="Arial Rounded MT Bold" panose="020B0604020202020204" charset="0"/>
                  <a:ea typeface="굴림" panose="020B0600000101010101" pitchFamily="34" charset="-127"/>
                  <a:cs typeface="Open Sans"/>
                </a:rPr>
                <a:t>Sunum Akışı</a:t>
              </a:r>
              <a:endParaRPr lang="en-US" sz="1400" spc="0" dirty="0">
                <a:uFill>
                  <a:solidFill>
                    <a:prstClr val="white"/>
                  </a:solidFill>
                </a:uFill>
                <a:latin typeface="Arial Rounded MT Bold" panose="020B0604020202020204" charset="0"/>
                <a:ea typeface="굴림" panose="020B0600000101010101" pitchFamily="34" charset="-127"/>
                <a:cs typeface="Open Sans"/>
              </a:endParaRPr>
            </a:p>
          </p:txBody>
        </p:sp>
        <p:sp>
          <p:nvSpPr>
            <p:cNvPr id="58" name="Oval 57">
              <a:hlinkClick r:id="" action="ppaction://hlinkshowjump?jump=previousslide"/>
              <a:extLst>
                <a:ext uri="{FF2B5EF4-FFF2-40B4-BE49-F238E27FC236}">
                  <a16:creationId xmlns:a16="http://schemas.microsoft.com/office/drawing/2014/main" id="{3751B711-1C25-35A0-659C-AB1AFC049A4E}"/>
                </a:ext>
              </a:extLst>
            </p:cNvPr>
            <p:cNvSpPr/>
            <p:nvPr/>
          </p:nvSpPr>
          <p:spPr>
            <a:xfrm>
              <a:off x="216961" y="5910696"/>
              <a:ext cx="484079" cy="470632"/>
            </a:xfrm>
            <a:prstGeom prst="ellipse">
              <a:avLst/>
            </a:prstGeom>
            <a:noFill/>
            <a:ln>
              <a:solidFill>
                <a:schemeClr val="bg1">
                  <a:lumMod val="75000"/>
                </a:schemeClr>
              </a:solidFill>
            </a:ln>
            <a:effectLst>
              <a:glow rad="63500">
                <a:schemeClr val="accent4"/>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59" name="Oval 58">
              <a:hlinkClick r:id="" action="ppaction://hlinkshowjump?jump=nextslide"/>
              <a:extLst>
                <a:ext uri="{FF2B5EF4-FFF2-40B4-BE49-F238E27FC236}">
                  <a16:creationId xmlns:a16="http://schemas.microsoft.com/office/drawing/2014/main" id="{AADAD13E-42B3-1712-6489-9A84FEA40718}"/>
                </a:ext>
              </a:extLst>
            </p:cNvPr>
            <p:cNvSpPr/>
            <p:nvPr/>
          </p:nvSpPr>
          <p:spPr>
            <a:xfrm>
              <a:off x="1515962" y="5910694"/>
              <a:ext cx="484079" cy="470632"/>
            </a:xfrm>
            <a:prstGeom prst="ellipse">
              <a:avLst/>
            </a:prstGeom>
            <a:noFill/>
            <a:ln>
              <a:solidFill>
                <a:schemeClr val="bg1">
                  <a:lumMod val="75000"/>
                </a:schemeClr>
              </a:solidFill>
            </a:ln>
            <a:effectLst>
              <a:glow rad="63500">
                <a:schemeClr val="accent4"/>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45" name="Rectangle 22">
            <a:extLst>
              <a:ext uri="{FF2B5EF4-FFF2-40B4-BE49-F238E27FC236}">
                <a16:creationId xmlns:a16="http://schemas.microsoft.com/office/drawing/2014/main" id="{5F3DD9A2-2F1C-FB17-479B-4E1A22403F2A}"/>
              </a:ext>
            </a:extLst>
          </p:cNvPr>
          <p:cNvSpPr/>
          <p:nvPr/>
        </p:nvSpPr>
        <p:spPr>
          <a:xfrm>
            <a:off x="-56751" y="1280396"/>
            <a:ext cx="2448630" cy="584775"/>
          </a:xfrm>
          <a:prstGeom prst="rect">
            <a:avLst/>
          </a:prstGeom>
          <a:noFill/>
        </p:spPr>
        <p:txBody>
          <a:bodyPr wrap="square" lIns="91440" tIns="45720" rIns="91440" bIns="45720">
            <a:spAutoFit/>
          </a:bodyPr>
          <a:lstStyle/>
          <a:p>
            <a:pPr algn="ctr"/>
            <a:r>
              <a:rPr lang="tr-TR" sz="3200" b="1" cap="none" spc="50" dirty="0">
                <a:ln w="0"/>
                <a:solidFill>
                  <a:schemeClr val="bg2"/>
                </a:solidFill>
                <a:effectLst>
                  <a:innerShdw blurRad="63500" dist="50800" dir="13500000">
                    <a:srgbClr val="000000">
                      <a:alpha val="50000"/>
                    </a:srgbClr>
                  </a:innerShdw>
                </a:effectLst>
              </a:rPr>
              <a:t>TURK2025</a:t>
            </a:r>
            <a:endParaRPr lang="en-US" sz="3200" b="1" cap="none" spc="50" dirty="0">
              <a:ln w="0"/>
              <a:solidFill>
                <a:schemeClr val="bg2"/>
              </a:solidFill>
              <a:effectLst>
                <a:innerShdw blurRad="63500" dist="50800" dir="13500000">
                  <a:srgbClr val="000000">
                    <a:alpha val="50000"/>
                  </a:srgbClr>
                </a:innerShdw>
              </a:effectLst>
            </a:endParaRPr>
          </a:p>
        </p:txBody>
      </p:sp>
      <p:sp>
        <p:nvSpPr>
          <p:cNvPr id="60" name="PptLabsAgenda_&amp;^@BeamShapeText_&amp;^@Results and Conclusion_7">
            <a:extLst>
              <a:ext uri="{FF2B5EF4-FFF2-40B4-BE49-F238E27FC236}">
                <a16:creationId xmlns:a16="http://schemas.microsoft.com/office/drawing/2014/main" id="{31D44BE5-C06D-3C39-A8C1-FA0A5540A1C9}"/>
              </a:ext>
            </a:extLst>
          </p:cNvPr>
          <p:cNvSpPr txBox="1"/>
          <p:nvPr/>
        </p:nvSpPr>
        <p:spPr>
          <a:xfrm>
            <a:off x="-80347" y="4740339"/>
            <a:ext cx="1983300" cy="307777"/>
          </a:xfrm>
          <a:prstGeom prst="rect">
            <a:avLst/>
          </a:prstGeom>
          <a:noFill/>
        </p:spPr>
        <p:txBody>
          <a:bodyPr vert="horz" wrap="none" rtlCol="0">
            <a:spAutoFit/>
          </a:bodyPr>
          <a:lstStyle/>
          <a:p>
            <a:pPr lvl="0"/>
            <a:r>
              <a:rPr lang="tr-TR" sz="1400" dirty="0">
                <a:solidFill>
                  <a:prstClr val="black"/>
                </a:solidFill>
                <a:latin typeface="Arial Rounded MT Bold" panose="020B0604020202020204" charset="0"/>
              </a:rPr>
              <a:t>Sonuçlar ve Öneriler</a:t>
            </a:r>
            <a:endParaRPr lang="en-US" sz="1400" dirty="0">
              <a:solidFill>
                <a:prstClr val="black"/>
              </a:solidFill>
              <a:latin typeface="Arial Rounded MT Bold" panose="020B0604020202020204" charset="0"/>
            </a:endParaRPr>
          </a:p>
        </p:txBody>
      </p:sp>
      <p:sp>
        <p:nvSpPr>
          <p:cNvPr id="61" name="PptLabsAgenda_&amp;^@BeamShapeText_&amp;^@Results and Conclusion_7">
            <a:extLst>
              <a:ext uri="{FF2B5EF4-FFF2-40B4-BE49-F238E27FC236}">
                <a16:creationId xmlns:a16="http://schemas.microsoft.com/office/drawing/2014/main" id="{18F19F3E-C189-1ECA-4EE0-6568EC55E4CB}"/>
              </a:ext>
            </a:extLst>
          </p:cNvPr>
          <p:cNvSpPr txBox="1"/>
          <p:nvPr/>
        </p:nvSpPr>
        <p:spPr>
          <a:xfrm>
            <a:off x="-86732" y="5161083"/>
            <a:ext cx="1361335" cy="307777"/>
          </a:xfrm>
          <a:prstGeom prst="rect">
            <a:avLst/>
          </a:prstGeom>
          <a:noFill/>
        </p:spPr>
        <p:txBody>
          <a:bodyPr vert="horz" wrap="none" rtlCol="0">
            <a:spAutoFit/>
          </a:bodyPr>
          <a:lstStyle/>
          <a:p>
            <a:pPr lvl="0"/>
            <a:r>
              <a:rPr lang="tr-TR" sz="1400" dirty="0">
                <a:solidFill>
                  <a:prstClr val="black"/>
                </a:solidFill>
                <a:latin typeface="Arial Rounded MT Bold" panose="020B0604020202020204" charset="0"/>
              </a:rPr>
              <a:t>Kaynak Dizini</a:t>
            </a:r>
            <a:endParaRPr lang="en-US" sz="1400" dirty="0">
              <a:solidFill>
                <a:prstClr val="black"/>
              </a:solidFill>
              <a:latin typeface="Arial Rounded MT Bold" panose="020B0604020202020204" charset="0"/>
            </a:endParaRPr>
          </a:p>
        </p:txBody>
      </p:sp>
      <p:pic>
        <p:nvPicPr>
          <p:cNvPr id="63" name="Resim 62">
            <a:extLst>
              <a:ext uri="{FF2B5EF4-FFF2-40B4-BE49-F238E27FC236}">
                <a16:creationId xmlns:a16="http://schemas.microsoft.com/office/drawing/2014/main" id="{FEBEEF46-E645-7F4B-8EF9-9F8A74D60CA5}"/>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56421" y="429783"/>
            <a:ext cx="1143000" cy="1143000"/>
          </a:xfrm>
          <a:prstGeom prst="rect">
            <a:avLst/>
          </a:prstGeom>
        </p:spPr>
      </p:pic>
    </p:spTree>
    <p:extLst>
      <p:ext uri="{BB962C8B-B14F-4D97-AF65-F5344CB8AC3E}">
        <p14:creationId xmlns:p14="http://schemas.microsoft.com/office/powerpoint/2010/main" val="1234933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089BB00-80BD-9800-15EE-9E558F41609E}"/>
              </a:ext>
            </a:extLst>
          </p:cNvPr>
          <p:cNvSpPr>
            <a:spLocks noGrp="1"/>
          </p:cNvSpPr>
          <p:nvPr>
            <p:ph idx="1"/>
          </p:nvPr>
        </p:nvSpPr>
        <p:spPr>
          <a:xfrm>
            <a:off x="2423591" y="1524000"/>
            <a:ext cx="7347969" cy="3267432"/>
          </a:xfrm>
        </p:spPr>
        <p:txBody>
          <a:bodyPr/>
          <a:lstStyle/>
          <a:p>
            <a:pPr indent="342900" algn="just"/>
            <a:r>
              <a:rPr lang="tr-TR" sz="1300" dirty="0"/>
              <a:t>En eski gıda muhafaza yöntemlerinden biri olan kurutma işlemi, gıdaların içeriğindeki su miktarını azaltarak mikrobiyal ve biyokimyasal bozulmaların önüne geçmesi ve ürünlerin raf ömrünü uzatması sebebiyle uzun yıllardır kullanılmaktadır. </a:t>
            </a:r>
          </a:p>
          <a:p>
            <a:pPr indent="342900" algn="just"/>
            <a:r>
              <a:rPr lang="tr-TR" sz="1300" dirty="0"/>
              <a:t>Ancak kurutma işlemi sonucunda meyvenin kimyasal özelliklerinde ve biyoaktif bileşenlerin içeriğinde değişikler meydana gelmektedir. Bu sebepten dolayı faydalı bileşenlerin kaybını en aza indirgeyecek kurutma metodunun seçilmesi önem arz etmektedir (</a:t>
            </a:r>
            <a:r>
              <a:rPr lang="tr-TR" sz="1300" dirty="0" err="1"/>
              <a:t>Bölek</a:t>
            </a:r>
            <a:r>
              <a:rPr lang="tr-TR" sz="1300" dirty="0"/>
              <a:t> et al., 2022). </a:t>
            </a:r>
          </a:p>
          <a:p>
            <a:pPr indent="342900" algn="just"/>
            <a:r>
              <a:rPr lang="tr-TR" sz="1300" dirty="0"/>
              <a:t>Kurutma metotlarından biri olan </a:t>
            </a:r>
            <a:r>
              <a:rPr lang="tr-TR" sz="1300" dirty="0" err="1"/>
              <a:t>dondururak</a:t>
            </a:r>
            <a:r>
              <a:rPr lang="tr-TR" sz="1300" dirty="0"/>
              <a:t> kurutma, s</a:t>
            </a:r>
            <a:r>
              <a:rPr lang="en-US" sz="1300" dirty="0" err="1"/>
              <a:t>uyun</a:t>
            </a:r>
            <a:r>
              <a:rPr lang="en-US" sz="1300" dirty="0"/>
              <a:t> </a:t>
            </a:r>
            <a:r>
              <a:rPr lang="en-US" sz="1300" dirty="0" err="1"/>
              <a:t>üçlü</a:t>
            </a:r>
            <a:r>
              <a:rPr lang="en-US" sz="1300" dirty="0"/>
              <a:t> </a:t>
            </a:r>
            <a:r>
              <a:rPr lang="en-US" sz="1300" dirty="0" err="1"/>
              <a:t>noktasından</a:t>
            </a:r>
            <a:r>
              <a:rPr lang="en-US" sz="1300" dirty="0"/>
              <a:t> </a:t>
            </a:r>
            <a:r>
              <a:rPr lang="en-US" sz="1300" dirty="0" err="1"/>
              <a:t>faydalanarak</a:t>
            </a:r>
            <a:r>
              <a:rPr lang="en-US" sz="1300" dirty="0"/>
              <a:t> </a:t>
            </a:r>
            <a:r>
              <a:rPr lang="en-US" sz="1300" dirty="0" err="1"/>
              <a:t>gerçekleştirilen</a:t>
            </a:r>
            <a:r>
              <a:rPr lang="en-US" sz="1300" dirty="0"/>
              <a:t> </a:t>
            </a:r>
            <a:r>
              <a:rPr lang="en-US" sz="1300" dirty="0" err="1"/>
              <a:t>bir</a:t>
            </a:r>
            <a:r>
              <a:rPr lang="en-US" sz="1300" dirty="0"/>
              <a:t> </a:t>
            </a:r>
            <a:r>
              <a:rPr lang="en-US" sz="1300" dirty="0" err="1"/>
              <a:t>işlemdir</a:t>
            </a:r>
            <a:r>
              <a:rPr lang="en-US" sz="1300" dirty="0"/>
              <a:t>. Bu </a:t>
            </a:r>
            <a:r>
              <a:rPr lang="en-US" sz="1300" dirty="0" err="1"/>
              <a:t>noktanın</a:t>
            </a:r>
            <a:r>
              <a:rPr lang="en-US" sz="1300" dirty="0"/>
              <a:t> </a:t>
            </a:r>
            <a:r>
              <a:rPr lang="en-US" sz="1300" dirty="0" err="1"/>
              <a:t>altında</a:t>
            </a:r>
            <a:r>
              <a:rPr lang="en-US" sz="1300" dirty="0"/>
              <a:t> </a:t>
            </a:r>
            <a:r>
              <a:rPr lang="en-US" sz="1300" dirty="0" err="1"/>
              <a:t>buz</a:t>
            </a:r>
            <a:r>
              <a:rPr lang="en-US" sz="1300" dirty="0"/>
              <a:t> </a:t>
            </a:r>
            <a:r>
              <a:rPr lang="en-US" sz="1300" dirty="0" err="1"/>
              <a:t>formunda</a:t>
            </a:r>
            <a:r>
              <a:rPr lang="en-US" sz="1300" dirty="0"/>
              <a:t> </a:t>
            </a:r>
            <a:r>
              <a:rPr lang="en-US" sz="1300" dirty="0" err="1"/>
              <a:t>bulunan</a:t>
            </a:r>
            <a:r>
              <a:rPr lang="en-US" sz="1300" dirty="0"/>
              <a:t> </a:t>
            </a:r>
            <a:r>
              <a:rPr lang="en-US" sz="1300" dirty="0" err="1"/>
              <a:t>su</a:t>
            </a:r>
            <a:r>
              <a:rPr lang="en-US" sz="1300" dirty="0"/>
              <a:t> </a:t>
            </a:r>
            <a:r>
              <a:rPr lang="en-US" sz="1300" dirty="0" err="1"/>
              <a:t>doğrudan</a:t>
            </a:r>
            <a:r>
              <a:rPr lang="en-US" sz="1300" dirty="0"/>
              <a:t> </a:t>
            </a:r>
            <a:r>
              <a:rPr lang="en-US" sz="1300" dirty="0" err="1"/>
              <a:t>süblimleşerek</a:t>
            </a:r>
            <a:r>
              <a:rPr lang="en-US" sz="1300" dirty="0"/>
              <a:t> </a:t>
            </a:r>
            <a:r>
              <a:rPr lang="en-US" sz="1300" dirty="0" err="1"/>
              <a:t>buhar</a:t>
            </a:r>
            <a:r>
              <a:rPr lang="en-US" sz="1300" dirty="0"/>
              <a:t> </a:t>
            </a:r>
            <a:r>
              <a:rPr lang="en-US" sz="1300" dirty="0" err="1"/>
              <a:t>formuna</a:t>
            </a:r>
            <a:r>
              <a:rPr lang="en-US" sz="1300" dirty="0"/>
              <a:t> </a:t>
            </a:r>
            <a:r>
              <a:rPr lang="en-US" sz="1300" dirty="0" err="1"/>
              <a:t>dönüşmektedir</a:t>
            </a:r>
            <a:r>
              <a:rPr lang="en-US" sz="1300" dirty="0"/>
              <a:t>.</a:t>
            </a:r>
          </a:p>
          <a:p>
            <a:pPr indent="342900" algn="just"/>
            <a:r>
              <a:rPr lang="en-US" sz="1300" dirty="0"/>
              <a:t>Bu </a:t>
            </a:r>
            <a:r>
              <a:rPr lang="en-US" sz="1300" dirty="0" err="1"/>
              <a:t>yöntemde</a:t>
            </a:r>
            <a:r>
              <a:rPr lang="en-US" sz="1300" dirty="0"/>
              <a:t> </a:t>
            </a:r>
            <a:r>
              <a:rPr lang="en-US" sz="1300" dirty="0" err="1"/>
              <a:t>kurutma</a:t>
            </a:r>
            <a:r>
              <a:rPr lang="en-US" sz="1300" dirty="0"/>
              <a:t> </a:t>
            </a:r>
            <a:r>
              <a:rPr lang="en-US" sz="1300" dirty="0" err="1"/>
              <a:t>sırasında</a:t>
            </a:r>
            <a:r>
              <a:rPr lang="en-US" sz="1300" dirty="0"/>
              <a:t> </a:t>
            </a:r>
            <a:r>
              <a:rPr lang="en-US" sz="1300" dirty="0" err="1"/>
              <a:t>hava</a:t>
            </a:r>
            <a:r>
              <a:rPr lang="en-US" sz="1300" dirty="0"/>
              <a:t> </a:t>
            </a:r>
            <a:r>
              <a:rPr lang="en-US" sz="1300" dirty="0" err="1"/>
              <a:t>bulunmamakta</a:t>
            </a:r>
            <a:r>
              <a:rPr lang="en-US" sz="1300" dirty="0"/>
              <a:t> ve </a:t>
            </a:r>
            <a:r>
              <a:rPr lang="en-US" sz="1300" dirty="0" err="1"/>
              <a:t>dolayısı</a:t>
            </a:r>
            <a:r>
              <a:rPr lang="en-US" sz="1300" dirty="0"/>
              <a:t> </a:t>
            </a:r>
            <a:r>
              <a:rPr lang="en-US" sz="1300" dirty="0" err="1"/>
              <a:t>ile</a:t>
            </a:r>
            <a:r>
              <a:rPr lang="en-US" sz="1300" dirty="0"/>
              <a:t> </a:t>
            </a:r>
            <a:r>
              <a:rPr lang="en-US" sz="1300" dirty="0" err="1"/>
              <a:t>oksidasyon</a:t>
            </a:r>
            <a:r>
              <a:rPr lang="en-US" sz="1300" dirty="0"/>
              <a:t> </a:t>
            </a:r>
            <a:r>
              <a:rPr lang="en-US" sz="1300" dirty="0" err="1"/>
              <a:t>riski</a:t>
            </a:r>
            <a:r>
              <a:rPr lang="en-US" sz="1300" dirty="0"/>
              <a:t> </a:t>
            </a:r>
            <a:r>
              <a:rPr lang="en-US" sz="1300" dirty="0" err="1"/>
              <a:t>azalmaktadır</a:t>
            </a:r>
            <a:r>
              <a:rPr lang="en-US" sz="1300" dirty="0"/>
              <a:t>. </a:t>
            </a:r>
          </a:p>
          <a:p>
            <a:pPr indent="342900" algn="just"/>
            <a:r>
              <a:rPr lang="en-US" sz="1300" dirty="0" err="1"/>
              <a:t>Ayrıca</a:t>
            </a:r>
            <a:r>
              <a:rPr lang="en-US" sz="1300" dirty="0"/>
              <a:t> </a:t>
            </a:r>
            <a:r>
              <a:rPr lang="en-US" sz="1300" dirty="0" err="1"/>
              <a:t>geleneksel</a:t>
            </a:r>
            <a:r>
              <a:rPr lang="en-US" sz="1300" dirty="0"/>
              <a:t> </a:t>
            </a:r>
            <a:r>
              <a:rPr lang="en-US" sz="1300" dirty="0" err="1"/>
              <a:t>kurutma</a:t>
            </a:r>
            <a:r>
              <a:rPr lang="en-US" sz="1300" dirty="0"/>
              <a:t> </a:t>
            </a:r>
            <a:r>
              <a:rPr lang="en-US" sz="1300" dirty="0" err="1"/>
              <a:t>yöntemleriyle</a:t>
            </a:r>
            <a:r>
              <a:rPr lang="en-US" sz="1300" dirty="0"/>
              <a:t> </a:t>
            </a:r>
            <a:r>
              <a:rPr lang="en-US" sz="1300" dirty="0" err="1"/>
              <a:t>kıyaslandığında</a:t>
            </a:r>
            <a:r>
              <a:rPr lang="en-US" sz="1300" dirty="0"/>
              <a:t> </a:t>
            </a:r>
            <a:r>
              <a:rPr lang="en-US" sz="1300" dirty="0" err="1"/>
              <a:t>lezzet</a:t>
            </a:r>
            <a:r>
              <a:rPr lang="en-US" sz="1300" dirty="0"/>
              <a:t> ve </a:t>
            </a:r>
            <a:r>
              <a:rPr lang="en-US" sz="1300" dirty="0" err="1"/>
              <a:t>uçucu</a:t>
            </a:r>
            <a:r>
              <a:rPr lang="en-US" sz="1300" dirty="0"/>
              <a:t> </a:t>
            </a:r>
            <a:r>
              <a:rPr lang="en-US" sz="1300" dirty="0" err="1"/>
              <a:t>bileşenlerin</a:t>
            </a:r>
            <a:r>
              <a:rPr lang="en-US" sz="1300" dirty="0"/>
              <a:t> </a:t>
            </a:r>
            <a:r>
              <a:rPr lang="en-US" sz="1300" dirty="0" err="1"/>
              <a:t>korunması</a:t>
            </a:r>
            <a:r>
              <a:rPr lang="en-US" sz="1300" dirty="0"/>
              <a:t>, </a:t>
            </a:r>
            <a:r>
              <a:rPr lang="en-US" sz="1300" dirty="0" err="1"/>
              <a:t>kurutma</a:t>
            </a:r>
            <a:r>
              <a:rPr lang="en-US" sz="1300" dirty="0"/>
              <a:t> </a:t>
            </a:r>
            <a:r>
              <a:rPr lang="en-US" sz="1300" dirty="0" err="1"/>
              <a:t>süreci</a:t>
            </a:r>
            <a:r>
              <a:rPr lang="en-US" sz="1300" dirty="0"/>
              <a:t> </a:t>
            </a:r>
            <a:r>
              <a:rPr lang="en-US" sz="1300" dirty="0" err="1"/>
              <a:t>boyunca</a:t>
            </a:r>
            <a:r>
              <a:rPr lang="en-US" sz="1300" dirty="0"/>
              <a:t> </a:t>
            </a:r>
            <a:r>
              <a:rPr lang="en-US" sz="1300" dirty="0" err="1"/>
              <a:t>çözücünün</a:t>
            </a:r>
            <a:r>
              <a:rPr lang="en-US" sz="1300" dirty="0"/>
              <a:t> </a:t>
            </a:r>
            <a:r>
              <a:rPr lang="en-US" sz="1300" dirty="0" err="1"/>
              <a:t>hareket</a:t>
            </a:r>
            <a:r>
              <a:rPr lang="en-US" sz="1300" dirty="0"/>
              <a:t> </a:t>
            </a:r>
            <a:r>
              <a:rPr lang="en-US" sz="1300" dirty="0" err="1"/>
              <a:t>etmemesi</a:t>
            </a:r>
            <a:r>
              <a:rPr lang="en-US" sz="1300" dirty="0"/>
              <a:t> ve </a:t>
            </a:r>
            <a:r>
              <a:rPr lang="en-US" sz="1300" dirty="0" err="1"/>
              <a:t>daha</a:t>
            </a:r>
            <a:r>
              <a:rPr lang="en-US" sz="1300" dirty="0"/>
              <a:t> iyi </a:t>
            </a:r>
            <a:r>
              <a:rPr lang="en-US" sz="1300" dirty="0" err="1"/>
              <a:t>rehidrasyon</a:t>
            </a:r>
            <a:r>
              <a:rPr lang="en-US" sz="1300" dirty="0"/>
              <a:t> </a:t>
            </a:r>
            <a:r>
              <a:rPr lang="en-US" sz="1300" dirty="0" err="1"/>
              <a:t>özellikleri</a:t>
            </a:r>
            <a:r>
              <a:rPr lang="en-US" sz="1300" dirty="0"/>
              <a:t> </a:t>
            </a:r>
            <a:r>
              <a:rPr lang="en-US" sz="1300" dirty="0" err="1"/>
              <a:t>gibi</a:t>
            </a:r>
            <a:r>
              <a:rPr lang="en-US" sz="1300" dirty="0"/>
              <a:t> </a:t>
            </a:r>
            <a:r>
              <a:rPr lang="en-US" sz="1300" dirty="0" err="1"/>
              <a:t>avantajları</a:t>
            </a:r>
            <a:r>
              <a:rPr lang="en-US" sz="1300" dirty="0"/>
              <a:t> </a:t>
            </a:r>
            <a:r>
              <a:rPr lang="en-US" sz="1300" dirty="0" err="1"/>
              <a:t>mevcuttur</a:t>
            </a:r>
            <a:r>
              <a:rPr lang="en-US" sz="1300" dirty="0"/>
              <a:t> (Muthukumaran </a:t>
            </a:r>
            <a:r>
              <a:rPr lang="en-US" sz="1300" dirty="0" err="1"/>
              <a:t>vd</a:t>
            </a:r>
            <a:r>
              <a:rPr lang="en-US" sz="1300" dirty="0"/>
              <a:t>., 2008).</a:t>
            </a:r>
          </a:p>
          <a:p>
            <a:endParaRPr lang="en-US" dirty="0"/>
          </a:p>
        </p:txBody>
      </p:sp>
      <p:sp>
        <p:nvSpPr>
          <p:cNvPr id="18" name="Title 3">
            <a:extLst>
              <a:ext uri="{FF2B5EF4-FFF2-40B4-BE49-F238E27FC236}">
                <a16:creationId xmlns:a16="http://schemas.microsoft.com/office/drawing/2014/main" id="{188685E4-88E0-E282-8D8E-5EF44AD84A2B}"/>
              </a:ext>
            </a:extLst>
          </p:cNvPr>
          <p:cNvSpPr>
            <a:spLocks noGrp="1"/>
          </p:cNvSpPr>
          <p:nvPr>
            <p:ph type="title"/>
          </p:nvPr>
        </p:nvSpPr>
        <p:spPr>
          <a:xfrm>
            <a:off x="3499420" y="304800"/>
            <a:ext cx="8692579" cy="1143000"/>
          </a:xfrm>
        </p:spPr>
        <p:txBody>
          <a:bodyPr/>
          <a:lstStyle/>
          <a:p>
            <a:pPr algn="l"/>
            <a:r>
              <a:rPr lang="tr-TR" altLang="tr-TR" dirty="0"/>
              <a:t>Dondurarak Kurutma</a:t>
            </a:r>
            <a:endParaRPr lang="en-US" dirty="0"/>
          </a:p>
        </p:txBody>
      </p:sp>
      <p:pic>
        <p:nvPicPr>
          <p:cNvPr id="19" name="Resim 18">
            <a:extLst>
              <a:ext uri="{FF2B5EF4-FFF2-40B4-BE49-F238E27FC236}">
                <a16:creationId xmlns:a16="http://schemas.microsoft.com/office/drawing/2014/main" id="{B7447B8A-027F-46AA-7C4D-369A3350492A}"/>
              </a:ext>
            </a:extLst>
          </p:cNvPr>
          <p:cNvPicPr>
            <a:picLocks noChangeAspect="1"/>
          </p:cNvPicPr>
          <p:nvPr/>
        </p:nvPicPr>
        <p:blipFill>
          <a:blip r:embed="rId2">
            <a:clrChange>
              <a:clrFrom>
                <a:srgbClr val="FFFFFF"/>
              </a:clrFrom>
              <a:clrTo>
                <a:srgbClr val="FFFFFF">
                  <a:alpha val="0"/>
                </a:srgbClr>
              </a:clrTo>
            </a:clrChange>
            <a:duotone>
              <a:prstClr val="black"/>
              <a:srgbClr val="FFFFFF">
                <a:tint val="45000"/>
                <a:satMod val="400000"/>
              </a:srgbClr>
            </a:duotone>
          </a:blip>
          <a:srcRect l="35186" t="22837" r="39375" b="10518"/>
          <a:stretch/>
        </p:blipFill>
        <p:spPr>
          <a:xfrm>
            <a:off x="9912423" y="1572783"/>
            <a:ext cx="1834270" cy="2983808"/>
          </a:xfrm>
          <a:prstGeom prst="rect">
            <a:avLst/>
          </a:prstGeom>
          <a:ln>
            <a:noFill/>
          </a:ln>
        </p:spPr>
      </p:pic>
      <p:sp>
        <p:nvSpPr>
          <p:cNvPr id="20" name="Metin kutusu 19">
            <a:extLst>
              <a:ext uri="{FF2B5EF4-FFF2-40B4-BE49-F238E27FC236}">
                <a16:creationId xmlns:a16="http://schemas.microsoft.com/office/drawing/2014/main" id="{C3A2ABCE-2826-6F04-207C-658A785E524D}"/>
              </a:ext>
            </a:extLst>
          </p:cNvPr>
          <p:cNvSpPr txBox="1"/>
          <p:nvPr/>
        </p:nvSpPr>
        <p:spPr>
          <a:xfrm>
            <a:off x="9838730" y="4521672"/>
            <a:ext cx="2120560" cy="400110"/>
          </a:xfrm>
          <a:prstGeom prst="rect">
            <a:avLst/>
          </a:prstGeom>
          <a:noFill/>
        </p:spPr>
        <p:txBody>
          <a:bodyPr wrap="square" rtlCol="0">
            <a:spAutoFit/>
          </a:bodyPr>
          <a:lstStyle/>
          <a:p>
            <a:r>
              <a:rPr lang="tr-TR" sz="1000" b="1" dirty="0">
                <a:latin typeface="Maiandra GD" panose="020E0502030308020204" pitchFamily="34" charset="0"/>
                <a:cs typeface="Times New Roman" panose="02020603050405020304" pitchFamily="18" charset="0"/>
              </a:rPr>
              <a:t>Şekil 2. </a:t>
            </a:r>
            <a:r>
              <a:rPr lang="tr-TR" sz="1000" dirty="0">
                <a:latin typeface="Maiandra GD" panose="020E0502030308020204" pitchFamily="34" charset="0"/>
                <a:cs typeface="Times New Roman" panose="02020603050405020304" pitchFamily="18" charset="0"/>
              </a:rPr>
              <a:t>Dondurarak kurutma işlem diyagramı</a:t>
            </a:r>
            <a:r>
              <a:rPr lang="tr-TR" sz="1000" dirty="0">
                <a:latin typeface="Times New Roman" panose="02020603050405020304" pitchFamily="18" charset="0"/>
                <a:cs typeface="Times New Roman" panose="02020603050405020304" pitchFamily="18" charset="0"/>
              </a:rPr>
              <a:t>.</a:t>
            </a:r>
          </a:p>
        </p:txBody>
      </p:sp>
      <p:pic>
        <p:nvPicPr>
          <p:cNvPr id="24" name="Resim 23">
            <a:extLst>
              <a:ext uri="{FF2B5EF4-FFF2-40B4-BE49-F238E27FC236}">
                <a16:creationId xmlns:a16="http://schemas.microsoft.com/office/drawing/2014/main" id="{5866F68F-423D-46EF-028D-E8998BA74BBD}"/>
              </a:ext>
            </a:extLst>
          </p:cNvPr>
          <p:cNvPicPr>
            <a:picLocks noChangeAspect="1"/>
          </p:cNvPicPr>
          <p:nvPr/>
        </p:nvPicPr>
        <p:blipFill>
          <a:blip r:embed="rId3"/>
          <a:stretch>
            <a:fillRect/>
          </a:stretch>
        </p:blipFill>
        <p:spPr>
          <a:xfrm>
            <a:off x="5300806" y="4521672"/>
            <a:ext cx="4144136" cy="1624656"/>
          </a:xfrm>
          <a:prstGeom prst="rect">
            <a:avLst/>
          </a:prstGeom>
        </p:spPr>
      </p:pic>
      <p:sp>
        <p:nvSpPr>
          <p:cNvPr id="25" name="Metin kutusu 24">
            <a:extLst>
              <a:ext uri="{FF2B5EF4-FFF2-40B4-BE49-F238E27FC236}">
                <a16:creationId xmlns:a16="http://schemas.microsoft.com/office/drawing/2014/main" id="{90AC9195-2BDE-8003-8D23-F746944C3EFA}"/>
              </a:ext>
            </a:extLst>
          </p:cNvPr>
          <p:cNvSpPr txBox="1"/>
          <p:nvPr/>
        </p:nvSpPr>
        <p:spPr>
          <a:xfrm>
            <a:off x="5663952" y="6172027"/>
            <a:ext cx="3794527" cy="246221"/>
          </a:xfrm>
          <a:prstGeom prst="rect">
            <a:avLst/>
          </a:prstGeom>
          <a:noFill/>
        </p:spPr>
        <p:txBody>
          <a:bodyPr wrap="square" rtlCol="0">
            <a:spAutoFit/>
          </a:bodyPr>
          <a:lstStyle/>
          <a:p>
            <a:r>
              <a:rPr lang="tr-TR" sz="1000" b="1" dirty="0">
                <a:latin typeface="Maiandra GD" panose="020E0502030308020204" pitchFamily="34" charset="0"/>
                <a:cs typeface="Times New Roman" panose="02020603050405020304" pitchFamily="18" charset="0"/>
              </a:rPr>
              <a:t>Şekil 1. </a:t>
            </a:r>
            <a:r>
              <a:rPr lang="tr-TR" sz="1000" dirty="0" err="1">
                <a:latin typeface="Maiandra GD" panose="020E0502030308020204" pitchFamily="34" charset="0"/>
                <a:cs typeface="Times New Roman" panose="02020603050405020304" pitchFamily="18" charset="0"/>
              </a:rPr>
              <a:t>Liyofilizatör</a:t>
            </a:r>
            <a:r>
              <a:rPr lang="tr-TR" sz="1000" dirty="0">
                <a:latin typeface="Maiandra GD" panose="020E0502030308020204" pitchFamily="34" charset="0"/>
                <a:cs typeface="Times New Roman" panose="02020603050405020304" pitchFamily="18" charset="0"/>
              </a:rPr>
              <a:t> şematik gösterimi (</a:t>
            </a:r>
            <a:r>
              <a:rPr lang="en-US" sz="1000" dirty="0" err="1">
                <a:latin typeface="Maiandra GD" panose="020E0502030308020204" pitchFamily="34" charset="0"/>
                <a:cs typeface="Times New Roman" panose="02020603050405020304" pitchFamily="18" charset="0"/>
              </a:rPr>
              <a:t>Mazár</a:t>
            </a:r>
            <a:r>
              <a:rPr lang="tr-TR" sz="1000" dirty="0">
                <a:latin typeface="Maiandra GD" panose="020E0502030308020204" pitchFamily="34" charset="0"/>
                <a:cs typeface="Times New Roman" panose="02020603050405020304" pitchFamily="18" charset="0"/>
              </a:rPr>
              <a:t> et al., 2025).</a:t>
            </a:r>
          </a:p>
        </p:txBody>
      </p:sp>
      <p:grpSp>
        <p:nvGrpSpPr>
          <p:cNvPr id="41" name="PptLabsAgenda_&amp;^@BeamShapeMainGroup_&amp;^@20241114145637405612">
            <a:extLst>
              <a:ext uri="{FF2B5EF4-FFF2-40B4-BE49-F238E27FC236}">
                <a16:creationId xmlns:a16="http://schemas.microsoft.com/office/drawing/2014/main" id="{14221083-5A0C-0FA3-59FB-C816E0E0AA84}"/>
              </a:ext>
            </a:extLst>
          </p:cNvPr>
          <p:cNvGrpSpPr/>
          <p:nvPr/>
        </p:nvGrpSpPr>
        <p:grpSpPr>
          <a:xfrm>
            <a:off x="-56751" y="190500"/>
            <a:ext cx="2413172" cy="6667500"/>
            <a:chOff x="-56751" y="190500"/>
            <a:chExt cx="2413172" cy="6667500"/>
          </a:xfrm>
        </p:grpSpPr>
        <p:pic>
          <p:nvPicPr>
            <p:cNvPr id="42" name="Graphic 20">
              <a:hlinkClick r:id="" action="ppaction://hlinkshowjump?jump=previousslide"/>
              <a:extLst>
                <a:ext uri="{FF2B5EF4-FFF2-40B4-BE49-F238E27FC236}">
                  <a16:creationId xmlns:a16="http://schemas.microsoft.com/office/drawing/2014/main" id="{6F1FDF8D-9548-8CDD-3197-6D57EB7140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65060" y="5978113"/>
              <a:ext cx="360000" cy="350000"/>
            </a:xfrm>
            <a:prstGeom prst="rect">
              <a:avLst/>
            </a:prstGeom>
          </p:spPr>
        </p:pic>
        <p:pic>
          <p:nvPicPr>
            <p:cNvPr id="43" name="Graphic 19">
              <a:hlinkClick r:id="rId5" action="ppaction://hlinksldjump"/>
              <a:extLst>
                <a:ext uri="{FF2B5EF4-FFF2-40B4-BE49-F238E27FC236}">
                  <a16:creationId xmlns:a16="http://schemas.microsoft.com/office/drawing/2014/main" id="{24685AAC-976F-F6A7-1342-E94762CFEE9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2572" y="5971011"/>
              <a:ext cx="360000" cy="350000"/>
            </a:xfrm>
            <a:prstGeom prst="rect">
              <a:avLst/>
            </a:prstGeom>
          </p:spPr>
        </p:pic>
        <p:pic>
          <p:nvPicPr>
            <p:cNvPr id="44" name="Graphic 21">
              <a:hlinkClick r:id="" action="ppaction://hlinkshowjump?jump=nextslide"/>
              <a:extLst>
                <a:ext uri="{FF2B5EF4-FFF2-40B4-BE49-F238E27FC236}">
                  <a16:creationId xmlns:a16="http://schemas.microsoft.com/office/drawing/2014/main" id="{4030B9B6-5492-B5EB-D411-F34B029AA0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5586" y="5971011"/>
              <a:ext cx="360000" cy="350000"/>
            </a:xfrm>
            <a:prstGeom prst="rect">
              <a:avLst/>
            </a:prstGeom>
          </p:spPr>
        </p:pic>
        <p:sp>
          <p:nvSpPr>
            <p:cNvPr id="45" name="PptLabsAgenda_&amp;^@BeamShapeBackground_&amp;^@2020112014502751890">
              <a:extLst>
                <a:ext uri="{FF2B5EF4-FFF2-40B4-BE49-F238E27FC236}">
                  <a16:creationId xmlns:a16="http://schemas.microsoft.com/office/drawing/2014/main" id="{77C5048B-E0B0-5299-D713-0103830E6A31}"/>
                </a:ext>
              </a:extLst>
            </p:cNvPr>
            <p:cNvSpPr/>
            <p:nvPr/>
          </p:nvSpPr>
          <p:spPr bwMode="auto">
            <a:xfrm>
              <a:off x="0" y="190500"/>
              <a:ext cx="2356421" cy="6667500"/>
            </a:xfrm>
            <a:prstGeom prst="rect">
              <a:avLst/>
            </a:prstGeom>
            <a:solidFill>
              <a:schemeClr val="accent4">
                <a:lumMod val="50000"/>
                <a:alpha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en-US" sz="11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6" name="PptLabsAgenda_&amp;^@BeamShapeText_&amp;^@Results and Conclusion_7">
              <a:extLst>
                <a:ext uri="{FF2B5EF4-FFF2-40B4-BE49-F238E27FC236}">
                  <a16:creationId xmlns:a16="http://schemas.microsoft.com/office/drawing/2014/main" id="{2343DF32-3E04-11C9-1EE6-8B1A7F4404B7}"/>
                </a:ext>
              </a:extLst>
            </p:cNvPr>
            <p:cNvSpPr txBox="1"/>
            <p:nvPr/>
          </p:nvSpPr>
          <p:spPr>
            <a:xfrm>
              <a:off x="-56751" y="4316449"/>
              <a:ext cx="1959704" cy="307777"/>
            </a:xfrm>
            <a:prstGeom prst="rect">
              <a:avLst/>
            </a:prstGeom>
            <a:noFill/>
          </p:spPr>
          <p:txBody>
            <a:bodyPr vert="horz" wrap="none" rtlCol="0">
              <a:spAutoFit/>
            </a:bodyPr>
            <a:lstStyle/>
            <a:p>
              <a:pPr lvl="0"/>
              <a:r>
                <a:rPr lang="tr-TR" sz="1400" dirty="0">
                  <a:solidFill>
                    <a:prstClr val="black"/>
                  </a:solidFill>
                  <a:latin typeface="Arial Rounded MT Bold" panose="020B0604020202020204" charset="0"/>
                </a:rPr>
                <a:t>Bulgular ve Tartışma</a:t>
              </a:r>
              <a:endParaRPr lang="en-US" sz="1400" dirty="0">
                <a:solidFill>
                  <a:prstClr val="black"/>
                </a:solidFill>
                <a:latin typeface="Arial Rounded MT Bold" panose="020B0604020202020204" charset="0"/>
              </a:endParaRPr>
            </a:p>
          </p:txBody>
        </p:sp>
        <p:sp>
          <p:nvSpPr>
            <p:cNvPr id="47" name="PptLabsAgenda_&amp;^@BeamShapeText_&amp;^@Another Section_6">
              <a:extLst>
                <a:ext uri="{FF2B5EF4-FFF2-40B4-BE49-F238E27FC236}">
                  <a16:creationId xmlns:a16="http://schemas.microsoft.com/office/drawing/2014/main" id="{DF4B86FD-3666-38BE-4B79-FB5150B6777E}"/>
                </a:ext>
              </a:extLst>
            </p:cNvPr>
            <p:cNvSpPr txBox="1"/>
            <p:nvPr/>
          </p:nvSpPr>
          <p:spPr>
            <a:xfrm>
              <a:off x="-56751" y="3894132"/>
              <a:ext cx="1723933" cy="307777"/>
            </a:xfrm>
            <a:prstGeom prst="rect">
              <a:avLst/>
            </a:prstGeom>
            <a:noFill/>
          </p:spPr>
          <p:txBody>
            <a:bodyPr vert="horz" wrap="none" rtlCol="0">
              <a:spAutoFit/>
            </a:bodyPr>
            <a:lstStyle/>
            <a:p>
              <a:pPr lvl="0"/>
              <a:r>
                <a:rPr lang="tr-TR" sz="1400" dirty="0">
                  <a:solidFill>
                    <a:prstClr val="black"/>
                  </a:solidFill>
                  <a:latin typeface="Arial Rounded MT Bold" panose="020B0604020202020204" charset="0"/>
                </a:rPr>
                <a:t>Materyal ve Metot</a:t>
              </a:r>
              <a:endParaRPr lang="en-US" sz="1400" dirty="0">
                <a:solidFill>
                  <a:prstClr val="black"/>
                </a:solidFill>
                <a:latin typeface="Arial Rounded MT Bold" panose="020B0604020202020204" charset="0"/>
              </a:endParaRPr>
            </a:p>
          </p:txBody>
        </p:sp>
        <p:sp>
          <p:nvSpPr>
            <p:cNvPr id="48" name="PptLabsAgenda_&amp;^@BeamShapeText_&amp;^@Untitled Section_5">
              <a:extLst>
                <a:ext uri="{FF2B5EF4-FFF2-40B4-BE49-F238E27FC236}">
                  <a16:creationId xmlns:a16="http://schemas.microsoft.com/office/drawing/2014/main" id="{4F81FD94-EAEA-065D-E87B-970726F94FDC}"/>
                </a:ext>
              </a:extLst>
            </p:cNvPr>
            <p:cNvSpPr txBox="1"/>
            <p:nvPr/>
          </p:nvSpPr>
          <p:spPr>
            <a:xfrm>
              <a:off x="-56751" y="3471815"/>
              <a:ext cx="1720343" cy="307777"/>
            </a:xfrm>
            <a:prstGeom prst="rect">
              <a:avLst/>
            </a:prstGeom>
            <a:noFill/>
          </p:spPr>
          <p:txBody>
            <a:bodyPr vert="horz" wrap="none" rtlCol="0">
              <a:spAutoFit/>
            </a:bodyPr>
            <a:lstStyle/>
            <a:p>
              <a:pPr lvl="0"/>
              <a:r>
                <a:rPr lang="tr-TR" sz="1400" dirty="0">
                  <a:solidFill>
                    <a:prstClr val="black"/>
                  </a:solidFill>
                  <a:latin typeface="Arial Rounded MT Bold" panose="020B0604020202020204" charset="0"/>
                </a:rPr>
                <a:t>Çalışmanın Amacı</a:t>
              </a:r>
              <a:endParaRPr lang="en-US" sz="1400" dirty="0">
                <a:solidFill>
                  <a:prstClr val="black"/>
                </a:solidFill>
                <a:latin typeface="Arial Rounded MT Bold" panose="020B0604020202020204" charset="0"/>
              </a:endParaRPr>
            </a:p>
          </p:txBody>
        </p:sp>
        <p:sp>
          <p:nvSpPr>
            <p:cNvPr id="49" name="PptLabsAgenda_&amp;^@BeamShapeText_&amp;^@Materials and Method_4">
              <a:extLst>
                <a:ext uri="{FF2B5EF4-FFF2-40B4-BE49-F238E27FC236}">
                  <a16:creationId xmlns:a16="http://schemas.microsoft.com/office/drawing/2014/main" id="{A03A3ABB-E2F7-993B-88CC-63B0153432FD}"/>
                </a:ext>
              </a:extLst>
            </p:cNvPr>
            <p:cNvSpPr txBox="1"/>
            <p:nvPr/>
          </p:nvSpPr>
          <p:spPr>
            <a:xfrm>
              <a:off x="-56751" y="3049498"/>
              <a:ext cx="2340000" cy="307777"/>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algn="l"/>
              <a:r>
                <a:rPr lang="tr-TR" sz="1400" b="1" spc="0" dirty="0">
                  <a:solidFill>
                    <a:schemeClr val="bg1"/>
                  </a:solidFill>
                  <a:latin typeface="Arial Rounded MT Bold" panose="020B0604020202020204" charset="0"/>
                </a:rPr>
                <a:t>Dondurarak Kurutma</a:t>
              </a:r>
              <a:endParaRPr lang="en-US" sz="1400" b="1" spc="0" dirty="0">
                <a:solidFill>
                  <a:schemeClr val="bg1"/>
                </a:solidFill>
                <a:latin typeface="Arial Rounded MT Bold" panose="020B0604020202020204" charset="0"/>
              </a:endParaRPr>
            </a:p>
          </p:txBody>
        </p:sp>
        <p:sp>
          <p:nvSpPr>
            <p:cNvPr id="50" name="PptLabsAgenda_&amp;^@BeamShapeText_&amp;^@Introduction_3">
              <a:extLst>
                <a:ext uri="{FF2B5EF4-FFF2-40B4-BE49-F238E27FC236}">
                  <a16:creationId xmlns:a16="http://schemas.microsoft.com/office/drawing/2014/main" id="{AEE6F516-A739-339A-2E32-D1A8922C1E59}"/>
                </a:ext>
              </a:extLst>
            </p:cNvPr>
            <p:cNvSpPr txBox="1"/>
            <p:nvPr/>
          </p:nvSpPr>
          <p:spPr>
            <a:xfrm>
              <a:off x="-56751" y="2627181"/>
              <a:ext cx="2340000" cy="307777"/>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algn="l"/>
              <a:r>
                <a:rPr lang="tr-TR" sz="1400" spc="0" dirty="0">
                  <a:latin typeface="Arial Rounded MT Bold" panose="020B0604020202020204" charset="0"/>
                </a:rPr>
                <a:t>Giriş</a:t>
              </a:r>
              <a:endParaRPr lang="en-US" sz="1400" spc="0" dirty="0">
                <a:latin typeface="Arial Rounded MT Bold" panose="020B0604020202020204" charset="0"/>
              </a:endParaRPr>
            </a:p>
          </p:txBody>
        </p:sp>
        <p:sp>
          <p:nvSpPr>
            <p:cNvPr id="51" name="PptLabsAgenda_&amp;^@BeamShapeText_&amp;^@Outline_2">
              <a:extLst>
                <a:ext uri="{FF2B5EF4-FFF2-40B4-BE49-F238E27FC236}">
                  <a16:creationId xmlns:a16="http://schemas.microsoft.com/office/drawing/2014/main" id="{032EFF2E-4FCF-C94A-DDC0-6D3556AE06C9}"/>
                </a:ext>
              </a:extLst>
            </p:cNvPr>
            <p:cNvSpPr txBox="1"/>
            <p:nvPr/>
          </p:nvSpPr>
          <p:spPr>
            <a:xfrm>
              <a:off x="-56751" y="2204864"/>
              <a:ext cx="2340000" cy="380361"/>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lvl="0" algn="l">
                <a:lnSpc>
                  <a:spcPct val="150000"/>
                </a:lnSpc>
                <a:spcAft>
                  <a:spcPts val="1200"/>
                </a:spcAft>
              </a:pPr>
              <a:r>
                <a:rPr lang="tr-TR" sz="1400" spc="0" dirty="0">
                  <a:uFill>
                    <a:solidFill>
                      <a:prstClr val="white"/>
                    </a:solidFill>
                  </a:uFill>
                  <a:latin typeface="Arial Rounded MT Bold" panose="020B0604020202020204" charset="0"/>
                  <a:ea typeface="굴림" panose="020B0600000101010101" pitchFamily="34" charset="-127"/>
                  <a:cs typeface="Open Sans"/>
                </a:rPr>
                <a:t>Sunum Akışı</a:t>
              </a:r>
              <a:endParaRPr lang="en-US" sz="1400" spc="0" dirty="0">
                <a:uFill>
                  <a:solidFill>
                    <a:prstClr val="white"/>
                  </a:solidFill>
                </a:uFill>
                <a:latin typeface="Arial Rounded MT Bold" panose="020B0604020202020204" charset="0"/>
                <a:ea typeface="굴림" panose="020B0600000101010101" pitchFamily="34" charset="-127"/>
                <a:cs typeface="Open Sans"/>
              </a:endParaRPr>
            </a:p>
          </p:txBody>
        </p:sp>
        <p:sp>
          <p:nvSpPr>
            <p:cNvPr id="52" name="Oval 51">
              <a:hlinkClick r:id="" action="ppaction://hlinkshowjump?jump=previousslide"/>
              <a:extLst>
                <a:ext uri="{FF2B5EF4-FFF2-40B4-BE49-F238E27FC236}">
                  <a16:creationId xmlns:a16="http://schemas.microsoft.com/office/drawing/2014/main" id="{18F76825-208D-4910-14A8-F9854462B0D6}"/>
                </a:ext>
              </a:extLst>
            </p:cNvPr>
            <p:cNvSpPr/>
            <p:nvPr/>
          </p:nvSpPr>
          <p:spPr>
            <a:xfrm>
              <a:off x="216961" y="5910696"/>
              <a:ext cx="484079" cy="470632"/>
            </a:xfrm>
            <a:prstGeom prst="ellipse">
              <a:avLst/>
            </a:prstGeom>
            <a:noFill/>
            <a:ln>
              <a:solidFill>
                <a:schemeClr val="bg1">
                  <a:lumMod val="75000"/>
                </a:schemeClr>
              </a:solidFill>
            </a:ln>
            <a:effectLst>
              <a:glow rad="63500">
                <a:schemeClr val="accent4"/>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53" name="Oval 52">
              <a:hlinkClick r:id="" action="ppaction://hlinkshowjump?jump=nextslide"/>
              <a:extLst>
                <a:ext uri="{FF2B5EF4-FFF2-40B4-BE49-F238E27FC236}">
                  <a16:creationId xmlns:a16="http://schemas.microsoft.com/office/drawing/2014/main" id="{66F67394-8ADA-BA15-933B-D3AD20F0BB50}"/>
                </a:ext>
              </a:extLst>
            </p:cNvPr>
            <p:cNvSpPr/>
            <p:nvPr/>
          </p:nvSpPr>
          <p:spPr>
            <a:xfrm>
              <a:off x="1515962" y="5910694"/>
              <a:ext cx="484079" cy="470632"/>
            </a:xfrm>
            <a:prstGeom prst="ellipse">
              <a:avLst/>
            </a:prstGeom>
            <a:noFill/>
            <a:ln>
              <a:solidFill>
                <a:schemeClr val="bg1">
                  <a:lumMod val="75000"/>
                </a:schemeClr>
              </a:solidFill>
            </a:ln>
            <a:effectLst>
              <a:glow rad="63500">
                <a:schemeClr val="accent4"/>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39" name="Rectangle 22">
            <a:extLst>
              <a:ext uri="{FF2B5EF4-FFF2-40B4-BE49-F238E27FC236}">
                <a16:creationId xmlns:a16="http://schemas.microsoft.com/office/drawing/2014/main" id="{A5C07F7C-3773-339B-CCE2-5EB5768C5563}"/>
              </a:ext>
            </a:extLst>
          </p:cNvPr>
          <p:cNvSpPr/>
          <p:nvPr/>
        </p:nvSpPr>
        <p:spPr>
          <a:xfrm>
            <a:off x="-56751" y="1280396"/>
            <a:ext cx="2448630" cy="584775"/>
          </a:xfrm>
          <a:prstGeom prst="rect">
            <a:avLst/>
          </a:prstGeom>
          <a:noFill/>
        </p:spPr>
        <p:txBody>
          <a:bodyPr wrap="square" lIns="91440" tIns="45720" rIns="91440" bIns="45720">
            <a:spAutoFit/>
          </a:bodyPr>
          <a:lstStyle/>
          <a:p>
            <a:pPr algn="ctr"/>
            <a:r>
              <a:rPr lang="tr-TR" sz="3200" b="1" cap="none" spc="50" dirty="0">
                <a:ln w="0"/>
                <a:solidFill>
                  <a:schemeClr val="bg2"/>
                </a:solidFill>
                <a:effectLst>
                  <a:innerShdw blurRad="63500" dist="50800" dir="13500000">
                    <a:srgbClr val="000000">
                      <a:alpha val="50000"/>
                    </a:srgbClr>
                  </a:innerShdw>
                </a:effectLst>
              </a:rPr>
              <a:t>TURK2025</a:t>
            </a:r>
            <a:endParaRPr lang="en-US" sz="3200" b="1" cap="none" spc="50" dirty="0">
              <a:ln w="0"/>
              <a:solidFill>
                <a:schemeClr val="bg2"/>
              </a:solidFill>
              <a:effectLst>
                <a:innerShdw blurRad="63500" dist="50800" dir="13500000">
                  <a:srgbClr val="000000">
                    <a:alpha val="50000"/>
                  </a:srgbClr>
                </a:innerShdw>
              </a:effectLst>
            </a:endParaRPr>
          </a:p>
        </p:txBody>
      </p:sp>
      <p:sp>
        <p:nvSpPr>
          <p:cNvPr id="54" name="PptLabsAgenda_&amp;^@BeamShapeText_&amp;^@Results and Conclusion_7">
            <a:extLst>
              <a:ext uri="{FF2B5EF4-FFF2-40B4-BE49-F238E27FC236}">
                <a16:creationId xmlns:a16="http://schemas.microsoft.com/office/drawing/2014/main" id="{EBC4B9B8-7E2D-3A9E-9304-A34210E73817}"/>
              </a:ext>
            </a:extLst>
          </p:cNvPr>
          <p:cNvSpPr txBox="1"/>
          <p:nvPr/>
        </p:nvSpPr>
        <p:spPr>
          <a:xfrm>
            <a:off x="-80347" y="4740339"/>
            <a:ext cx="1983300" cy="307777"/>
          </a:xfrm>
          <a:prstGeom prst="rect">
            <a:avLst/>
          </a:prstGeom>
          <a:noFill/>
        </p:spPr>
        <p:txBody>
          <a:bodyPr vert="horz" wrap="none" rtlCol="0">
            <a:spAutoFit/>
          </a:bodyPr>
          <a:lstStyle/>
          <a:p>
            <a:pPr lvl="0"/>
            <a:r>
              <a:rPr lang="tr-TR" sz="1400" dirty="0">
                <a:solidFill>
                  <a:prstClr val="black"/>
                </a:solidFill>
                <a:latin typeface="Arial Rounded MT Bold" panose="020B0604020202020204" charset="0"/>
              </a:rPr>
              <a:t>Sonuçlar ve Öneriler</a:t>
            </a:r>
            <a:endParaRPr lang="en-US" sz="1400" dirty="0">
              <a:solidFill>
                <a:prstClr val="black"/>
              </a:solidFill>
              <a:latin typeface="Arial Rounded MT Bold" panose="020B0604020202020204" charset="0"/>
            </a:endParaRPr>
          </a:p>
        </p:txBody>
      </p:sp>
      <p:sp>
        <p:nvSpPr>
          <p:cNvPr id="55" name="PptLabsAgenda_&amp;^@BeamShapeText_&amp;^@Results and Conclusion_7">
            <a:extLst>
              <a:ext uri="{FF2B5EF4-FFF2-40B4-BE49-F238E27FC236}">
                <a16:creationId xmlns:a16="http://schemas.microsoft.com/office/drawing/2014/main" id="{466638E5-0AF2-6F46-AFD3-0BDA7A5FD7F8}"/>
              </a:ext>
            </a:extLst>
          </p:cNvPr>
          <p:cNvSpPr txBox="1"/>
          <p:nvPr/>
        </p:nvSpPr>
        <p:spPr>
          <a:xfrm>
            <a:off x="-86732" y="5161083"/>
            <a:ext cx="1361335" cy="307777"/>
          </a:xfrm>
          <a:prstGeom prst="rect">
            <a:avLst/>
          </a:prstGeom>
          <a:noFill/>
        </p:spPr>
        <p:txBody>
          <a:bodyPr vert="horz" wrap="none" rtlCol="0">
            <a:spAutoFit/>
          </a:bodyPr>
          <a:lstStyle/>
          <a:p>
            <a:pPr lvl="0"/>
            <a:r>
              <a:rPr lang="tr-TR" sz="1400" dirty="0">
                <a:solidFill>
                  <a:prstClr val="black"/>
                </a:solidFill>
                <a:latin typeface="Arial Rounded MT Bold" panose="020B0604020202020204" charset="0"/>
              </a:rPr>
              <a:t>Kaynak Dizini</a:t>
            </a:r>
            <a:endParaRPr lang="en-US" sz="1400" dirty="0">
              <a:solidFill>
                <a:prstClr val="black"/>
              </a:solidFill>
              <a:latin typeface="Arial Rounded MT Bold" panose="020B0604020202020204" charset="0"/>
            </a:endParaRPr>
          </a:p>
        </p:txBody>
      </p:sp>
      <p:pic>
        <p:nvPicPr>
          <p:cNvPr id="56" name="Resim 55">
            <a:extLst>
              <a:ext uri="{FF2B5EF4-FFF2-40B4-BE49-F238E27FC236}">
                <a16:creationId xmlns:a16="http://schemas.microsoft.com/office/drawing/2014/main" id="{F6CF2836-311B-43A6-3F1C-8C694C1A06FC}"/>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56421" y="429783"/>
            <a:ext cx="1143000" cy="1143000"/>
          </a:xfrm>
          <a:prstGeom prst="rect">
            <a:avLst/>
          </a:prstGeom>
        </p:spPr>
      </p:pic>
      <p:pic>
        <p:nvPicPr>
          <p:cNvPr id="57" name="Resim 56" descr="meyve, bitki, dut, yaprak içeren bir resim&#10;&#10;Yapay zeka tarafından oluşturulan içerik yanlış olabilir.">
            <a:extLst>
              <a:ext uri="{FF2B5EF4-FFF2-40B4-BE49-F238E27FC236}">
                <a16:creationId xmlns:a16="http://schemas.microsoft.com/office/drawing/2014/main" id="{7F39306A-9771-A61C-F6E4-40A9F3BCC161}"/>
              </a:ext>
            </a:extLst>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6099238" flipH="1">
            <a:off x="10637645" y="4773382"/>
            <a:ext cx="1644628" cy="1644628"/>
          </a:xfrm>
          <a:prstGeom prst="rect">
            <a:avLst/>
          </a:prstGeom>
        </p:spPr>
      </p:pic>
    </p:spTree>
    <p:extLst>
      <p:ext uri="{BB962C8B-B14F-4D97-AF65-F5344CB8AC3E}">
        <p14:creationId xmlns:p14="http://schemas.microsoft.com/office/powerpoint/2010/main" val="2883951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Resim 22" descr="meyve, bitki, dut, yaprak içeren bir resim&#10;&#10;Yapay zeka tarafından oluşturulan içerik yanlış olabilir.">
            <a:extLst>
              <a:ext uri="{FF2B5EF4-FFF2-40B4-BE49-F238E27FC236}">
                <a16:creationId xmlns:a16="http://schemas.microsoft.com/office/drawing/2014/main" id="{B4D744E1-0F8B-ACA8-31A3-A0AE881BBB43}"/>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6099238" flipH="1">
            <a:off x="10637645" y="4773382"/>
            <a:ext cx="1644628" cy="1644628"/>
          </a:xfrm>
          <a:prstGeom prst="rect">
            <a:avLst/>
          </a:prstGeom>
        </p:spPr>
      </p:pic>
      <p:sp>
        <p:nvSpPr>
          <p:cNvPr id="2" name="Başlık 1">
            <a:extLst>
              <a:ext uri="{FF2B5EF4-FFF2-40B4-BE49-F238E27FC236}">
                <a16:creationId xmlns:a16="http://schemas.microsoft.com/office/drawing/2014/main" id="{3A580618-9611-547F-1747-86D4575287A3}"/>
              </a:ext>
            </a:extLst>
          </p:cNvPr>
          <p:cNvSpPr>
            <a:spLocks noGrp="1"/>
          </p:cNvSpPr>
          <p:nvPr>
            <p:ph type="title"/>
          </p:nvPr>
        </p:nvSpPr>
        <p:spPr>
          <a:xfrm>
            <a:off x="3499420" y="304800"/>
            <a:ext cx="8692579" cy="1143000"/>
          </a:xfrm>
        </p:spPr>
        <p:txBody>
          <a:bodyPr/>
          <a:lstStyle/>
          <a:p>
            <a:pPr algn="l"/>
            <a:r>
              <a:rPr lang="tr-TR" dirty="0"/>
              <a:t>Çalışmanın Amacı</a:t>
            </a:r>
            <a:endParaRPr lang="en-US" dirty="0"/>
          </a:p>
        </p:txBody>
      </p:sp>
      <p:sp>
        <p:nvSpPr>
          <p:cNvPr id="3" name="İçerik Yer Tutucusu 2">
            <a:extLst>
              <a:ext uri="{FF2B5EF4-FFF2-40B4-BE49-F238E27FC236}">
                <a16:creationId xmlns:a16="http://schemas.microsoft.com/office/drawing/2014/main" id="{40F0A54D-FE12-89F5-7C50-DEE123B2F477}"/>
              </a:ext>
            </a:extLst>
          </p:cNvPr>
          <p:cNvSpPr>
            <a:spLocks noGrp="1"/>
          </p:cNvSpPr>
          <p:nvPr>
            <p:ph idx="1"/>
          </p:nvPr>
        </p:nvSpPr>
        <p:spPr>
          <a:xfrm>
            <a:off x="2423592" y="1524000"/>
            <a:ext cx="5688632" cy="5001344"/>
          </a:xfrm>
        </p:spPr>
        <p:txBody>
          <a:bodyPr/>
          <a:lstStyle/>
          <a:p>
            <a:pPr indent="342900" algn="just"/>
            <a:r>
              <a:rPr lang="en-US" sz="2400" dirty="0"/>
              <a:t>Bu </a:t>
            </a:r>
            <a:r>
              <a:rPr lang="en-US" sz="2400" dirty="0" err="1"/>
              <a:t>çalışmada</a:t>
            </a:r>
            <a:r>
              <a:rPr lang="en-US" sz="2400" dirty="0"/>
              <a:t> gilaburu </a:t>
            </a:r>
            <a:r>
              <a:rPr lang="en-US" sz="2400" dirty="0" err="1"/>
              <a:t>suyunun</a:t>
            </a:r>
            <a:r>
              <a:rPr lang="en-US" sz="2400" dirty="0"/>
              <a:t> </a:t>
            </a:r>
            <a:r>
              <a:rPr lang="en-US" sz="2400" dirty="0" err="1"/>
              <a:t>dondurularak</a:t>
            </a:r>
            <a:r>
              <a:rPr lang="en-US" sz="2400" dirty="0"/>
              <a:t> </a:t>
            </a:r>
            <a:r>
              <a:rPr lang="en-US" sz="2400" dirty="0" err="1"/>
              <a:t>kurutulması</a:t>
            </a:r>
            <a:r>
              <a:rPr lang="en-US" sz="2400" dirty="0"/>
              <a:t> </a:t>
            </a:r>
            <a:r>
              <a:rPr lang="en-US" sz="2400" dirty="0" err="1"/>
              <a:t>sonucunda</a:t>
            </a:r>
            <a:r>
              <a:rPr lang="en-US" sz="2400" dirty="0"/>
              <a:t> </a:t>
            </a:r>
            <a:r>
              <a:rPr lang="en-US" sz="2400" dirty="0" err="1"/>
              <a:t>kurutma</a:t>
            </a:r>
            <a:r>
              <a:rPr lang="en-US" sz="2400" dirty="0"/>
              <a:t> </a:t>
            </a:r>
            <a:r>
              <a:rPr lang="en-US" sz="2400" dirty="0" err="1"/>
              <a:t>kinetiğinin</a:t>
            </a:r>
            <a:r>
              <a:rPr lang="en-US" sz="2400" dirty="0"/>
              <a:t> </a:t>
            </a:r>
            <a:r>
              <a:rPr lang="en-US" sz="2400" dirty="0" err="1"/>
              <a:t>incelenmesi</a:t>
            </a:r>
            <a:r>
              <a:rPr lang="en-US" sz="2400" dirty="0"/>
              <a:t> ve </a:t>
            </a:r>
            <a:r>
              <a:rPr lang="en-US" sz="2400" dirty="0" err="1"/>
              <a:t>sistemi</a:t>
            </a:r>
            <a:r>
              <a:rPr lang="en-US" sz="2400" dirty="0"/>
              <a:t> </a:t>
            </a:r>
            <a:r>
              <a:rPr lang="en-US" sz="2400" dirty="0" err="1"/>
              <a:t>tanımlayan</a:t>
            </a:r>
            <a:r>
              <a:rPr lang="en-US" sz="2400" dirty="0"/>
              <a:t> </a:t>
            </a:r>
            <a:r>
              <a:rPr lang="en-US" sz="2400" dirty="0" err="1"/>
              <a:t>en</a:t>
            </a:r>
            <a:r>
              <a:rPr lang="en-US" sz="2400" dirty="0"/>
              <a:t> </a:t>
            </a:r>
            <a:r>
              <a:rPr lang="en-US" sz="2400" dirty="0" err="1"/>
              <a:t>uygun</a:t>
            </a:r>
            <a:r>
              <a:rPr lang="en-US" sz="2400" dirty="0"/>
              <a:t> </a:t>
            </a:r>
            <a:r>
              <a:rPr lang="en-US" sz="2400" dirty="0" err="1"/>
              <a:t>modelin</a:t>
            </a:r>
            <a:r>
              <a:rPr lang="en-US" sz="2400" dirty="0"/>
              <a:t> </a:t>
            </a:r>
            <a:r>
              <a:rPr lang="en-US" sz="2400" dirty="0" err="1"/>
              <a:t>tespit</a:t>
            </a:r>
            <a:r>
              <a:rPr lang="en-US" sz="2400" dirty="0"/>
              <a:t> </a:t>
            </a:r>
            <a:r>
              <a:rPr lang="en-US" sz="2400" dirty="0" err="1"/>
              <a:t>edilmes</a:t>
            </a:r>
            <a:r>
              <a:rPr lang="tr-TR" sz="2400" dirty="0"/>
              <a:t>i,</a:t>
            </a:r>
          </a:p>
          <a:p>
            <a:pPr indent="342900" algn="just"/>
            <a:r>
              <a:rPr lang="en-US" sz="2400" dirty="0"/>
              <a:t> </a:t>
            </a:r>
            <a:r>
              <a:rPr lang="en-US" sz="2400" dirty="0" err="1"/>
              <a:t>Ayrıca</a:t>
            </a:r>
            <a:r>
              <a:rPr lang="en-US" sz="2400" dirty="0"/>
              <a:t> ham </a:t>
            </a:r>
            <a:r>
              <a:rPr lang="en-US" sz="2400" dirty="0" err="1"/>
              <a:t>maddede</a:t>
            </a:r>
            <a:r>
              <a:rPr lang="en-US" sz="2400" dirty="0"/>
              <a:t> ve </a:t>
            </a:r>
            <a:r>
              <a:rPr lang="en-US" sz="2400" dirty="0" err="1"/>
              <a:t>elde</a:t>
            </a:r>
            <a:r>
              <a:rPr lang="en-US" sz="2400" dirty="0"/>
              <a:t> </a:t>
            </a:r>
            <a:r>
              <a:rPr lang="en-US" sz="2400" dirty="0" err="1"/>
              <a:t>edilen</a:t>
            </a:r>
            <a:r>
              <a:rPr lang="en-US" sz="2400" dirty="0"/>
              <a:t> </a:t>
            </a:r>
            <a:r>
              <a:rPr lang="en-US" sz="2400" dirty="0" err="1"/>
              <a:t>toz</a:t>
            </a:r>
            <a:r>
              <a:rPr lang="en-US" sz="2400" dirty="0"/>
              <a:t> </a:t>
            </a:r>
            <a:r>
              <a:rPr lang="en-US" sz="2400" dirty="0" err="1"/>
              <a:t>ürünlerde</a:t>
            </a:r>
            <a:r>
              <a:rPr lang="en-US" sz="2400" dirty="0"/>
              <a:t> </a:t>
            </a:r>
            <a:r>
              <a:rPr lang="en-US" sz="2400" dirty="0" err="1"/>
              <a:t>nem</a:t>
            </a:r>
            <a:r>
              <a:rPr lang="en-US" sz="2400" dirty="0"/>
              <a:t>, </a:t>
            </a:r>
            <a:r>
              <a:rPr lang="en-US" sz="2400" dirty="0" err="1"/>
              <a:t>suda</a:t>
            </a:r>
            <a:r>
              <a:rPr lang="en-US" sz="2400" dirty="0"/>
              <a:t> </a:t>
            </a:r>
            <a:r>
              <a:rPr lang="en-US" sz="2400" dirty="0" err="1"/>
              <a:t>çözünür</a:t>
            </a:r>
            <a:r>
              <a:rPr lang="en-US" sz="2400" dirty="0"/>
              <a:t> kuru </a:t>
            </a:r>
            <a:r>
              <a:rPr lang="en-US" sz="2400" dirty="0" err="1"/>
              <a:t>madde</a:t>
            </a:r>
            <a:r>
              <a:rPr lang="en-US" sz="2400" dirty="0"/>
              <a:t>, </a:t>
            </a:r>
            <a:r>
              <a:rPr lang="en-US" sz="2400" dirty="0" err="1"/>
              <a:t>titrasyon</a:t>
            </a:r>
            <a:r>
              <a:rPr lang="en-US" sz="2400" dirty="0"/>
              <a:t> </a:t>
            </a:r>
            <a:r>
              <a:rPr lang="en-US" sz="2400" dirty="0" err="1"/>
              <a:t>asitliği</a:t>
            </a:r>
            <a:r>
              <a:rPr lang="en-US" sz="2400" dirty="0"/>
              <a:t>, </a:t>
            </a:r>
            <a:r>
              <a:rPr lang="en-US" sz="2400" dirty="0" err="1"/>
              <a:t>toplam</a:t>
            </a:r>
            <a:r>
              <a:rPr lang="en-US" sz="2400" dirty="0"/>
              <a:t> </a:t>
            </a:r>
            <a:r>
              <a:rPr lang="en-US" sz="2400" dirty="0" err="1"/>
              <a:t>fenolik</a:t>
            </a:r>
            <a:r>
              <a:rPr lang="en-US" sz="2400" dirty="0"/>
              <a:t> </a:t>
            </a:r>
            <a:r>
              <a:rPr lang="en-US" sz="2400" dirty="0" err="1"/>
              <a:t>madde</a:t>
            </a:r>
            <a:r>
              <a:rPr lang="en-US" sz="2400" dirty="0"/>
              <a:t>, C </a:t>
            </a:r>
            <a:r>
              <a:rPr lang="en-US" sz="2400" dirty="0" err="1"/>
              <a:t>vitamini</a:t>
            </a:r>
            <a:r>
              <a:rPr lang="en-US" sz="2400" dirty="0"/>
              <a:t> ve </a:t>
            </a:r>
            <a:r>
              <a:rPr lang="en-US" sz="2400" dirty="0" err="1"/>
              <a:t>renk</a:t>
            </a:r>
            <a:r>
              <a:rPr lang="en-US" sz="2400" dirty="0"/>
              <a:t> </a:t>
            </a:r>
            <a:r>
              <a:rPr lang="en-US" sz="2400" dirty="0" err="1"/>
              <a:t>analizleri</a:t>
            </a:r>
            <a:r>
              <a:rPr lang="en-US" sz="2400" dirty="0"/>
              <a:t> </a:t>
            </a:r>
            <a:r>
              <a:rPr lang="en-US" sz="2400" dirty="0" err="1"/>
              <a:t>gerçekleştiri</a:t>
            </a:r>
            <a:r>
              <a:rPr lang="tr-TR" sz="2400" dirty="0" err="1"/>
              <a:t>lerek</a:t>
            </a:r>
            <a:r>
              <a:rPr lang="tr-TR" sz="2400" dirty="0"/>
              <a:t> bazı kalite özelliklerinin saptanması amaçlanmıştır.</a:t>
            </a:r>
            <a:endParaRPr lang="en-US" sz="2400" dirty="0"/>
          </a:p>
        </p:txBody>
      </p:sp>
      <p:grpSp>
        <p:nvGrpSpPr>
          <p:cNvPr id="4" name="PptLabsAgenda_&amp;^@BeamShapeMainGroup_&amp;^@20241114145637405612">
            <a:extLst>
              <a:ext uri="{FF2B5EF4-FFF2-40B4-BE49-F238E27FC236}">
                <a16:creationId xmlns:a16="http://schemas.microsoft.com/office/drawing/2014/main" id="{A710D2E7-37DC-A0EC-6804-363369107045}"/>
              </a:ext>
            </a:extLst>
          </p:cNvPr>
          <p:cNvGrpSpPr/>
          <p:nvPr/>
        </p:nvGrpSpPr>
        <p:grpSpPr>
          <a:xfrm>
            <a:off x="-56751" y="190500"/>
            <a:ext cx="2413172" cy="6667500"/>
            <a:chOff x="-56751" y="190500"/>
            <a:chExt cx="2413172" cy="6667500"/>
          </a:xfrm>
        </p:grpSpPr>
        <p:pic>
          <p:nvPicPr>
            <p:cNvPr id="5" name="Graphic 20">
              <a:hlinkClick r:id="" action="ppaction://hlinkshowjump?jump=previousslide"/>
              <a:extLst>
                <a:ext uri="{FF2B5EF4-FFF2-40B4-BE49-F238E27FC236}">
                  <a16:creationId xmlns:a16="http://schemas.microsoft.com/office/drawing/2014/main" id="{F22AB8E1-25EE-5C2E-6868-00D4985644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65060" y="5978113"/>
              <a:ext cx="360000" cy="350000"/>
            </a:xfrm>
            <a:prstGeom prst="rect">
              <a:avLst/>
            </a:prstGeom>
          </p:spPr>
        </p:pic>
        <p:pic>
          <p:nvPicPr>
            <p:cNvPr id="6" name="Graphic 19">
              <a:hlinkClick r:id="rId4" action="ppaction://hlinksldjump"/>
              <a:extLst>
                <a:ext uri="{FF2B5EF4-FFF2-40B4-BE49-F238E27FC236}">
                  <a16:creationId xmlns:a16="http://schemas.microsoft.com/office/drawing/2014/main" id="{F6F5AFD6-D335-A096-B11D-125AF994C8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2572" y="5971011"/>
              <a:ext cx="360000" cy="350000"/>
            </a:xfrm>
            <a:prstGeom prst="rect">
              <a:avLst/>
            </a:prstGeom>
          </p:spPr>
        </p:pic>
        <p:pic>
          <p:nvPicPr>
            <p:cNvPr id="7" name="Graphic 21">
              <a:hlinkClick r:id="" action="ppaction://hlinkshowjump?jump=nextslide"/>
              <a:extLst>
                <a:ext uri="{FF2B5EF4-FFF2-40B4-BE49-F238E27FC236}">
                  <a16:creationId xmlns:a16="http://schemas.microsoft.com/office/drawing/2014/main" id="{A9599313-E676-CF2E-FFAC-C0B59E0419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5586" y="5971011"/>
              <a:ext cx="360000" cy="350000"/>
            </a:xfrm>
            <a:prstGeom prst="rect">
              <a:avLst/>
            </a:prstGeom>
          </p:spPr>
        </p:pic>
        <p:sp>
          <p:nvSpPr>
            <p:cNvPr id="8" name="PptLabsAgenda_&amp;^@BeamShapeBackground_&amp;^@2020112014502751890">
              <a:extLst>
                <a:ext uri="{FF2B5EF4-FFF2-40B4-BE49-F238E27FC236}">
                  <a16:creationId xmlns:a16="http://schemas.microsoft.com/office/drawing/2014/main" id="{E31CD798-9D9D-9B19-E787-2DE78BD790F0}"/>
                </a:ext>
              </a:extLst>
            </p:cNvPr>
            <p:cNvSpPr/>
            <p:nvPr/>
          </p:nvSpPr>
          <p:spPr bwMode="auto">
            <a:xfrm>
              <a:off x="0" y="190500"/>
              <a:ext cx="2356421" cy="6667500"/>
            </a:xfrm>
            <a:prstGeom prst="rect">
              <a:avLst/>
            </a:prstGeom>
            <a:solidFill>
              <a:schemeClr val="accent4">
                <a:lumMod val="50000"/>
                <a:alpha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en-US" sz="11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9" name="PptLabsAgenda_&amp;^@BeamShapeText_&amp;^@Results and Conclusion_7">
              <a:extLst>
                <a:ext uri="{FF2B5EF4-FFF2-40B4-BE49-F238E27FC236}">
                  <a16:creationId xmlns:a16="http://schemas.microsoft.com/office/drawing/2014/main" id="{D2DF0323-F77C-54B5-3D1E-E309F8F94776}"/>
                </a:ext>
              </a:extLst>
            </p:cNvPr>
            <p:cNvSpPr txBox="1"/>
            <p:nvPr/>
          </p:nvSpPr>
          <p:spPr>
            <a:xfrm>
              <a:off x="-56751" y="4316449"/>
              <a:ext cx="1959704" cy="307777"/>
            </a:xfrm>
            <a:prstGeom prst="rect">
              <a:avLst/>
            </a:prstGeom>
            <a:noFill/>
          </p:spPr>
          <p:txBody>
            <a:bodyPr vert="horz" wrap="none" rtlCol="0">
              <a:spAutoFit/>
            </a:bodyPr>
            <a:lstStyle/>
            <a:p>
              <a:pPr lvl="0"/>
              <a:r>
                <a:rPr lang="tr-TR" sz="1400" dirty="0">
                  <a:solidFill>
                    <a:prstClr val="black"/>
                  </a:solidFill>
                  <a:latin typeface="Arial Rounded MT Bold" panose="020B0604020202020204" charset="0"/>
                </a:rPr>
                <a:t>Bulgular ve Tartışma</a:t>
              </a:r>
              <a:endParaRPr lang="en-US" sz="1400" dirty="0">
                <a:solidFill>
                  <a:prstClr val="black"/>
                </a:solidFill>
                <a:latin typeface="Arial Rounded MT Bold" panose="020B0604020202020204" charset="0"/>
              </a:endParaRPr>
            </a:p>
          </p:txBody>
        </p:sp>
        <p:sp>
          <p:nvSpPr>
            <p:cNvPr id="10" name="PptLabsAgenda_&amp;^@BeamShapeText_&amp;^@Another Section_6">
              <a:extLst>
                <a:ext uri="{FF2B5EF4-FFF2-40B4-BE49-F238E27FC236}">
                  <a16:creationId xmlns:a16="http://schemas.microsoft.com/office/drawing/2014/main" id="{27DF37A7-E914-D8A0-95BA-E50A638F890F}"/>
                </a:ext>
              </a:extLst>
            </p:cNvPr>
            <p:cNvSpPr txBox="1"/>
            <p:nvPr/>
          </p:nvSpPr>
          <p:spPr>
            <a:xfrm>
              <a:off x="-56751" y="3894132"/>
              <a:ext cx="1723933" cy="307777"/>
            </a:xfrm>
            <a:prstGeom prst="rect">
              <a:avLst/>
            </a:prstGeom>
            <a:noFill/>
          </p:spPr>
          <p:txBody>
            <a:bodyPr vert="horz" wrap="none" rtlCol="0">
              <a:spAutoFit/>
            </a:bodyPr>
            <a:lstStyle/>
            <a:p>
              <a:pPr lvl="0"/>
              <a:r>
                <a:rPr lang="tr-TR" sz="1400" dirty="0">
                  <a:solidFill>
                    <a:prstClr val="black"/>
                  </a:solidFill>
                  <a:latin typeface="Arial Rounded MT Bold" panose="020B0604020202020204" charset="0"/>
                </a:rPr>
                <a:t>Materyal ve Metot</a:t>
              </a:r>
              <a:endParaRPr lang="en-US" sz="1400" dirty="0">
                <a:solidFill>
                  <a:prstClr val="black"/>
                </a:solidFill>
                <a:latin typeface="Arial Rounded MT Bold" panose="020B0604020202020204" charset="0"/>
              </a:endParaRPr>
            </a:p>
          </p:txBody>
        </p:sp>
        <p:sp>
          <p:nvSpPr>
            <p:cNvPr id="11" name="PptLabsAgenda_&amp;^@BeamShapeText_&amp;^@Untitled Section_5">
              <a:extLst>
                <a:ext uri="{FF2B5EF4-FFF2-40B4-BE49-F238E27FC236}">
                  <a16:creationId xmlns:a16="http://schemas.microsoft.com/office/drawing/2014/main" id="{8E18EC2A-15E0-81D8-03D4-0EE84B69B71E}"/>
                </a:ext>
              </a:extLst>
            </p:cNvPr>
            <p:cNvSpPr txBox="1"/>
            <p:nvPr/>
          </p:nvSpPr>
          <p:spPr>
            <a:xfrm>
              <a:off x="-56751" y="3471815"/>
              <a:ext cx="1720343" cy="307777"/>
            </a:xfrm>
            <a:prstGeom prst="rect">
              <a:avLst/>
            </a:prstGeom>
            <a:noFill/>
          </p:spPr>
          <p:txBody>
            <a:bodyPr vert="horz" wrap="none" rtlCol="0">
              <a:spAutoFit/>
            </a:bodyPr>
            <a:lstStyle/>
            <a:p>
              <a:pPr lvl="0"/>
              <a:r>
                <a:rPr lang="tr-TR" sz="1400" b="1" dirty="0">
                  <a:solidFill>
                    <a:schemeClr val="bg1"/>
                  </a:solidFill>
                  <a:latin typeface="Arial Rounded MT Bold" panose="020B0604020202020204" charset="0"/>
                </a:rPr>
                <a:t>Çalışmanın Amacı</a:t>
              </a:r>
              <a:endParaRPr lang="en-US" sz="1400" b="1" dirty="0">
                <a:solidFill>
                  <a:schemeClr val="bg1"/>
                </a:solidFill>
                <a:latin typeface="Arial Rounded MT Bold" panose="020B0604020202020204" charset="0"/>
              </a:endParaRPr>
            </a:p>
          </p:txBody>
        </p:sp>
        <p:sp>
          <p:nvSpPr>
            <p:cNvPr id="12" name="PptLabsAgenda_&amp;^@BeamShapeText_&amp;^@Materials and Method_4">
              <a:extLst>
                <a:ext uri="{FF2B5EF4-FFF2-40B4-BE49-F238E27FC236}">
                  <a16:creationId xmlns:a16="http://schemas.microsoft.com/office/drawing/2014/main" id="{B4D27668-0447-CF60-B396-BE82BC20E405}"/>
                </a:ext>
              </a:extLst>
            </p:cNvPr>
            <p:cNvSpPr txBox="1"/>
            <p:nvPr/>
          </p:nvSpPr>
          <p:spPr>
            <a:xfrm>
              <a:off x="-56751" y="3049498"/>
              <a:ext cx="2340000" cy="307777"/>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algn="l"/>
              <a:r>
                <a:rPr lang="tr-TR" sz="1400" spc="0" dirty="0">
                  <a:latin typeface="Arial Rounded MT Bold" panose="020B0604020202020204" charset="0"/>
                </a:rPr>
                <a:t>Dondurarak Kurutma</a:t>
              </a:r>
              <a:endParaRPr lang="en-US" sz="1400" spc="0" dirty="0">
                <a:latin typeface="Arial Rounded MT Bold" panose="020B0604020202020204" charset="0"/>
              </a:endParaRPr>
            </a:p>
          </p:txBody>
        </p:sp>
        <p:sp>
          <p:nvSpPr>
            <p:cNvPr id="13" name="PptLabsAgenda_&amp;^@BeamShapeText_&amp;^@Introduction_3">
              <a:extLst>
                <a:ext uri="{FF2B5EF4-FFF2-40B4-BE49-F238E27FC236}">
                  <a16:creationId xmlns:a16="http://schemas.microsoft.com/office/drawing/2014/main" id="{D709B57F-8EFC-D9B8-563C-8925212E0C01}"/>
                </a:ext>
              </a:extLst>
            </p:cNvPr>
            <p:cNvSpPr txBox="1"/>
            <p:nvPr/>
          </p:nvSpPr>
          <p:spPr>
            <a:xfrm>
              <a:off x="-56751" y="2627181"/>
              <a:ext cx="2340000" cy="307777"/>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algn="l"/>
              <a:r>
                <a:rPr lang="tr-TR" sz="1400" spc="0" dirty="0">
                  <a:latin typeface="Arial Rounded MT Bold" panose="020B0604020202020204" charset="0"/>
                </a:rPr>
                <a:t>Giriş</a:t>
              </a:r>
              <a:endParaRPr lang="en-US" sz="1400" spc="0" dirty="0">
                <a:latin typeface="Arial Rounded MT Bold" panose="020B0604020202020204" charset="0"/>
              </a:endParaRPr>
            </a:p>
          </p:txBody>
        </p:sp>
        <p:sp>
          <p:nvSpPr>
            <p:cNvPr id="14" name="PptLabsAgenda_&amp;^@BeamShapeText_&amp;^@Outline_2">
              <a:extLst>
                <a:ext uri="{FF2B5EF4-FFF2-40B4-BE49-F238E27FC236}">
                  <a16:creationId xmlns:a16="http://schemas.microsoft.com/office/drawing/2014/main" id="{612B76B4-F13C-1FBB-59C9-2ABAF80B06CC}"/>
                </a:ext>
              </a:extLst>
            </p:cNvPr>
            <p:cNvSpPr txBox="1"/>
            <p:nvPr/>
          </p:nvSpPr>
          <p:spPr>
            <a:xfrm>
              <a:off x="-56751" y="2204864"/>
              <a:ext cx="2340000" cy="380361"/>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lvl="0" algn="l">
                <a:lnSpc>
                  <a:spcPct val="150000"/>
                </a:lnSpc>
                <a:spcAft>
                  <a:spcPts val="1200"/>
                </a:spcAft>
              </a:pPr>
              <a:r>
                <a:rPr lang="tr-TR" sz="1400" spc="0" dirty="0">
                  <a:uFill>
                    <a:solidFill>
                      <a:prstClr val="white"/>
                    </a:solidFill>
                  </a:uFill>
                  <a:latin typeface="Arial Rounded MT Bold" panose="020B0604020202020204" charset="0"/>
                  <a:ea typeface="굴림" panose="020B0600000101010101" pitchFamily="34" charset="-127"/>
                  <a:cs typeface="Open Sans"/>
                </a:rPr>
                <a:t>Sunum Akışı</a:t>
              </a:r>
              <a:endParaRPr lang="en-US" sz="1400" spc="0" dirty="0">
                <a:uFill>
                  <a:solidFill>
                    <a:prstClr val="white"/>
                  </a:solidFill>
                </a:uFill>
                <a:latin typeface="Arial Rounded MT Bold" panose="020B0604020202020204" charset="0"/>
                <a:ea typeface="굴림" panose="020B0600000101010101" pitchFamily="34" charset="-127"/>
                <a:cs typeface="Open Sans"/>
              </a:endParaRPr>
            </a:p>
          </p:txBody>
        </p:sp>
        <p:sp>
          <p:nvSpPr>
            <p:cNvPr id="15" name="Oval 14">
              <a:hlinkClick r:id="" action="ppaction://hlinkshowjump?jump=previousslide"/>
              <a:extLst>
                <a:ext uri="{FF2B5EF4-FFF2-40B4-BE49-F238E27FC236}">
                  <a16:creationId xmlns:a16="http://schemas.microsoft.com/office/drawing/2014/main" id="{318ACD25-C5D1-8115-B1F9-0093886D6FAE}"/>
                </a:ext>
              </a:extLst>
            </p:cNvPr>
            <p:cNvSpPr/>
            <p:nvPr/>
          </p:nvSpPr>
          <p:spPr>
            <a:xfrm>
              <a:off x="216961" y="5910696"/>
              <a:ext cx="484079" cy="470632"/>
            </a:xfrm>
            <a:prstGeom prst="ellipse">
              <a:avLst/>
            </a:prstGeom>
            <a:noFill/>
            <a:ln>
              <a:solidFill>
                <a:schemeClr val="bg1">
                  <a:lumMod val="75000"/>
                </a:schemeClr>
              </a:solidFill>
            </a:ln>
            <a:effectLst>
              <a:glow rad="63500">
                <a:schemeClr val="accent4"/>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16" name="Oval 15">
              <a:hlinkClick r:id="" action="ppaction://hlinkshowjump?jump=nextslide"/>
              <a:extLst>
                <a:ext uri="{FF2B5EF4-FFF2-40B4-BE49-F238E27FC236}">
                  <a16:creationId xmlns:a16="http://schemas.microsoft.com/office/drawing/2014/main" id="{D6EDEEF3-5E62-F165-8093-E9EBCDDBD499}"/>
                </a:ext>
              </a:extLst>
            </p:cNvPr>
            <p:cNvSpPr/>
            <p:nvPr/>
          </p:nvSpPr>
          <p:spPr>
            <a:xfrm>
              <a:off x="1515962" y="5910694"/>
              <a:ext cx="484079" cy="470632"/>
            </a:xfrm>
            <a:prstGeom prst="ellipse">
              <a:avLst/>
            </a:prstGeom>
            <a:noFill/>
            <a:ln>
              <a:solidFill>
                <a:schemeClr val="bg1">
                  <a:lumMod val="75000"/>
                </a:schemeClr>
              </a:solidFill>
            </a:ln>
            <a:effectLst>
              <a:glow rad="63500">
                <a:schemeClr val="accent4"/>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7" name="PptLabsAgenda_&amp;^@BeamShapeText_&amp;^@Results and Conclusion_7">
            <a:extLst>
              <a:ext uri="{FF2B5EF4-FFF2-40B4-BE49-F238E27FC236}">
                <a16:creationId xmlns:a16="http://schemas.microsoft.com/office/drawing/2014/main" id="{301D8943-8604-F249-B40C-FB692B01D385}"/>
              </a:ext>
            </a:extLst>
          </p:cNvPr>
          <p:cNvSpPr txBox="1"/>
          <p:nvPr/>
        </p:nvSpPr>
        <p:spPr>
          <a:xfrm>
            <a:off x="-80347" y="4740339"/>
            <a:ext cx="1983300" cy="307777"/>
          </a:xfrm>
          <a:prstGeom prst="rect">
            <a:avLst/>
          </a:prstGeom>
          <a:noFill/>
        </p:spPr>
        <p:txBody>
          <a:bodyPr vert="horz" wrap="none" rtlCol="0">
            <a:spAutoFit/>
          </a:bodyPr>
          <a:lstStyle/>
          <a:p>
            <a:pPr lvl="0"/>
            <a:r>
              <a:rPr lang="tr-TR" sz="1400" dirty="0">
                <a:solidFill>
                  <a:prstClr val="black"/>
                </a:solidFill>
                <a:latin typeface="Arial Rounded MT Bold" panose="020B0604020202020204" charset="0"/>
              </a:rPr>
              <a:t>Sonuçlar ve Öneriler</a:t>
            </a:r>
            <a:endParaRPr lang="en-US" sz="1400" dirty="0">
              <a:solidFill>
                <a:prstClr val="black"/>
              </a:solidFill>
              <a:latin typeface="Arial Rounded MT Bold" panose="020B0604020202020204" charset="0"/>
            </a:endParaRPr>
          </a:p>
        </p:txBody>
      </p:sp>
      <p:sp>
        <p:nvSpPr>
          <p:cNvPr id="18" name="PptLabsAgenda_&amp;^@BeamShapeText_&amp;^@Results and Conclusion_7">
            <a:extLst>
              <a:ext uri="{FF2B5EF4-FFF2-40B4-BE49-F238E27FC236}">
                <a16:creationId xmlns:a16="http://schemas.microsoft.com/office/drawing/2014/main" id="{EA28CB28-7B94-AFD9-768C-685B78EC1A31}"/>
              </a:ext>
            </a:extLst>
          </p:cNvPr>
          <p:cNvSpPr txBox="1"/>
          <p:nvPr/>
        </p:nvSpPr>
        <p:spPr>
          <a:xfrm>
            <a:off x="-86732" y="5161083"/>
            <a:ext cx="1361335" cy="307777"/>
          </a:xfrm>
          <a:prstGeom prst="rect">
            <a:avLst/>
          </a:prstGeom>
          <a:noFill/>
        </p:spPr>
        <p:txBody>
          <a:bodyPr vert="horz" wrap="none" rtlCol="0">
            <a:spAutoFit/>
          </a:bodyPr>
          <a:lstStyle/>
          <a:p>
            <a:pPr lvl="0"/>
            <a:r>
              <a:rPr lang="tr-TR" sz="1400" dirty="0">
                <a:solidFill>
                  <a:prstClr val="black"/>
                </a:solidFill>
                <a:latin typeface="Arial Rounded MT Bold" panose="020B0604020202020204" charset="0"/>
              </a:rPr>
              <a:t>Kaynak Dizini</a:t>
            </a:r>
            <a:endParaRPr lang="en-US" sz="1400" dirty="0">
              <a:solidFill>
                <a:prstClr val="black"/>
              </a:solidFill>
              <a:latin typeface="Arial Rounded MT Bold" panose="020B0604020202020204" charset="0"/>
            </a:endParaRPr>
          </a:p>
        </p:txBody>
      </p:sp>
      <p:sp>
        <p:nvSpPr>
          <p:cNvPr id="19" name="Rectangle 22">
            <a:extLst>
              <a:ext uri="{FF2B5EF4-FFF2-40B4-BE49-F238E27FC236}">
                <a16:creationId xmlns:a16="http://schemas.microsoft.com/office/drawing/2014/main" id="{468695D0-53D6-800B-C5A9-0A4D5118CB58}"/>
              </a:ext>
            </a:extLst>
          </p:cNvPr>
          <p:cNvSpPr/>
          <p:nvPr/>
        </p:nvSpPr>
        <p:spPr>
          <a:xfrm>
            <a:off x="-56751" y="1280396"/>
            <a:ext cx="2448630" cy="584775"/>
          </a:xfrm>
          <a:prstGeom prst="rect">
            <a:avLst/>
          </a:prstGeom>
          <a:noFill/>
        </p:spPr>
        <p:txBody>
          <a:bodyPr wrap="square" lIns="91440" tIns="45720" rIns="91440" bIns="45720">
            <a:spAutoFit/>
          </a:bodyPr>
          <a:lstStyle/>
          <a:p>
            <a:pPr algn="ctr"/>
            <a:r>
              <a:rPr lang="tr-TR" sz="3200" b="1" cap="none" spc="50" dirty="0">
                <a:ln w="0"/>
                <a:solidFill>
                  <a:schemeClr val="bg2"/>
                </a:solidFill>
                <a:effectLst>
                  <a:innerShdw blurRad="63500" dist="50800" dir="13500000">
                    <a:srgbClr val="000000">
                      <a:alpha val="50000"/>
                    </a:srgbClr>
                  </a:innerShdw>
                </a:effectLst>
              </a:rPr>
              <a:t>TURK2025</a:t>
            </a:r>
            <a:endParaRPr lang="en-US" sz="3200" b="1" cap="none" spc="50" dirty="0">
              <a:ln w="0"/>
              <a:solidFill>
                <a:schemeClr val="bg2"/>
              </a:solidFill>
              <a:effectLst>
                <a:innerShdw blurRad="63500" dist="50800" dir="13500000">
                  <a:srgbClr val="000000">
                    <a:alpha val="50000"/>
                  </a:srgbClr>
                </a:innerShdw>
              </a:effectLst>
            </a:endParaRPr>
          </a:p>
        </p:txBody>
      </p:sp>
      <p:pic>
        <p:nvPicPr>
          <p:cNvPr id="21" name="Resim 20">
            <a:extLst>
              <a:ext uri="{FF2B5EF4-FFF2-40B4-BE49-F238E27FC236}">
                <a16:creationId xmlns:a16="http://schemas.microsoft.com/office/drawing/2014/main" id="{5FDE3272-120D-1876-0C92-37F102719D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79395" y="1700809"/>
            <a:ext cx="3701685" cy="3600399"/>
          </a:xfrm>
          <a:prstGeom prst="rect">
            <a:avLst/>
          </a:prstGeom>
          <a:ln>
            <a:noFill/>
          </a:ln>
          <a:effectLst>
            <a:outerShdw blurRad="292100" dist="139700" dir="2700000" algn="tl" rotWithShape="0">
              <a:srgbClr val="333333">
                <a:alpha val="65000"/>
              </a:srgbClr>
            </a:outerShdw>
          </a:effectLst>
        </p:spPr>
      </p:pic>
      <p:pic>
        <p:nvPicPr>
          <p:cNvPr id="22" name="Resim 21">
            <a:extLst>
              <a:ext uri="{FF2B5EF4-FFF2-40B4-BE49-F238E27FC236}">
                <a16:creationId xmlns:a16="http://schemas.microsoft.com/office/drawing/2014/main" id="{50C2BACC-63B8-4679-02B4-A41AB7E3677D}"/>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56421" y="429783"/>
            <a:ext cx="1143000" cy="1143000"/>
          </a:xfrm>
          <a:prstGeom prst="rect">
            <a:avLst/>
          </a:prstGeom>
        </p:spPr>
      </p:pic>
    </p:spTree>
    <p:extLst>
      <p:ext uri="{BB962C8B-B14F-4D97-AF65-F5344CB8AC3E}">
        <p14:creationId xmlns:p14="http://schemas.microsoft.com/office/powerpoint/2010/main" val="195814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E906152-1E4E-277F-6548-409369EA5BDA}"/>
              </a:ext>
            </a:extLst>
          </p:cNvPr>
          <p:cNvSpPr>
            <a:spLocks noGrp="1"/>
          </p:cNvSpPr>
          <p:nvPr>
            <p:ph type="title"/>
          </p:nvPr>
        </p:nvSpPr>
        <p:spPr>
          <a:xfrm>
            <a:off x="3499420" y="304800"/>
            <a:ext cx="8692579" cy="1143000"/>
          </a:xfrm>
        </p:spPr>
        <p:txBody>
          <a:bodyPr/>
          <a:lstStyle/>
          <a:p>
            <a:pPr algn="l"/>
            <a:r>
              <a:rPr lang="tr-TR" dirty="0"/>
              <a:t>Materyal ve Metot</a:t>
            </a:r>
            <a:endParaRPr lang="en-US" dirty="0"/>
          </a:p>
        </p:txBody>
      </p:sp>
      <p:grpSp>
        <p:nvGrpSpPr>
          <p:cNvPr id="4" name="PptLabsAgenda_&amp;^@BeamShapeMainGroup_&amp;^@20241114145637405612">
            <a:extLst>
              <a:ext uri="{FF2B5EF4-FFF2-40B4-BE49-F238E27FC236}">
                <a16:creationId xmlns:a16="http://schemas.microsoft.com/office/drawing/2014/main" id="{CC804D55-2F53-9872-A511-B0970C4ED7FB}"/>
              </a:ext>
            </a:extLst>
          </p:cNvPr>
          <p:cNvGrpSpPr/>
          <p:nvPr/>
        </p:nvGrpSpPr>
        <p:grpSpPr>
          <a:xfrm>
            <a:off x="-56751" y="190500"/>
            <a:ext cx="2413172" cy="6667500"/>
            <a:chOff x="-56751" y="190500"/>
            <a:chExt cx="2413172" cy="6667500"/>
          </a:xfrm>
        </p:grpSpPr>
        <p:pic>
          <p:nvPicPr>
            <p:cNvPr id="5" name="Graphic 20">
              <a:hlinkClick r:id="" action="ppaction://hlinkshowjump?jump=previousslide"/>
              <a:extLst>
                <a:ext uri="{FF2B5EF4-FFF2-40B4-BE49-F238E27FC236}">
                  <a16:creationId xmlns:a16="http://schemas.microsoft.com/office/drawing/2014/main" id="{696691EC-4853-64D9-2BBC-69FB51B56B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265060" y="5978113"/>
              <a:ext cx="360000" cy="350000"/>
            </a:xfrm>
            <a:prstGeom prst="rect">
              <a:avLst/>
            </a:prstGeom>
          </p:spPr>
        </p:pic>
        <p:pic>
          <p:nvPicPr>
            <p:cNvPr id="6" name="Graphic 19">
              <a:hlinkClick r:id="rId3" action="ppaction://hlinksldjump"/>
              <a:extLst>
                <a:ext uri="{FF2B5EF4-FFF2-40B4-BE49-F238E27FC236}">
                  <a16:creationId xmlns:a16="http://schemas.microsoft.com/office/drawing/2014/main" id="{6ABE65E8-EE7E-41BF-C4F9-3F80CD4D3E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572" y="5971011"/>
              <a:ext cx="360000" cy="350000"/>
            </a:xfrm>
            <a:prstGeom prst="rect">
              <a:avLst/>
            </a:prstGeom>
          </p:spPr>
        </p:pic>
        <p:pic>
          <p:nvPicPr>
            <p:cNvPr id="7" name="Graphic 21">
              <a:hlinkClick r:id="" action="ppaction://hlinkshowjump?jump=nextslide"/>
              <a:extLst>
                <a:ext uri="{FF2B5EF4-FFF2-40B4-BE49-F238E27FC236}">
                  <a16:creationId xmlns:a16="http://schemas.microsoft.com/office/drawing/2014/main" id="{190B65C9-926D-C29E-3117-3DD4922EDA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5586" y="5971011"/>
              <a:ext cx="360000" cy="350000"/>
            </a:xfrm>
            <a:prstGeom prst="rect">
              <a:avLst/>
            </a:prstGeom>
          </p:spPr>
        </p:pic>
        <p:sp>
          <p:nvSpPr>
            <p:cNvPr id="8" name="PptLabsAgenda_&amp;^@BeamShapeBackground_&amp;^@2020112014502751890">
              <a:extLst>
                <a:ext uri="{FF2B5EF4-FFF2-40B4-BE49-F238E27FC236}">
                  <a16:creationId xmlns:a16="http://schemas.microsoft.com/office/drawing/2014/main" id="{E7C8A61B-B093-173E-A1DB-1A9CBA922135}"/>
                </a:ext>
              </a:extLst>
            </p:cNvPr>
            <p:cNvSpPr/>
            <p:nvPr/>
          </p:nvSpPr>
          <p:spPr bwMode="auto">
            <a:xfrm>
              <a:off x="0" y="190500"/>
              <a:ext cx="2356421" cy="6667500"/>
            </a:xfrm>
            <a:prstGeom prst="rect">
              <a:avLst/>
            </a:prstGeom>
            <a:solidFill>
              <a:schemeClr val="accent4">
                <a:lumMod val="50000"/>
                <a:alpha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en-US" sz="11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9" name="PptLabsAgenda_&amp;^@BeamShapeText_&amp;^@Results and Conclusion_7">
              <a:extLst>
                <a:ext uri="{FF2B5EF4-FFF2-40B4-BE49-F238E27FC236}">
                  <a16:creationId xmlns:a16="http://schemas.microsoft.com/office/drawing/2014/main" id="{1AF7AE6C-7EBA-ACCC-819C-9B7D06FD91E3}"/>
                </a:ext>
              </a:extLst>
            </p:cNvPr>
            <p:cNvSpPr txBox="1"/>
            <p:nvPr/>
          </p:nvSpPr>
          <p:spPr>
            <a:xfrm>
              <a:off x="-56751" y="4316449"/>
              <a:ext cx="1959704" cy="307777"/>
            </a:xfrm>
            <a:prstGeom prst="rect">
              <a:avLst/>
            </a:prstGeom>
            <a:noFill/>
          </p:spPr>
          <p:txBody>
            <a:bodyPr vert="horz" wrap="none" rtlCol="0">
              <a:spAutoFit/>
            </a:bodyPr>
            <a:lstStyle/>
            <a:p>
              <a:pPr lvl="0"/>
              <a:r>
                <a:rPr lang="tr-TR" sz="1400" dirty="0">
                  <a:solidFill>
                    <a:prstClr val="black"/>
                  </a:solidFill>
                  <a:latin typeface="Arial Rounded MT Bold" panose="020B0604020202020204" charset="0"/>
                </a:rPr>
                <a:t>Bulgular ve Tartışma</a:t>
              </a:r>
              <a:endParaRPr lang="en-US" sz="1400" dirty="0">
                <a:solidFill>
                  <a:prstClr val="black"/>
                </a:solidFill>
                <a:latin typeface="Arial Rounded MT Bold" panose="020B0604020202020204" charset="0"/>
              </a:endParaRPr>
            </a:p>
          </p:txBody>
        </p:sp>
        <p:sp>
          <p:nvSpPr>
            <p:cNvPr id="10" name="PptLabsAgenda_&amp;^@BeamShapeText_&amp;^@Another Section_6">
              <a:extLst>
                <a:ext uri="{FF2B5EF4-FFF2-40B4-BE49-F238E27FC236}">
                  <a16:creationId xmlns:a16="http://schemas.microsoft.com/office/drawing/2014/main" id="{D9D7BF2B-43AE-BA43-3158-799DA0E80511}"/>
                </a:ext>
              </a:extLst>
            </p:cNvPr>
            <p:cNvSpPr txBox="1"/>
            <p:nvPr/>
          </p:nvSpPr>
          <p:spPr>
            <a:xfrm>
              <a:off x="-56751" y="3894132"/>
              <a:ext cx="1723933" cy="307777"/>
            </a:xfrm>
            <a:prstGeom prst="rect">
              <a:avLst/>
            </a:prstGeom>
            <a:noFill/>
          </p:spPr>
          <p:txBody>
            <a:bodyPr vert="horz" wrap="none" rtlCol="0">
              <a:spAutoFit/>
            </a:bodyPr>
            <a:lstStyle/>
            <a:p>
              <a:pPr lvl="0"/>
              <a:r>
                <a:rPr lang="tr-TR" sz="1400" b="1" dirty="0">
                  <a:solidFill>
                    <a:schemeClr val="bg1"/>
                  </a:solidFill>
                  <a:latin typeface="Arial Rounded MT Bold" panose="020B0604020202020204" charset="0"/>
                </a:rPr>
                <a:t>Materyal ve Metot</a:t>
              </a:r>
              <a:endParaRPr lang="en-US" sz="1400" b="1" dirty="0">
                <a:solidFill>
                  <a:schemeClr val="bg1"/>
                </a:solidFill>
                <a:latin typeface="Arial Rounded MT Bold" panose="020B0604020202020204" charset="0"/>
              </a:endParaRPr>
            </a:p>
          </p:txBody>
        </p:sp>
        <p:sp>
          <p:nvSpPr>
            <p:cNvPr id="11" name="PptLabsAgenda_&amp;^@BeamShapeText_&amp;^@Untitled Section_5">
              <a:extLst>
                <a:ext uri="{FF2B5EF4-FFF2-40B4-BE49-F238E27FC236}">
                  <a16:creationId xmlns:a16="http://schemas.microsoft.com/office/drawing/2014/main" id="{0C4A63A8-79E4-9A85-C4D0-1AC827ECB400}"/>
                </a:ext>
              </a:extLst>
            </p:cNvPr>
            <p:cNvSpPr txBox="1"/>
            <p:nvPr/>
          </p:nvSpPr>
          <p:spPr>
            <a:xfrm>
              <a:off x="-56751" y="3471815"/>
              <a:ext cx="1720343" cy="307777"/>
            </a:xfrm>
            <a:prstGeom prst="rect">
              <a:avLst/>
            </a:prstGeom>
            <a:noFill/>
          </p:spPr>
          <p:txBody>
            <a:bodyPr vert="horz" wrap="none" rtlCol="0">
              <a:spAutoFit/>
            </a:bodyPr>
            <a:lstStyle/>
            <a:p>
              <a:pPr lvl="0"/>
              <a:r>
                <a:rPr lang="tr-TR" sz="1400" dirty="0">
                  <a:latin typeface="Arial Rounded MT Bold" panose="020B0604020202020204" charset="0"/>
                </a:rPr>
                <a:t>Çalışmanın Amacı</a:t>
              </a:r>
              <a:endParaRPr lang="en-US" sz="1400" dirty="0">
                <a:latin typeface="Arial Rounded MT Bold" panose="020B0604020202020204" charset="0"/>
              </a:endParaRPr>
            </a:p>
          </p:txBody>
        </p:sp>
        <p:sp>
          <p:nvSpPr>
            <p:cNvPr id="12" name="PptLabsAgenda_&amp;^@BeamShapeText_&amp;^@Materials and Method_4">
              <a:extLst>
                <a:ext uri="{FF2B5EF4-FFF2-40B4-BE49-F238E27FC236}">
                  <a16:creationId xmlns:a16="http://schemas.microsoft.com/office/drawing/2014/main" id="{7DE0A045-87FE-C7A5-B95F-D5942F252253}"/>
                </a:ext>
              </a:extLst>
            </p:cNvPr>
            <p:cNvSpPr txBox="1"/>
            <p:nvPr/>
          </p:nvSpPr>
          <p:spPr>
            <a:xfrm>
              <a:off x="-56751" y="3049498"/>
              <a:ext cx="2340000" cy="307777"/>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algn="l"/>
              <a:r>
                <a:rPr lang="tr-TR" sz="1400" spc="0" dirty="0">
                  <a:latin typeface="Arial Rounded MT Bold" panose="020B0604020202020204" charset="0"/>
                </a:rPr>
                <a:t>Dondurarak Kurutma</a:t>
              </a:r>
              <a:endParaRPr lang="en-US" sz="1400" spc="0" dirty="0">
                <a:latin typeface="Arial Rounded MT Bold" panose="020B0604020202020204" charset="0"/>
              </a:endParaRPr>
            </a:p>
          </p:txBody>
        </p:sp>
        <p:sp>
          <p:nvSpPr>
            <p:cNvPr id="13" name="PptLabsAgenda_&amp;^@BeamShapeText_&amp;^@Introduction_3">
              <a:extLst>
                <a:ext uri="{FF2B5EF4-FFF2-40B4-BE49-F238E27FC236}">
                  <a16:creationId xmlns:a16="http://schemas.microsoft.com/office/drawing/2014/main" id="{F7523D8A-60EB-EEA7-1965-C4EEFEE3B155}"/>
                </a:ext>
              </a:extLst>
            </p:cNvPr>
            <p:cNvSpPr txBox="1"/>
            <p:nvPr/>
          </p:nvSpPr>
          <p:spPr>
            <a:xfrm>
              <a:off x="-56751" y="2627181"/>
              <a:ext cx="2340000" cy="307777"/>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algn="l"/>
              <a:r>
                <a:rPr lang="tr-TR" sz="1400" spc="0" dirty="0">
                  <a:latin typeface="Arial Rounded MT Bold" panose="020B0604020202020204" charset="0"/>
                </a:rPr>
                <a:t>Giriş</a:t>
              </a:r>
              <a:endParaRPr lang="en-US" sz="1400" spc="0" dirty="0">
                <a:latin typeface="Arial Rounded MT Bold" panose="020B0604020202020204" charset="0"/>
              </a:endParaRPr>
            </a:p>
          </p:txBody>
        </p:sp>
        <p:sp>
          <p:nvSpPr>
            <p:cNvPr id="14" name="PptLabsAgenda_&amp;^@BeamShapeText_&amp;^@Outline_2">
              <a:extLst>
                <a:ext uri="{FF2B5EF4-FFF2-40B4-BE49-F238E27FC236}">
                  <a16:creationId xmlns:a16="http://schemas.microsoft.com/office/drawing/2014/main" id="{B3556921-E383-2B49-E0F1-A1C5D290C8DC}"/>
                </a:ext>
              </a:extLst>
            </p:cNvPr>
            <p:cNvSpPr txBox="1"/>
            <p:nvPr/>
          </p:nvSpPr>
          <p:spPr>
            <a:xfrm>
              <a:off x="-56751" y="2204864"/>
              <a:ext cx="2340000" cy="380361"/>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lvl="0" algn="l">
                <a:lnSpc>
                  <a:spcPct val="150000"/>
                </a:lnSpc>
                <a:spcAft>
                  <a:spcPts val="1200"/>
                </a:spcAft>
              </a:pPr>
              <a:r>
                <a:rPr lang="tr-TR" sz="1400" spc="0" dirty="0">
                  <a:uFill>
                    <a:solidFill>
                      <a:prstClr val="white"/>
                    </a:solidFill>
                  </a:uFill>
                  <a:latin typeface="Arial Rounded MT Bold" panose="020B0604020202020204" charset="0"/>
                  <a:ea typeface="굴림" panose="020B0600000101010101" pitchFamily="34" charset="-127"/>
                  <a:cs typeface="Open Sans"/>
                </a:rPr>
                <a:t>Sunum Akışı</a:t>
              </a:r>
              <a:endParaRPr lang="en-US" sz="1400" spc="0" dirty="0">
                <a:uFill>
                  <a:solidFill>
                    <a:prstClr val="white"/>
                  </a:solidFill>
                </a:uFill>
                <a:latin typeface="Arial Rounded MT Bold" panose="020B0604020202020204" charset="0"/>
                <a:ea typeface="굴림" panose="020B0600000101010101" pitchFamily="34" charset="-127"/>
                <a:cs typeface="Open Sans"/>
              </a:endParaRPr>
            </a:p>
          </p:txBody>
        </p:sp>
        <p:sp>
          <p:nvSpPr>
            <p:cNvPr id="15" name="Oval 14">
              <a:hlinkClick r:id="" action="ppaction://hlinkshowjump?jump=previousslide"/>
              <a:extLst>
                <a:ext uri="{FF2B5EF4-FFF2-40B4-BE49-F238E27FC236}">
                  <a16:creationId xmlns:a16="http://schemas.microsoft.com/office/drawing/2014/main" id="{E295C23A-60BE-BF0F-BC66-AD11AA9705C0}"/>
                </a:ext>
              </a:extLst>
            </p:cNvPr>
            <p:cNvSpPr/>
            <p:nvPr/>
          </p:nvSpPr>
          <p:spPr>
            <a:xfrm>
              <a:off x="216961" y="5910696"/>
              <a:ext cx="484079" cy="470632"/>
            </a:xfrm>
            <a:prstGeom prst="ellipse">
              <a:avLst/>
            </a:prstGeom>
            <a:noFill/>
            <a:ln>
              <a:solidFill>
                <a:schemeClr val="bg1">
                  <a:lumMod val="75000"/>
                </a:schemeClr>
              </a:solidFill>
            </a:ln>
            <a:effectLst>
              <a:glow rad="63500">
                <a:schemeClr val="accent4"/>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16" name="Oval 15">
              <a:hlinkClick r:id="" action="ppaction://hlinkshowjump?jump=nextslide"/>
              <a:extLst>
                <a:ext uri="{FF2B5EF4-FFF2-40B4-BE49-F238E27FC236}">
                  <a16:creationId xmlns:a16="http://schemas.microsoft.com/office/drawing/2014/main" id="{DD790ABD-5290-FC51-8CEE-F0368A981C62}"/>
                </a:ext>
              </a:extLst>
            </p:cNvPr>
            <p:cNvSpPr/>
            <p:nvPr/>
          </p:nvSpPr>
          <p:spPr>
            <a:xfrm>
              <a:off x="1515962" y="5910694"/>
              <a:ext cx="484079" cy="470632"/>
            </a:xfrm>
            <a:prstGeom prst="ellipse">
              <a:avLst/>
            </a:prstGeom>
            <a:noFill/>
            <a:ln>
              <a:solidFill>
                <a:schemeClr val="bg1">
                  <a:lumMod val="75000"/>
                </a:schemeClr>
              </a:solidFill>
            </a:ln>
            <a:effectLst>
              <a:glow rad="63500">
                <a:schemeClr val="accent4"/>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7" name="Rectangle 22">
            <a:extLst>
              <a:ext uri="{FF2B5EF4-FFF2-40B4-BE49-F238E27FC236}">
                <a16:creationId xmlns:a16="http://schemas.microsoft.com/office/drawing/2014/main" id="{8FDB2E08-8E45-4365-97EC-9482180BD020}"/>
              </a:ext>
            </a:extLst>
          </p:cNvPr>
          <p:cNvSpPr/>
          <p:nvPr/>
        </p:nvSpPr>
        <p:spPr>
          <a:xfrm>
            <a:off x="-56751" y="1280396"/>
            <a:ext cx="2448630" cy="584775"/>
          </a:xfrm>
          <a:prstGeom prst="rect">
            <a:avLst/>
          </a:prstGeom>
          <a:noFill/>
        </p:spPr>
        <p:txBody>
          <a:bodyPr wrap="square" lIns="91440" tIns="45720" rIns="91440" bIns="45720">
            <a:spAutoFit/>
          </a:bodyPr>
          <a:lstStyle/>
          <a:p>
            <a:pPr algn="ctr"/>
            <a:r>
              <a:rPr lang="tr-TR" sz="3200" b="1" cap="none" spc="50" dirty="0">
                <a:ln w="0"/>
                <a:solidFill>
                  <a:schemeClr val="bg2"/>
                </a:solidFill>
                <a:effectLst>
                  <a:innerShdw blurRad="63500" dist="50800" dir="13500000">
                    <a:srgbClr val="000000">
                      <a:alpha val="50000"/>
                    </a:srgbClr>
                  </a:innerShdw>
                </a:effectLst>
              </a:rPr>
              <a:t>TURK2025</a:t>
            </a:r>
            <a:endParaRPr lang="en-US" sz="3200" b="1" cap="none" spc="50" dirty="0">
              <a:ln w="0"/>
              <a:solidFill>
                <a:schemeClr val="bg2"/>
              </a:solidFill>
              <a:effectLst>
                <a:innerShdw blurRad="63500" dist="50800" dir="13500000">
                  <a:srgbClr val="000000">
                    <a:alpha val="50000"/>
                  </a:srgbClr>
                </a:innerShdw>
              </a:effectLst>
            </a:endParaRPr>
          </a:p>
        </p:txBody>
      </p:sp>
      <p:sp>
        <p:nvSpPr>
          <p:cNvPr id="18" name="PptLabsAgenda_&amp;^@BeamShapeText_&amp;^@Results and Conclusion_7">
            <a:extLst>
              <a:ext uri="{FF2B5EF4-FFF2-40B4-BE49-F238E27FC236}">
                <a16:creationId xmlns:a16="http://schemas.microsoft.com/office/drawing/2014/main" id="{3F68AD80-B668-D1DE-1D76-2965E1C58BC3}"/>
              </a:ext>
            </a:extLst>
          </p:cNvPr>
          <p:cNvSpPr txBox="1"/>
          <p:nvPr/>
        </p:nvSpPr>
        <p:spPr>
          <a:xfrm>
            <a:off x="-80347" y="4740339"/>
            <a:ext cx="1983300" cy="307777"/>
          </a:xfrm>
          <a:prstGeom prst="rect">
            <a:avLst/>
          </a:prstGeom>
          <a:noFill/>
        </p:spPr>
        <p:txBody>
          <a:bodyPr vert="horz" wrap="none" rtlCol="0">
            <a:spAutoFit/>
          </a:bodyPr>
          <a:lstStyle/>
          <a:p>
            <a:pPr lvl="0"/>
            <a:r>
              <a:rPr lang="tr-TR" sz="1400" dirty="0">
                <a:solidFill>
                  <a:prstClr val="black"/>
                </a:solidFill>
                <a:latin typeface="Arial Rounded MT Bold" panose="020B0604020202020204" charset="0"/>
              </a:rPr>
              <a:t>Sonuçlar ve Öneriler</a:t>
            </a:r>
            <a:endParaRPr lang="en-US" sz="1400" dirty="0">
              <a:solidFill>
                <a:prstClr val="black"/>
              </a:solidFill>
              <a:latin typeface="Arial Rounded MT Bold" panose="020B0604020202020204" charset="0"/>
            </a:endParaRPr>
          </a:p>
        </p:txBody>
      </p:sp>
      <p:sp>
        <p:nvSpPr>
          <p:cNvPr id="19" name="PptLabsAgenda_&amp;^@BeamShapeText_&amp;^@Results and Conclusion_7">
            <a:extLst>
              <a:ext uri="{FF2B5EF4-FFF2-40B4-BE49-F238E27FC236}">
                <a16:creationId xmlns:a16="http://schemas.microsoft.com/office/drawing/2014/main" id="{B96A1171-E42D-2B3C-54BB-FE4FDE2EF11C}"/>
              </a:ext>
            </a:extLst>
          </p:cNvPr>
          <p:cNvSpPr txBox="1"/>
          <p:nvPr/>
        </p:nvSpPr>
        <p:spPr>
          <a:xfrm>
            <a:off x="-86732" y="5161083"/>
            <a:ext cx="1361335" cy="307777"/>
          </a:xfrm>
          <a:prstGeom prst="rect">
            <a:avLst/>
          </a:prstGeom>
          <a:noFill/>
        </p:spPr>
        <p:txBody>
          <a:bodyPr vert="horz" wrap="none" rtlCol="0">
            <a:spAutoFit/>
          </a:bodyPr>
          <a:lstStyle/>
          <a:p>
            <a:pPr lvl="0"/>
            <a:r>
              <a:rPr lang="tr-TR" sz="1400" dirty="0">
                <a:solidFill>
                  <a:prstClr val="black"/>
                </a:solidFill>
                <a:latin typeface="Arial Rounded MT Bold" panose="020B0604020202020204" charset="0"/>
              </a:rPr>
              <a:t>Kaynak Dizini</a:t>
            </a:r>
            <a:endParaRPr lang="en-US" sz="1400" dirty="0">
              <a:solidFill>
                <a:prstClr val="black"/>
              </a:solidFill>
              <a:latin typeface="Arial Rounded MT Bold" panose="020B0604020202020204" charset="0"/>
            </a:endParaRPr>
          </a:p>
        </p:txBody>
      </p:sp>
      <p:pic>
        <p:nvPicPr>
          <p:cNvPr id="21" name="Resim 20">
            <a:extLst>
              <a:ext uri="{FF2B5EF4-FFF2-40B4-BE49-F238E27FC236}">
                <a16:creationId xmlns:a16="http://schemas.microsoft.com/office/drawing/2014/main" id="{7BBE8A8C-2F7D-E644-4A63-F319D780C73C}"/>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56421" y="429783"/>
            <a:ext cx="1143000" cy="1143000"/>
          </a:xfrm>
          <a:prstGeom prst="rect">
            <a:avLst/>
          </a:prstGeom>
        </p:spPr>
      </p:pic>
      <p:graphicFrame>
        <p:nvGraphicFramePr>
          <p:cNvPr id="25" name="Diyagram 24">
            <a:extLst>
              <a:ext uri="{FF2B5EF4-FFF2-40B4-BE49-F238E27FC236}">
                <a16:creationId xmlns:a16="http://schemas.microsoft.com/office/drawing/2014/main" id="{FA5D70AC-052C-2ACA-114F-C48E47AAF061}"/>
              </a:ext>
            </a:extLst>
          </p:cNvPr>
          <p:cNvGraphicFramePr/>
          <p:nvPr>
            <p:extLst>
              <p:ext uri="{D42A27DB-BD31-4B8C-83A1-F6EECF244321}">
                <p14:modId xmlns:p14="http://schemas.microsoft.com/office/powerpoint/2010/main" val="3366860715"/>
              </p:ext>
            </p:extLst>
          </p:nvPr>
        </p:nvGraphicFramePr>
        <p:xfrm>
          <a:off x="5017208" y="1613378"/>
          <a:ext cx="4297334" cy="436473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6" name="Metin kutusu 25">
            <a:extLst>
              <a:ext uri="{FF2B5EF4-FFF2-40B4-BE49-F238E27FC236}">
                <a16:creationId xmlns:a16="http://schemas.microsoft.com/office/drawing/2014/main" id="{25098397-4448-DBD0-F61E-5726E3FAE096}"/>
              </a:ext>
            </a:extLst>
          </p:cNvPr>
          <p:cNvSpPr txBox="1"/>
          <p:nvPr/>
        </p:nvSpPr>
        <p:spPr>
          <a:xfrm>
            <a:off x="5892930" y="5994394"/>
            <a:ext cx="2545890" cy="246221"/>
          </a:xfrm>
          <a:prstGeom prst="rect">
            <a:avLst/>
          </a:prstGeom>
          <a:noFill/>
        </p:spPr>
        <p:txBody>
          <a:bodyPr wrap="none" rtlCol="0">
            <a:spAutoFit/>
          </a:bodyPr>
          <a:lstStyle/>
          <a:p>
            <a:r>
              <a:rPr lang="tr-TR" sz="1000" b="1" dirty="0">
                <a:latin typeface="Maiandra GD" panose="020E0502030308020204" pitchFamily="34" charset="0"/>
                <a:cs typeface="Times New Roman" panose="02020603050405020304" pitchFamily="18" charset="0"/>
              </a:rPr>
              <a:t>Şekil 3. </a:t>
            </a:r>
            <a:r>
              <a:rPr lang="tr-TR" sz="1000" dirty="0">
                <a:latin typeface="Maiandra GD" panose="020E0502030308020204" pitchFamily="34" charset="0"/>
                <a:cs typeface="Times New Roman" panose="02020603050405020304" pitchFamily="18" charset="0"/>
              </a:rPr>
              <a:t>Dondurarak kurutma iş akış şeması</a:t>
            </a:r>
          </a:p>
        </p:txBody>
      </p:sp>
      <p:pic>
        <p:nvPicPr>
          <p:cNvPr id="29" name="Resim 28">
            <a:extLst>
              <a:ext uri="{FF2B5EF4-FFF2-40B4-BE49-F238E27FC236}">
                <a16:creationId xmlns:a16="http://schemas.microsoft.com/office/drawing/2014/main" id="{8A8851A9-B78F-B6C3-436F-80BB45205448}"/>
              </a:ext>
            </a:extLst>
          </p:cNvPr>
          <p:cNvPicPr>
            <a:picLocks noChangeAspect="1"/>
          </p:cNvPicPr>
          <p:nvPr/>
        </p:nvPicPr>
        <p:blipFill>
          <a:blip r:embed="rId11" cstate="print">
            <a:extLst>
              <a:ext uri="{28A0092B-C50C-407E-A947-70E740481C1C}">
                <a14:useLocalDpi xmlns:a14="http://schemas.microsoft.com/office/drawing/2010/main" val="0"/>
              </a:ext>
            </a:extLst>
          </a:blip>
          <a:srcRect l="11364" r="11364"/>
          <a:stretch/>
        </p:blipFill>
        <p:spPr>
          <a:xfrm>
            <a:off x="2343852" y="1545959"/>
            <a:ext cx="2507523" cy="4695714"/>
          </a:xfrm>
          <a:custGeom>
            <a:avLst/>
            <a:gdLst/>
            <a:ahLst/>
            <a:cxnLst/>
            <a:rect l="l" t="t" r="r" b="b"/>
            <a:pathLst>
              <a:path w="3695699" h="6858001">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p:spPr>
      </p:pic>
      <p:pic>
        <p:nvPicPr>
          <p:cNvPr id="30" name="Resim 29">
            <a:extLst>
              <a:ext uri="{FF2B5EF4-FFF2-40B4-BE49-F238E27FC236}">
                <a16:creationId xmlns:a16="http://schemas.microsoft.com/office/drawing/2014/main" id="{26E24479-7127-4A1D-656C-4DB10F454F2C}"/>
              </a:ext>
            </a:extLst>
          </p:cNvPr>
          <p:cNvPicPr>
            <a:picLocks noChangeAspect="1"/>
          </p:cNvPicPr>
          <p:nvPr/>
        </p:nvPicPr>
        <p:blipFill>
          <a:blip r:embed="rId12" cstate="print">
            <a:extLst>
              <a:ext uri="{28A0092B-C50C-407E-A947-70E740481C1C}">
                <a14:useLocalDpi xmlns:a14="http://schemas.microsoft.com/office/drawing/2010/main" val="0"/>
              </a:ext>
            </a:extLst>
          </a:blip>
          <a:srcRect l="14295" r="11631" b="1991"/>
          <a:stretch/>
        </p:blipFill>
        <p:spPr>
          <a:xfrm>
            <a:off x="9480375" y="1540588"/>
            <a:ext cx="2711624" cy="4700027"/>
          </a:xfrm>
          <a:custGeom>
            <a:avLst/>
            <a:gdLst/>
            <a:ahLst/>
            <a:cxnLst/>
            <a:rect l="l" t="t" r="r" b="b"/>
            <a:pathLst>
              <a:path w="3810000" h="6858000">
                <a:moveTo>
                  <a:pt x="95627" y="0"/>
                </a:moveTo>
                <a:lnTo>
                  <a:pt x="3810000" y="0"/>
                </a:lnTo>
                <a:lnTo>
                  <a:pt x="3810000" y="6858000"/>
                </a:lnTo>
                <a:lnTo>
                  <a:pt x="13132" y="6858000"/>
                </a:lnTo>
                <a:cubicBezTo>
                  <a:pt x="13183" y="6857363"/>
                  <a:pt x="13234" y="6856727"/>
                  <a:pt x="13284" y="6856090"/>
                </a:cubicBezTo>
                <a:lnTo>
                  <a:pt x="31566" y="6805847"/>
                </a:lnTo>
                <a:lnTo>
                  <a:pt x="30463" y="6715381"/>
                </a:lnTo>
                <a:cubicBezTo>
                  <a:pt x="29585" y="6714082"/>
                  <a:pt x="28597" y="6713038"/>
                  <a:pt x="27533" y="6712286"/>
                </a:cubicBezTo>
                <a:lnTo>
                  <a:pt x="31288" y="6698474"/>
                </a:lnTo>
                <a:lnTo>
                  <a:pt x="29901" y="6686264"/>
                </a:lnTo>
                <a:cubicBezTo>
                  <a:pt x="29591" y="6639749"/>
                  <a:pt x="29281" y="6593234"/>
                  <a:pt x="28971" y="6546719"/>
                </a:cubicBezTo>
                <a:cubicBezTo>
                  <a:pt x="23415" y="6502008"/>
                  <a:pt x="3087" y="6462057"/>
                  <a:pt x="310" y="6408337"/>
                </a:cubicBezTo>
                <a:cubicBezTo>
                  <a:pt x="-2468" y="6354617"/>
                  <a:pt x="14431" y="6312397"/>
                  <a:pt x="12307" y="6224401"/>
                </a:cubicBezTo>
                <a:lnTo>
                  <a:pt x="27152" y="6147415"/>
                </a:lnTo>
                <a:lnTo>
                  <a:pt x="39044" y="6093837"/>
                </a:lnTo>
                <a:cubicBezTo>
                  <a:pt x="47718" y="6039281"/>
                  <a:pt x="47985" y="5964495"/>
                  <a:pt x="46816" y="5915901"/>
                </a:cubicBezTo>
                <a:cubicBezTo>
                  <a:pt x="43189" y="5876557"/>
                  <a:pt x="47196" y="5863739"/>
                  <a:pt x="33533" y="5831562"/>
                </a:cubicBezTo>
                <a:cubicBezTo>
                  <a:pt x="27901" y="5792459"/>
                  <a:pt x="47408" y="5747455"/>
                  <a:pt x="46555" y="5710909"/>
                </a:cubicBezTo>
                <a:cubicBezTo>
                  <a:pt x="53188" y="5686865"/>
                  <a:pt x="49116" y="5615845"/>
                  <a:pt x="62461" y="5602222"/>
                </a:cubicBezTo>
                <a:cubicBezTo>
                  <a:pt x="64066" y="5572067"/>
                  <a:pt x="49594" y="5555548"/>
                  <a:pt x="56185" y="5529979"/>
                </a:cubicBezTo>
                <a:lnTo>
                  <a:pt x="67961" y="5458854"/>
                </a:lnTo>
                <a:lnTo>
                  <a:pt x="110939" y="5353584"/>
                </a:lnTo>
                <a:cubicBezTo>
                  <a:pt x="123070" y="5308303"/>
                  <a:pt x="110671" y="5307524"/>
                  <a:pt x="128276" y="5249764"/>
                </a:cubicBezTo>
                <a:cubicBezTo>
                  <a:pt x="137692" y="5218499"/>
                  <a:pt x="146153" y="5160067"/>
                  <a:pt x="156749" y="5116288"/>
                </a:cubicBezTo>
                <a:cubicBezTo>
                  <a:pt x="167347" y="5072508"/>
                  <a:pt x="184838" y="5010298"/>
                  <a:pt x="191855" y="4987089"/>
                </a:cubicBezTo>
                <a:lnTo>
                  <a:pt x="219824" y="4934095"/>
                </a:lnTo>
                <a:cubicBezTo>
                  <a:pt x="223315" y="4926170"/>
                  <a:pt x="231151" y="4920904"/>
                  <a:pt x="231137" y="4903120"/>
                </a:cubicBezTo>
                <a:lnTo>
                  <a:pt x="219738" y="4827391"/>
                </a:lnTo>
                <a:cubicBezTo>
                  <a:pt x="223928" y="4818620"/>
                  <a:pt x="227939" y="4809255"/>
                  <a:pt x="231597" y="4799440"/>
                </a:cubicBezTo>
                <a:lnTo>
                  <a:pt x="233480" y="4793512"/>
                </a:lnTo>
                <a:cubicBezTo>
                  <a:pt x="233423" y="4793432"/>
                  <a:pt x="233367" y="4793351"/>
                  <a:pt x="233310" y="4793271"/>
                </a:cubicBezTo>
                <a:cubicBezTo>
                  <a:pt x="233275" y="4791711"/>
                  <a:pt x="233728" y="4789662"/>
                  <a:pt x="234882" y="4786765"/>
                </a:cubicBezTo>
                <a:lnTo>
                  <a:pt x="236914" y="4782703"/>
                </a:lnTo>
                <a:lnTo>
                  <a:pt x="246329" y="4683644"/>
                </a:lnTo>
                <a:cubicBezTo>
                  <a:pt x="256294" y="4677568"/>
                  <a:pt x="256527" y="4667288"/>
                  <a:pt x="253823" y="4655204"/>
                </a:cubicBezTo>
                <a:cubicBezTo>
                  <a:pt x="259521" y="4631796"/>
                  <a:pt x="280440" y="4574275"/>
                  <a:pt x="280514" y="4543195"/>
                </a:cubicBezTo>
                <a:cubicBezTo>
                  <a:pt x="272112" y="4519880"/>
                  <a:pt x="251340" y="4505102"/>
                  <a:pt x="254268" y="4468722"/>
                </a:cubicBezTo>
                <a:cubicBezTo>
                  <a:pt x="266696" y="4435462"/>
                  <a:pt x="236001" y="4395418"/>
                  <a:pt x="252728" y="4353998"/>
                </a:cubicBezTo>
                <a:cubicBezTo>
                  <a:pt x="256750" y="4339008"/>
                  <a:pt x="256168" y="4294115"/>
                  <a:pt x="248123" y="4286542"/>
                </a:cubicBezTo>
                <a:cubicBezTo>
                  <a:pt x="246365" y="4277371"/>
                  <a:pt x="249194" y="4266107"/>
                  <a:pt x="240584" y="4262777"/>
                </a:cubicBezTo>
                <a:cubicBezTo>
                  <a:pt x="230221" y="4256829"/>
                  <a:pt x="246153" y="4222259"/>
                  <a:pt x="233949" y="4228340"/>
                </a:cubicBezTo>
                <a:cubicBezTo>
                  <a:pt x="244865" y="4203839"/>
                  <a:pt x="223150" y="4187902"/>
                  <a:pt x="217758" y="4169004"/>
                </a:cubicBezTo>
                <a:cubicBezTo>
                  <a:pt x="228596" y="4149446"/>
                  <a:pt x="206597" y="4129080"/>
                  <a:pt x="203797" y="4086781"/>
                </a:cubicBezTo>
                <a:cubicBezTo>
                  <a:pt x="216334" y="4065199"/>
                  <a:pt x="201740" y="4058317"/>
                  <a:pt x="218344" y="4018957"/>
                </a:cubicBezTo>
                <a:cubicBezTo>
                  <a:pt x="216630" y="4017979"/>
                  <a:pt x="215034" y="4016614"/>
                  <a:pt x="213609" y="4014902"/>
                </a:cubicBezTo>
                <a:cubicBezTo>
                  <a:pt x="205325" y="4004955"/>
                  <a:pt x="204424" y="3985729"/>
                  <a:pt x="211594" y="3971964"/>
                </a:cubicBezTo>
                <a:cubicBezTo>
                  <a:pt x="233561" y="3910433"/>
                  <a:pt x="230991" y="3860613"/>
                  <a:pt x="234357" y="3812226"/>
                </a:cubicBezTo>
                <a:cubicBezTo>
                  <a:pt x="235501" y="3758242"/>
                  <a:pt x="209185" y="3801364"/>
                  <a:pt x="229596" y="3728573"/>
                </a:cubicBezTo>
                <a:cubicBezTo>
                  <a:pt x="219804" y="3724174"/>
                  <a:pt x="219047" y="3715890"/>
                  <a:pt x="223099" y="3700384"/>
                </a:cubicBezTo>
                <a:cubicBezTo>
                  <a:pt x="222942" y="3674360"/>
                  <a:pt x="199034" y="3683312"/>
                  <a:pt x="212511" y="3653063"/>
                </a:cubicBezTo>
                <a:cubicBezTo>
                  <a:pt x="207582" y="3623616"/>
                  <a:pt x="199349" y="3555881"/>
                  <a:pt x="193522" y="3523704"/>
                </a:cubicBezTo>
                <a:cubicBezTo>
                  <a:pt x="199728" y="3495169"/>
                  <a:pt x="185963" y="3494025"/>
                  <a:pt x="177551" y="3460001"/>
                </a:cubicBezTo>
                <a:cubicBezTo>
                  <a:pt x="184399" y="3442692"/>
                  <a:pt x="180138" y="3431687"/>
                  <a:pt x="172293" y="3422022"/>
                </a:cubicBezTo>
                <a:cubicBezTo>
                  <a:pt x="172567" y="3386386"/>
                  <a:pt x="159982" y="3357707"/>
                  <a:pt x="153640" y="3319632"/>
                </a:cubicBezTo>
                <a:cubicBezTo>
                  <a:pt x="117352" y="3267571"/>
                  <a:pt x="111308" y="3199530"/>
                  <a:pt x="102580" y="3174350"/>
                </a:cubicBezTo>
                <a:lnTo>
                  <a:pt x="101281" y="3168555"/>
                </a:lnTo>
                <a:cubicBezTo>
                  <a:pt x="101655" y="3163067"/>
                  <a:pt x="102030" y="3157580"/>
                  <a:pt x="102403" y="3152092"/>
                </a:cubicBezTo>
                <a:lnTo>
                  <a:pt x="103597" y="3145797"/>
                </a:lnTo>
                <a:cubicBezTo>
                  <a:pt x="104132" y="3141497"/>
                  <a:pt x="104119" y="3138691"/>
                  <a:pt x="103701" y="3136806"/>
                </a:cubicBezTo>
                <a:lnTo>
                  <a:pt x="108221" y="3088993"/>
                </a:lnTo>
                <a:cubicBezTo>
                  <a:pt x="109464" y="3064872"/>
                  <a:pt x="113188" y="3030250"/>
                  <a:pt x="111158" y="2992081"/>
                </a:cubicBezTo>
                <a:cubicBezTo>
                  <a:pt x="109031" y="2944441"/>
                  <a:pt x="104226" y="2942439"/>
                  <a:pt x="105565" y="2902844"/>
                </a:cubicBezTo>
                <a:cubicBezTo>
                  <a:pt x="107874" y="2897323"/>
                  <a:pt x="101362" y="2801618"/>
                  <a:pt x="105102" y="2797375"/>
                </a:cubicBezTo>
                <a:cubicBezTo>
                  <a:pt x="86174" y="2744941"/>
                  <a:pt x="109804" y="2750735"/>
                  <a:pt x="107241" y="2691357"/>
                </a:cubicBezTo>
                <a:cubicBezTo>
                  <a:pt x="107811" y="2665349"/>
                  <a:pt x="115946" y="2561129"/>
                  <a:pt x="145888" y="2542201"/>
                </a:cubicBezTo>
                <a:cubicBezTo>
                  <a:pt x="170455" y="2427400"/>
                  <a:pt x="123634" y="2367849"/>
                  <a:pt x="136292" y="2250554"/>
                </a:cubicBezTo>
                <a:cubicBezTo>
                  <a:pt x="110877" y="2215639"/>
                  <a:pt x="134601" y="2180816"/>
                  <a:pt x="130310" y="2141581"/>
                </a:cubicBezTo>
                <a:cubicBezTo>
                  <a:pt x="154051" y="2149219"/>
                  <a:pt x="117587" y="2094975"/>
                  <a:pt x="144587" y="2089095"/>
                </a:cubicBezTo>
                <a:cubicBezTo>
                  <a:pt x="142952" y="2082142"/>
                  <a:pt x="140513" y="2075590"/>
                  <a:pt x="137867" y="2069059"/>
                </a:cubicBezTo>
                <a:lnTo>
                  <a:pt x="136492" y="2065634"/>
                </a:lnTo>
                <a:cubicBezTo>
                  <a:pt x="136216" y="2060851"/>
                  <a:pt x="135939" y="2056067"/>
                  <a:pt x="135663" y="2051284"/>
                </a:cubicBezTo>
                <a:lnTo>
                  <a:pt x="124268" y="1960184"/>
                </a:lnTo>
                <a:cubicBezTo>
                  <a:pt x="138968" y="1926370"/>
                  <a:pt x="111716" y="1914873"/>
                  <a:pt x="131257" y="1873060"/>
                </a:cubicBezTo>
                <a:cubicBezTo>
                  <a:pt x="136329" y="1857442"/>
                  <a:pt x="139083" y="1807624"/>
                  <a:pt x="131724" y="1797311"/>
                </a:cubicBezTo>
                <a:cubicBezTo>
                  <a:pt x="130673" y="1786740"/>
                  <a:pt x="134293" y="1774954"/>
                  <a:pt x="126063" y="1769201"/>
                </a:cubicBezTo>
                <a:cubicBezTo>
                  <a:pt x="116300" y="1760126"/>
                  <a:pt x="134551" y="1725705"/>
                  <a:pt x="122085" y="1729500"/>
                </a:cubicBezTo>
                <a:cubicBezTo>
                  <a:pt x="134648" y="1705012"/>
                  <a:pt x="114449" y="1682158"/>
                  <a:pt x="110543" y="1659949"/>
                </a:cubicBezTo>
                <a:cubicBezTo>
                  <a:pt x="122664" y="1640913"/>
                  <a:pt x="102513" y="1613087"/>
                  <a:pt x="102892" y="1565607"/>
                </a:cubicBezTo>
                <a:cubicBezTo>
                  <a:pt x="116835" y="1544742"/>
                  <a:pt x="102976" y="1533616"/>
                  <a:pt x="122245" y="1494057"/>
                </a:cubicBezTo>
                <a:cubicBezTo>
                  <a:pt x="120629" y="1492563"/>
                  <a:pt x="119160" y="1490668"/>
                  <a:pt x="117883" y="1488429"/>
                </a:cubicBezTo>
                <a:cubicBezTo>
                  <a:pt x="110465" y="1475431"/>
                  <a:pt x="111002" y="1453942"/>
                  <a:pt x="119083" y="1440433"/>
                </a:cubicBezTo>
                <a:cubicBezTo>
                  <a:pt x="145274" y="1377630"/>
                  <a:pt x="146438" y="1321884"/>
                  <a:pt x="153340" y="1269148"/>
                </a:cubicBezTo>
                <a:cubicBezTo>
                  <a:pt x="158467" y="1209690"/>
                  <a:pt x="129360" y="1251077"/>
                  <a:pt x="154855" y="1175439"/>
                </a:cubicBezTo>
                <a:cubicBezTo>
                  <a:pt x="145538" y="1168218"/>
                  <a:pt x="145408" y="1158868"/>
                  <a:pt x="150548" y="1142685"/>
                </a:cubicBezTo>
                <a:cubicBezTo>
                  <a:pt x="152321" y="1113850"/>
                  <a:pt x="128121" y="1118007"/>
                  <a:pt x="143630" y="1087778"/>
                </a:cubicBezTo>
                <a:cubicBezTo>
                  <a:pt x="139451" y="1064261"/>
                  <a:pt x="125971" y="1018012"/>
                  <a:pt x="125476" y="1001580"/>
                </a:cubicBezTo>
                <a:cubicBezTo>
                  <a:pt x="123958" y="976962"/>
                  <a:pt x="134851" y="962709"/>
                  <a:pt x="134526" y="940069"/>
                </a:cubicBezTo>
                <a:cubicBezTo>
                  <a:pt x="142751" y="909988"/>
                  <a:pt x="129284" y="905409"/>
                  <a:pt x="123523" y="865739"/>
                </a:cubicBezTo>
                <a:cubicBezTo>
                  <a:pt x="131549" y="848234"/>
                  <a:pt x="128173" y="835030"/>
                  <a:pt x="121164" y="822450"/>
                </a:cubicBezTo>
                <a:cubicBezTo>
                  <a:pt x="124077" y="783082"/>
                  <a:pt x="113811" y="748321"/>
                  <a:pt x="110389" y="704665"/>
                </a:cubicBezTo>
                <a:cubicBezTo>
                  <a:pt x="120144" y="656264"/>
                  <a:pt x="99869" y="633697"/>
                  <a:pt x="96299" y="587032"/>
                </a:cubicBezTo>
                <a:cubicBezTo>
                  <a:pt x="87861" y="539988"/>
                  <a:pt x="66571" y="452493"/>
                  <a:pt x="59759" y="422399"/>
                </a:cubicBezTo>
                <a:cubicBezTo>
                  <a:pt x="62865" y="416491"/>
                  <a:pt x="59682" y="404768"/>
                  <a:pt x="55429" y="406467"/>
                </a:cubicBezTo>
                <a:cubicBezTo>
                  <a:pt x="56742" y="400038"/>
                  <a:pt x="64884" y="384166"/>
                  <a:pt x="58062" y="383409"/>
                </a:cubicBezTo>
                <a:cubicBezTo>
                  <a:pt x="57210" y="351894"/>
                  <a:pt x="61145" y="320031"/>
                  <a:pt x="69487" y="290892"/>
                </a:cubicBezTo>
                <a:cubicBezTo>
                  <a:pt x="57686" y="231306"/>
                  <a:pt x="89539" y="260845"/>
                  <a:pt x="86198" y="217175"/>
                </a:cubicBezTo>
                <a:cubicBezTo>
                  <a:pt x="72715" y="183379"/>
                  <a:pt x="83646" y="168958"/>
                  <a:pt x="74643" y="129155"/>
                </a:cubicBezTo>
                <a:cubicBezTo>
                  <a:pt x="96697" y="112411"/>
                  <a:pt x="72236" y="90977"/>
                  <a:pt x="78417" y="74202"/>
                </a:cubicBezTo>
                <a:cubicBezTo>
                  <a:pt x="59029" y="57686"/>
                  <a:pt x="81827" y="29115"/>
                  <a:pt x="94183" y="4683"/>
                </a:cubicBezTo>
                <a:close/>
              </a:path>
            </a:pathLst>
          </a:custGeom>
        </p:spPr>
      </p:pic>
    </p:spTree>
    <p:extLst>
      <p:ext uri="{BB962C8B-B14F-4D97-AF65-F5344CB8AC3E}">
        <p14:creationId xmlns:p14="http://schemas.microsoft.com/office/powerpoint/2010/main" val="1421900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Resim 27">
            <a:extLst>
              <a:ext uri="{FF2B5EF4-FFF2-40B4-BE49-F238E27FC236}">
                <a16:creationId xmlns:a16="http://schemas.microsoft.com/office/drawing/2014/main" id="{2B4D3079-3E0C-0E64-48F3-85AD78FEE1BE}"/>
              </a:ext>
            </a:extLst>
          </p:cNvPr>
          <p:cNvPicPr>
            <a:picLocks noChangeAspect="1"/>
          </p:cNvPicPr>
          <p:nvPr/>
        </p:nvPicPr>
        <p:blipFill>
          <a:blip r:embed="rId3" cstate="print">
            <a:extLst>
              <a:ext uri="{28A0092B-C50C-407E-A947-70E740481C1C}">
                <a14:useLocalDpi xmlns:a14="http://schemas.microsoft.com/office/drawing/2010/main" val="0"/>
              </a:ext>
            </a:extLst>
          </a:blip>
          <a:srcRect t="18769" b="18769"/>
          <a:stretch/>
        </p:blipFill>
        <p:spPr>
          <a:xfrm rot="5400000">
            <a:off x="9772767" y="1282424"/>
            <a:ext cx="2639903" cy="2198560"/>
          </a:xfrm>
          <a:custGeom>
            <a:avLst/>
            <a:gdLst/>
            <a:ahLst/>
            <a:cxnLst/>
            <a:rect l="l" t="t" r="r" b="b"/>
            <a:pathLst>
              <a:path w="3293877" h="2743212">
                <a:moveTo>
                  <a:pt x="37772" y="0"/>
                </a:moveTo>
                <a:lnTo>
                  <a:pt x="3293877" y="0"/>
                </a:lnTo>
                <a:lnTo>
                  <a:pt x="3293877" y="2133887"/>
                </a:lnTo>
                <a:lnTo>
                  <a:pt x="3222757" y="2223039"/>
                </a:lnTo>
                <a:cubicBezTo>
                  <a:pt x="3041339" y="2425251"/>
                  <a:pt x="2861221" y="2476800"/>
                  <a:pt x="2503136" y="2565392"/>
                </a:cubicBezTo>
                <a:cubicBezTo>
                  <a:pt x="2416757" y="2586746"/>
                  <a:pt x="2327408" y="2608861"/>
                  <a:pt x="2232111" y="2635826"/>
                </a:cubicBezTo>
                <a:cubicBezTo>
                  <a:pt x="1503976" y="2841768"/>
                  <a:pt x="998612" y="2754939"/>
                  <a:pt x="542319" y="2345567"/>
                </a:cubicBezTo>
                <a:cubicBezTo>
                  <a:pt x="242852" y="2076894"/>
                  <a:pt x="171565" y="1714314"/>
                  <a:pt x="96920" y="1191868"/>
                </a:cubicBezTo>
                <a:cubicBezTo>
                  <a:pt x="88586" y="1133496"/>
                  <a:pt x="79946" y="1075462"/>
                  <a:pt x="71529" y="1019346"/>
                </a:cubicBezTo>
                <a:cubicBezTo>
                  <a:pt x="26070" y="715012"/>
                  <a:pt x="-16826" y="427572"/>
                  <a:pt x="6623" y="178315"/>
                </a:cubicBezTo>
                <a:cubicBezTo>
                  <a:pt x="12226" y="118742"/>
                  <a:pt x="21526" y="62431"/>
                  <a:pt x="34833" y="8680"/>
                </a:cubicBezTo>
                <a:close/>
              </a:path>
            </a:pathLst>
          </a:custGeom>
        </p:spPr>
      </p:pic>
      <p:pic>
        <p:nvPicPr>
          <p:cNvPr id="27" name="Resim 26">
            <a:extLst>
              <a:ext uri="{FF2B5EF4-FFF2-40B4-BE49-F238E27FC236}">
                <a16:creationId xmlns:a16="http://schemas.microsoft.com/office/drawing/2014/main" id="{DCCB2058-0591-0586-1860-06DCCB74A3D8}"/>
              </a:ext>
            </a:extLst>
          </p:cNvPr>
          <p:cNvPicPr>
            <a:picLocks noChangeAspect="1"/>
          </p:cNvPicPr>
          <p:nvPr/>
        </p:nvPicPr>
        <p:blipFill>
          <a:blip r:embed="rId4" cstate="print">
            <a:extLst>
              <a:ext uri="{28A0092B-C50C-407E-A947-70E740481C1C}">
                <a14:useLocalDpi xmlns:a14="http://schemas.microsoft.com/office/drawing/2010/main" val="0"/>
              </a:ext>
            </a:extLst>
          </a:blip>
          <a:srcRect l="-2201" t="20779" r="9077" b="21054"/>
          <a:stretch/>
        </p:blipFill>
        <p:spPr>
          <a:xfrm rot="10800000">
            <a:off x="2349218" y="4509119"/>
            <a:ext cx="2820398" cy="2348880"/>
          </a:xfrm>
          <a:custGeom>
            <a:avLst/>
            <a:gdLst/>
            <a:ahLst/>
            <a:cxnLst/>
            <a:rect l="l" t="t" r="r" b="b"/>
            <a:pathLst>
              <a:path w="3293877" h="2743212">
                <a:moveTo>
                  <a:pt x="37772" y="0"/>
                </a:moveTo>
                <a:lnTo>
                  <a:pt x="3293877" y="0"/>
                </a:lnTo>
                <a:lnTo>
                  <a:pt x="3293877" y="2133887"/>
                </a:lnTo>
                <a:lnTo>
                  <a:pt x="3222757" y="2223039"/>
                </a:lnTo>
                <a:cubicBezTo>
                  <a:pt x="3041339" y="2425251"/>
                  <a:pt x="2861221" y="2476800"/>
                  <a:pt x="2503136" y="2565392"/>
                </a:cubicBezTo>
                <a:cubicBezTo>
                  <a:pt x="2416757" y="2586746"/>
                  <a:pt x="2327408" y="2608861"/>
                  <a:pt x="2232111" y="2635826"/>
                </a:cubicBezTo>
                <a:cubicBezTo>
                  <a:pt x="1503976" y="2841768"/>
                  <a:pt x="998612" y="2754939"/>
                  <a:pt x="542319" y="2345567"/>
                </a:cubicBezTo>
                <a:cubicBezTo>
                  <a:pt x="242852" y="2076894"/>
                  <a:pt x="171565" y="1714314"/>
                  <a:pt x="96920" y="1191868"/>
                </a:cubicBezTo>
                <a:cubicBezTo>
                  <a:pt x="88586" y="1133496"/>
                  <a:pt x="79946" y="1075462"/>
                  <a:pt x="71529" y="1019346"/>
                </a:cubicBezTo>
                <a:cubicBezTo>
                  <a:pt x="26070" y="715012"/>
                  <a:pt x="-16826" y="427572"/>
                  <a:pt x="6623" y="178315"/>
                </a:cubicBezTo>
                <a:cubicBezTo>
                  <a:pt x="12226" y="118742"/>
                  <a:pt x="21526" y="62431"/>
                  <a:pt x="34833" y="8680"/>
                </a:cubicBezTo>
                <a:close/>
              </a:path>
            </a:pathLst>
          </a:custGeom>
        </p:spPr>
      </p:pic>
      <p:sp>
        <p:nvSpPr>
          <p:cNvPr id="17" name="Title 3"/>
          <p:cNvSpPr>
            <a:spLocks noGrp="1"/>
          </p:cNvSpPr>
          <p:nvPr>
            <p:ph type="title"/>
          </p:nvPr>
        </p:nvSpPr>
        <p:spPr>
          <a:xfrm>
            <a:off x="3499420" y="304800"/>
            <a:ext cx="8692579" cy="1143000"/>
          </a:xfrm>
        </p:spPr>
        <p:txBody>
          <a:bodyPr/>
          <a:lstStyle/>
          <a:p>
            <a:pPr algn="l"/>
            <a:r>
              <a:rPr lang="tr-TR" dirty="0"/>
              <a:t>Materyal ve Metot</a:t>
            </a:r>
            <a:endParaRPr lang="en-US" dirty="0"/>
          </a:p>
        </p:txBody>
      </p:sp>
      <p:grpSp>
        <p:nvGrpSpPr>
          <p:cNvPr id="2" name="PptLabsAgenda_&amp;^@BeamShapeMainGroup_&amp;^@20241114145637405612">
            <a:extLst>
              <a:ext uri="{FF2B5EF4-FFF2-40B4-BE49-F238E27FC236}">
                <a16:creationId xmlns:a16="http://schemas.microsoft.com/office/drawing/2014/main" id="{3354BEFA-F9AC-A937-0A96-7CDE115919DE}"/>
              </a:ext>
            </a:extLst>
          </p:cNvPr>
          <p:cNvGrpSpPr/>
          <p:nvPr/>
        </p:nvGrpSpPr>
        <p:grpSpPr>
          <a:xfrm>
            <a:off x="-56751" y="190500"/>
            <a:ext cx="2413172" cy="6667500"/>
            <a:chOff x="-56751" y="190500"/>
            <a:chExt cx="2413172" cy="6667500"/>
          </a:xfrm>
        </p:grpSpPr>
        <p:pic>
          <p:nvPicPr>
            <p:cNvPr id="3" name="Graphic 20">
              <a:hlinkClick r:id="" action="ppaction://hlinkshowjump?jump=previousslide"/>
              <a:extLst>
                <a:ext uri="{FF2B5EF4-FFF2-40B4-BE49-F238E27FC236}">
                  <a16:creationId xmlns:a16="http://schemas.microsoft.com/office/drawing/2014/main" id="{52F13EA3-2D3C-39BE-8006-71E718763A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65060" y="5978113"/>
              <a:ext cx="360000" cy="350000"/>
            </a:xfrm>
            <a:prstGeom prst="rect">
              <a:avLst/>
            </a:prstGeom>
          </p:spPr>
        </p:pic>
        <p:pic>
          <p:nvPicPr>
            <p:cNvPr id="4" name="Graphic 19">
              <a:hlinkClick r:id="rId6" action="ppaction://hlinksldjump"/>
              <a:extLst>
                <a:ext uri="{FF2B5EF4-FFF2-40B4-BE49-F238E27FC236}">
                  <a16:creationId xmlns:a16="http://schemas.microsoft.com/office/drawing/2014/main" id="{F052593C-63C8-23D0-3DB9-1A2E77D4354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2572" y="5971011"/>
              <a:ext cx="360000" cy="350000"/>
            </a:xfrm>
            <a:prstGeom prst="rect">
              <a:avLst/>
            </a:prstGeom>
          </p:spPr>
        </p:pic>
        <p:pic>
          <p:nvPicPr>
            <p:cNvPr id="5" name="Graphic 21">
              <a:hlinkClick r:id="" action="ppaction://hlinkshowjump?jump=nextslide"/>
              <a:extLst>
                <a:ext uri="{FF2B5EF4-FFF2-40B4-BE49-F238E27FC236}">
                  <a16:creationId xmlns:a16="http://schemas.microsoft.com/office/drawing/2014/main" id="{920304D9-3BAF-C811-4B0E-A4A8DA42F5A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95586" y="5971011"/>
              <a:ext cx="360000" cy="350000"/>
            </a:xfrm>
            <a:prstGeom prst="rect">
              <a:avLst/>
            </a:prstGeom>
          </p:spPr>
        </p:pic>
        <p:sp>
          <p:nvSpPr>
            <p:cNvPr id="6" name="PptLabsAgenda_&amp;^@BeamShapeBackground_&amp;^@2020112014502751890">
              <a:extLst>
                <a:ext uri="{FF2B5EF4-FFF2-40B4-BE49-F238E27FC236}">
                  <a16:creationId xmlns:a16="http://schemas.microsoft.com/office/drawing/2014/main" id="{935A5E68-D674-1ADE-5FC6-1205672C96C3}"/>
                </a:ext>
              </a:extLst>
            </p:cNvPr>
            <p:cNvSpPr/>
            <p:nvPr/>
          </p:nvSpPr>
          <p:spPr bwMode="auto">
            <a:xfrm>
              <a:off x="0" y="190500"/>
              <a:ext cx="2356421" cy="6667500"/>
            </a:xfrm>
            <a:prstGeom prst="rect">
              <a:avLst/>
            </a:prstGeom>
            <a:solidFill>
              <a:schemeClr val="accent4">
                <a:lumMod val="50000"/>
                <a:alpha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en-US" sz="11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7" name="PptLabsAgenda_&amp;^@BeamShapeText_&amp;^@Results and Conclusion_7">
              <a:extLst>
                <a:ext uri="{FF2B5EF4-FFF2-40B4-BE49-F238E27FC236}">
                  <a16:creationId xmlns:a16="http://schemas.microsoft.com/office/drawing/2014/main" id="{F05D73C3-3571-6E0F-A5DD-2D241CE35DF7}"/>
                </a:ext>
              </a:extLst>
            </p:cNvPr>
            <p:cNvSpPr txBox="1"/>
            <p:nvPr/>
          </p:nvSpPr>
          <p:spPr>
            <a:xfrm>
              <a:off x="-56751" y="4316449"/>
              <a:ext cx="1959704" cy="307777"/>
            </a:xfrm>
            <a:prstGeom prst="rect">
              <a:avLst/>
            </a:prstGeom>
            <a:noFill/>
          </p:spPr>
          <p:txBody>
            <a:bodyPr vert="horz" wrap="none" rtlCol="0">
              <a:spAutoFit/>
            </a:bodyPr>
            <a:lstStyle/>
            <a:p>
              <a:pPr lvl="0"/>
              <a:r>
                <a:rPr lang="tr-TR" sz="1400" dirty="0">
                  <a:solidFill>
                    <a:prstClr val="black"/>
                  </a:solidFill>
                  <a:latin typeface="Arial Rounded MT Bold" panose="020B0604020202020204" charset="0"/>
                </a:rPr>
                <a:t>Bulgular ve Tartışma</a:t>
              </a:r>
              <a:endParaRPr lang="en-US" sz="1400" dirty="0">
                <a:solidFill>
                  <a:prstClr val="black"/>
                </a:solidFill>
                <a:latin typeface="Arial Rounded MT Bold" panose="020B0604020202020204" charset="0"/>
              </a:endParaRPr>
            </a:p>
          </p:txBody>
        </p:sp>
        <p:sp>
          <p:nvSpPr>
            <p:cNvPr id="8" name="PptLabsAgenda_&amp;^@BeamShapeText_&amp;^@Another Section_6">
              <a:extLst>
                <a:ext uri="{FF2B5EF4-FFF2-40B4-BE49-F238E27FC236}">
                  <a16:creationId xmlns:a16="http://schemas.microsoft.com/office/drawing/2014/main" id="{6E03A4A8-AD9A-0523-082F-1DD2767FFEAE}"/>
                </a:ext>
              </a:extLst>
            </p:cNvPr>
            <p:cNvSpPr txBox="1"/>
            <p:nvPr/>
          </p:nvSpPr>
          <p:spPr>
            <a:xfrm>
              <a:off x="-56751" y="3894132"/>
              <a:ext cx="1723933" cy="307777"/>
            </a:xfrm>
            <a:prstGeom prst="rect">
              <a:avLst/>
            </a:prstGeom>
            <a:noFill/>
          </p:spPr>
          <p:txBody>
            <a:bodyPr vert="horz" wrap="none" rtlCol="0">
              <a:spAutoFit/>
            </a:bodyPr>
            <a:lstStyle/>
            <a:p>
              <a:pPr lvl="0"/>
              <a:r>
                <a:rPr lang="tr-TR" sz="1400" b="1" dirty="0">
                  <a:solidFill>
                    <a:schemeClr val="bg1"/>
                  </a:solidFill>
                  <a:latin typeface="Arial Rounded MT Bold" panose="020B0604020202020204" charset="0"/>
                </a:rPr>
                <a:t>Materyal ve Metot</a:t>
              </a:r>
              <a:endParaRPr lang="en-US" sz="1400" b="1" dirty="0">
                <a:solidFill>
                  <a:schemeClr val="bg1"/>
                </a:solidFill>
                <a:latin typeface="Arial Rounded MT Bold" panose="020B0604020202020204" charset="0"/>
              </a:endParaRPr>
            </a:p>
          </p:txBody>
        </p:sp>
        <p:sp>
          <p:nvSpPr>
            <p:cNvPr id="10" name="PptLabsAgenda_&amp;^@BeamShapeText_&amp;^@Untitled Section_5">
              <a:extLst>
                <a:ext uri="{FF2B5EF4-FFF2-40B4-BE49-F238E27FC236}">
                  <a16:creationId xmlns:a16="http://schemas.microsoft.com/office/drawing/2014/main" id="{E6C145F1-3FC6-AF83-473F-34D52FC0CC71}"/>
                </a:ext>
              </a:extLst>
            </p:cNvPr>
            <p:cNvSpPr txBox="1"/>
            <p:nvPr/>
          </p:nvSpPr>
          <p:spPr>
            <a:xfrm>
              <a:off x="-56751" y="3471815"/>
              <a:ext cx="1720343" cy="307777"/>
            </a:xfrm>
            <a:prstGeom prst="rect">
              <a:avLst/>
            </a:prstGeom>
            <a:noFill/>
          </p:spPr>
          <p:txBody>
            <a:bodyPr vert="horz" wrap="none" rtlCol="0">
              <a:spAutoFit/>
            </a:bodyPr>
            <a:lstStyle/>
            <a:p>
              <a:pPr lvl="0"/>
              <a:r>
                <a:rPr lang="tr-TR" sz="1400" dirty="0">
                  <a:latin typeface="Arial Rounded MT Bold" panose="020B0604020202020204" charset="0"/>
                </a:rPr>
                <a:t>Çalışmanın Amacı</a:t>
              </a:r>
              <a:endParaRPr lang="en-US" sz="1400" dirty="0">
                <a:latin typeface="Arial Rounded MT Bold" panose="020B0604020202020204" charset="0"/>
              </a:endParaRPr>
            </a:p>
          </p:txBody>
        </p:sp>
        <p:sp>
          <p:nvSpPr>
            <p:cNvPr id="11" name="PptLabsAgenda_&amp;^@BeamShapeText_&amp;^@Materials and Method_4">
              <a:extLst>
                <a:ext uri="{FF2B5EF4-FFF2-40B4-BE49-F238E27FC236}">
                  <a16:creationId xmlns:a16="http://schemas.microsoft.com/office/drawing/2014/main" id="{7576E2FC-0ABC-213B-E443-E2D54FFC11EE}"/>
                </a:ext>
              </a:extLst>
            </p:cNvPr>
            <p:cNvSpPr txBox="1"/>
            <p:nvPr/>
          </p:nvSpPr>
          <p:spPr>
            <a:xfrm>
              <a:off x="-56751" y="3049498"/>
              <a:ext cx="2340000" cy="307777"/>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algn="l"/>
              <a:r>
                <a:rPr lang="tr-TR" sz="1400" spc="0" dirty="0">
                  <a:latin typeface="Arial Rounded MT Bold" panose="020B0604020202020204" charset="0"/>
                </a:rPr>
                <a:t>Dondurarak Kurutma</a:t>
              </a:r>
              <a:endParaRPr lang="en-US" sz="1400" spc="0" dirty="0">
                <a:latin typeface="Arial Rounded MT Bold" panose="020B0604020202020204" charset="0"/>
              </a:endParaRPr>
            </a:p>
          </p:txBody>
        </p:sp>
        <p:sp>
          <p:nvSpPr>
            <p:cNvPr id="12" name="PptLabsAgenda_&amp;^@BeamShapeText_&amp;^@Introduction_3">
              <a:extLst>
                <a:ext uri="{FF2B5EF4-FFF2-40B4-BE49-F238E27FC236}">
                  <a16:creationId xmlns:a16="http://schemas.microsoft.com/office/drawing/2014/main" id="{92B652D5-C566-925E-FF2A-E05959ED5404}"/>
                </a:ext>
              </a:extLst>
            </p:cNvPr>
            <p:cNvSpPr txBox="1"/>
            <p:nvPr/>
          </p:nvSpPr>
          <p:spPr>
            <a:xfrm>
              <a:off x="-56751" y="2627181"/>
              <a:ext cx="2340000" cy="307777"/>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algn="l"/>
              <a:r>
                <a:rPr lang="tr-TR" sz="1400" spc="0" dirty="0">
                  <a:latin typeface="Arial Rounded MT Bold" panose="020B0604020202020204" charset="0"/>
                </a:rPr>
                <a:t>Giriş</a:t>
              </a:r>
              <a:endParaRPr lang="en-US" sz="1400" spc="0" dirty="0">
                <a:latin typeface="Arial Rounded MT Bold" panose="020B0604020202020204" charset="0"/>
              </a:endParaRPr>
            </a:p>
          </p:txBody>
        </p:sp>
        <p:sp>
          <p:nvSpPr>
            <p:cNvPr id="13" name="PptLabsAgenda_&amp;^@BeamShapeText_&amp;^@Outline_2">
              <a:extLst>
                <a:ext uri="{FF2B5EF4-FFF2-40B4-BE49-F238E27FC236}">
                  <a16:creationId xmlns:a16="http://schemas.microsoft.com/office/drawing/2014/main" id="{9E6D3B86-9B35-C7D2-9D46-07645922DDDE}"/>
                </a:ext>
              </a:extLst>
            </p:cNvPr>
            <p:cNvSpPr txBox="1"/>
            <p:nvPr/>
          </p:nvSpPr>
          <p:spPr>
            <a:xfrm>
              <a:off x="-56751" y="2204864"/>
              <a:ext cx="2340000" cy="380361"/>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lvl="0" algn="l">
                <a:lnSpc>
                  <a:spcPct val="150000"/>
                </a:lnSpc>
                <a:spcAft>
                  <a:spcPts val="1200"/>
                </a:spcAft>
              </a:pPr>
              <a:r>
                <a:rPr lang="tr-TR" sz="1400" spc="0" dirty="0">
                  <a:uFill>
                    <a:solidFill>
                      <a:prstClr val="white"/>
                    </a:solidFill>
                  </a:uFill>
                  <a:latin typeface="Arial Rounded MT Bold" panose="020B0604020202020204" charset="0"/>
                  <a:ea typeface="굴림" panose="020B0600000101010101" pitchFamily="34" charset="-127"/>
                  <a:cs typeface="Open Sans"/>
                </a:rPr>
                <a:t>Sunum Akışı</a:t>
              </a:r>
              <a:endParaRPr lang="en-US" sz="1400" spc="0" dirty="0">
                <a:uFill>
                  <a:solidFill>
                    <a:prstClr val="white"/>
                  </a:solidFill>
                </a:uFill>
                <a:latin typeface="Arial Rounded MT Bold" panose="020B0604020202020204" charset="0"/>
                <a:ea typeface="굴림" panose="020B0600000101010101" pitchFamily="34" charset="-127"/>
                <a:cs typeface="Open Sans"/>
              </a:endParaRPr>
            </a:p>
          </p:txBody>
        </p:sp>
        <p:sp>
          <p:nvSpPr>
            <p:cNvPr id="14" name="Oval 13">
              <a:hlinkClick r:id="" action="ppaction://hlinkshowjump?jump=previousslide"/>
              <a:extLst>
                <a:ext uri="{FF2B5EF4-FFF2-40B4-BE49-F238E27FC236}">
                  <a16:creationId xmlns:a16="http://schemas.microsoft.com/office/drawing/2014/main" id="{F0C5F086-DA6A-D69A-A547-2E9C8F4753AC}"/>
                </a:ext>
              </a:extLst>
            </p:cNvPr>
            <p:cNvSpPr/>
            <p:nvPr/>
          </p:nvSpPr>
          <p:spPr>
            <a:xfrm>
              <a:off x="216961" y="5910696"/>
              <a:ext cx="484079" cy="470632"/>
            </a:xfrm>
            <a:prstGeom prst="ellipse">
              <a:avLst/>
            </a:prstGeom>
            <a:noFill/>
            <a:ln>
              <a:solidFill>
                <a:schemeClr val="bg1">
                  <a:lumMod val="75000"/>
                </a:schemeClr>
              </a:solidFill>
            </a:ln>
            <a:effectLst>
              <a:glow rad="63500">
                <a:schemeClr val="accent4"/>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15" name="Oval 14">
              <a:hlinkClick r:id="" action="ppaction://hlinkshowjump?jump=nextslide"/>
              <a:extLst>
                <a:ext uri="{FF2B5EF4-FFF2-40B4-BE49-F238E27FC236}">
                  <a16:creationId xmlns:a16="http://schemas.microsoft.com/office/drawing/2014/main" id="{706163C5-7BF6-C517-0A59-B1E7CEEA64B6}"/>
                </a:ext>
              </a:extLst>
            </p:cNvPr>
            <p:cNvSpPr>
              <a:spLocks/>
            </p:cNvSpPr>
            <p:nvPr/>
          </p:nvSpPr>
          <p:spPr>
            <a:xfrm>
              <a:off x="1515962" y="5910694"/>
              <a:ext cx="484079" cy="470632"/>
            </a:xfrm>
            <a:prstGeom prst="ellipse">
              <a:avLst/>
            </a:prstGeom>
            <a:noFill/>
            <a:ln>
              <a:solidFill>
                <a:schemeClr val="bg1">
                  <a:lumMod val="75000"/>
                </a:schemeClr>
              </a:solidFill>
            </a:ln>
            <a:effectLst>
              <a:glow rad="63500">
                <a:schemeClr val="accent4"/>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8" name="Rectangle 22">
            <a:extLst>
              <a:ext uri="{FF2B5EF4-FFF2-40B4-BE49-F238E27FC236}">
                <a16:creationId xmlns:a16="http://schemas.microsoft.com/office/drawing/2014/main" id="{FEDAEFEA-D981-A197-5773-AB90B6EA2240}"/>
              </a:ext>
            </a:extLst>
          </p:cNvPr>
          <p:cNvSpPr>
            <a:spLocks/>
          </p:cNvSpPr>
          <p:nvPr/>
        </p:nvSpPr>
        <p:spPr>
          <a:xfrm>
            <a:off x="-56751" y="1280396"/>
            <a:ext cx="2448630" cy="584775"/>
          </a:xfrm>
          <a:prstGeom prst="rect">
            <a:avLst/>
          </a:prstGeom>
          <a:noFill/>
        </p:spPr>
        <p:txBody>
          <a:bodyPr wrap="square" lIns="91440" tIns="45720" rIns="91440" bIns="45720">
            <a:spAutoFit/>
          </a:bodyPr>
          <a:lstStyle/>
          <a:p>
            <a:pPr algn="ctr"/>
            <a:r>
              <a:rPr lang="tr-TR" sz="3200" b="1" cap="none" spc="50" dirty="0">
                <a:ln w="0"/>
                <a:solidFill>
                  <a:schemeClr val="bg2"/>
                </a:solidFill>
                <a:effectLst>
                  <a:innerShdw blurRad="63500" dist="50800" dir="13500000">
                    <a:srgbClr val="000000">
                      <a:alpha val="50000"/>
                    </a:srgbClr>
                  </a:innerShdw>
                </a:effectLst>
              </a:rPr>
              <a:t>TURK2025</a:t>
            </a:r>
            <a:endParaRPr lang="en-US" sz="3200" b="1" cap="none" spc="50" dirty="0">
              <a:ln w="0"/>
              <a:solidFill>
                <a:schemeClr val="bg2"/>
              </a:solidFill>
              <a:effectLst>
                <a:innerShdw blurRad="63500" dist="50800" dir="13500000">
                  <a:srgbClr val="000000">
                    <a:alpha val="50000"/>
                  </a:srgbClr>
                </a:innerShdw>
              </a:effectLst>
            </a:endParaRPr>
          </a:p>
        </p:txBody>
      </p:sp>
      <p:sp>
        <p:nvSpPr>
          <p:cNvPr id="20" name="PptLabsAgenda_&amp;^@BeamShapeText_&amp;^@Results and Conclusion_7">
            <a:extLst>
              <a:ext uri="{FF2B5EF4-FFF2-40B4-BE49-F238E27FC236}">
                <a16:creationId xmlns:a16="http://schemas.microsoft.com/office/drawing/2014/main" id="{05C04096-60F2-C871-46EE-2B2A1C5C62C2}"/>
              </a:ext>
            </a:extLst>
          </p:cNvPr>
          <p:cNvSpPr txBox="1"/>
          <p:nvPr/>
        </p:nvSpPr>
        <p:spPr>
          <a:xfrm>
            <a:off x="-80347" y="4740339"/>
            <a:ext cx="1983300" cy="307777"/>
          </a:xfrm>
          <a:prstGeom prst="rect">
            <a:avLst/>
          </a:prstGeom>
          <a:noFill/>
        </p:spPr>
        <p:txBody>
          <a:bodyPr vert="horz" wrap="none" rtlCol="0">
            <a:spAutoFit/>
          </a:bodyPr>
          <a:lstStyle/>
          <a:p>
            <a:pPr lvl="0"/>
            <a:r>
              <a:rPr lang="tr-TR" sz="1400" dirty="0">
                <a:solidFill>
                  <a:prstClr val="black"/>
                </a:solidFill>
                <a:latin typeface="Arial Rounded MT Bold" panose="020B0604020202020204" charset="0"/>
              </a:rPr>
              <a:t>Sonuçlar ve Öneriler</a:t>
            </a:r>
            <a:endParaRPr lang="en-US" sz="1400" dirty="0">
              <a:solidFill>
                <a:prstClr val="black"/>
              </a:solidFill>
              <a:latin typeface="Arial Rounded MT Bold" panose="020B0604020202020204" charset="0"/>
            </a:endParaRPr>
          </a:p>
        </p:txBody>
      </p:sp>
      <p:sp>
        <p:nvSpPr>
          <p:cNvPr id="21" name="PptLabsAgenda_&amp;^@BeamShapeText_&amp;^@Results and Conclusion_7">
            <a:extLst>
              <a:ext uri="{FF2B5EF4-FFF2-40B4-BE49-F238E27FC236}">
                <a16:creationId xmlns:a16="http://schemas.microsoft.com/office/drawing/2014/main" id="{B6EE9CBC-759B-1E04-CC8E-675C27A49DC1}"/>
              </a:ext>
            </a:extLst>
          </p:cNvPr>
          <p:cNvSpPr txBox="1"/>
          <p:nvPr/>
        </p:nvSpPr>
        <p:spPr>
          <a:xfrm>
            <a:off x="-86732" y="5161083"/>
            <a:ext cx="1361335" cy="307777"/>
          </a:xfrm>
          <a:prstGeom prst="rect">
            <a:avLst/>
          </a:prstGeom>
          <a:noFill/>
        </p:spPr>
        <p:txBody>
          <a:bodyPr vert="horz" wrap="none" rtlCol="0">
            <a:spAutoFit/>
          </a:bodyPr>
          <a:lstStyle/>
          <a:p>
            <a:pPr lvl="0"/>
            <a:r>
              <a:rPr lang="tr-TR" sz="1400" dirty="0">
                <a:solidFill>
                  <a:prstClr val="black"/>
                </a:solidFill>
                <a:latin typeface="Arial Rounded MT Bold" panose="020B0604020202020204" charset="0"/>
              </a:rPr>
              <a:t>Kaynak Dizini</a:t>
            </a:r>
            <a:endParaRPr lang="en-US" sz="1400" dirty="0">
              <a:solidFill>
                <a:prstClr val="black"/>
              </a:solidFill>
              <a:latin typeface="Arial Rounded MT Bold" panose="020B0604020202020204" charset="0"/>
            </a:endParaRPr>
          </a:p>
        </p:txBody>
      </p:sp>
      <p:pic>
        <p:nvPicPr>
          <p:cNvPr id="22" name="Resim 21">
            <a:extLst>
              <a:ext uri="{FF2B5EF4-FFF2-40B4-BE49-F238E27FC236}">
                <a16:creationId xmlns:a16="http://schemas.microsoft.com/office/drawing/2014/main" id="{537BAB65-6771-65F5-CEC2-9ECB7306F288}"/>
              </a:ext>
            </a:extLst>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56421" y="429783"/>
            <a:ext cx="1143000" cy="1143000"/>
          </a:xfrm>
          <a:prstGeom prst="rect">
            <a:avLst/>
          </a:prstGeom>
        </p:spPr>
      </p:pic>
      <p:graphicFrame>
        <p:nvGraphicFramePr>
          <p:cNvPr id="26" name="İçerik Yer Tutucusu 3">
            <a:extLst>
              <a:ext uri="{FF2B5EF4-FFF2-40B4-BE49-F238E27FC236}">
                <a16:creationId xmlns:a16="http://schemas.microsoft.com/office/drawing/2014/main" id="{FDE28000-CC8F-8BA7-A1D2-B29E91EE8307}"/>
              </a:ext>
            </a:extLst>
          </p:cNvPr>
          <p:cNvGraphicFramePr>
            <a:graphicFrameLocks/>
          </p:cNvGraphicFramePr>
          <p:nvPr>
            <p:extLst>
              <p:ext uri="{D42A27DB-BD31-4B8C-83A1-F6EECF244321}">
                <p14:modId xmlns:p14="http://schemas.microsoft.com/office/powerpoint/2010/main" val="2396875499"/>
              </p:ext>
            </p:extLst>
          </p:nvPr>
        </p:nvGraphicFramePr>
        <p:xfrm>
          <a:off x="4511824" y="1572783"/>
          <a:ext cx="5475734" cy="433791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29" name="Resim 28" descr="meyve, bitki, dut, yaprak içeren bir resim&#10;&#10;Yapay zeka tarafından oluşturulan içerik yanlış olabilir.">
            <a:extLst>
              <a:ext uri="{FF2B5EF4-FFF2-40B4-BE49-F238E27FC236}">
                <a16:creationId xmlns:a16="http://schemas.microsoft.com/office/drawing/2014/main" id="{491A4B49-5FA6-D59C-ED77-B71CB8F80D8B}"/>
              </a:ext>
            </a:extLst>
          </p:cNvPr>
          <p:cNvPicPr>
            <a:picLocks noChangeAspect="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6099238" flipH="1">
            <a:off x="10637645" y="4773382"/>
            <a:ext cx="1644628" cy="1644628"/>
          </a:xfrm>
          <a:prstGeom prst="rect">
            <a:avLst/>
          </a:prstGeom>
        </p:spPr>
      </p:pic>
    </p:spTree>
    <p:extLst>
      <p:ext uri="{BB962C8B-B14F-4D97-AF65-F5344CB8AC3E}">
        <p14:creationId xmlns:p14="http://schemas.microsoft.com/office/powerpoint/2010/main" val="467016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Resim 28" descr="meyve, bitki, dut, yaprak içeren bir resim&#10;&#10;Yapay zeka tarafından oluşturulan içerik yanlış olabilir.">
            <a:extLst>
              <a:ext uri="{FF2B5EF4-FFF2-40B4-BE49-F238E27FC236}">
                <a16:creationId xmlns:a16="http://schemas.microsoft.com/office/drawing/2014/main" id="{E4FE05E5-3CE0-0D69-36E6-35187686D5F7}"/>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6099238" flipH="1">
            <a:off x="10637645" y="4773382"/>
            <a:ext cx="1644628" cy="1644628"/>
          </a:xfrm>
          <a:prstGeom prst="rect">
            <a:avLst/>
          </a:prstGeom>
        </p:spPr>
      </p:pic>
      <p:sp>
        <p:nvSpPr>
          <p:cNvPr id="2" name="Başlık 1">
            <a:extLst>
              <a:ext uri="{FF2B5EF4-FFF2-40B4-BE49-F238E27FC236}">
                <a16:creationId xmlns:a16="http://schemas.microsoft.com/office/drawing/2014/main" id="{9B58729A-1A2D-F122-C90E-18FA295B48A2}"/>
              </a:ext>
            </a:extLst>
          </p:cNvPr>
          <p:cNvSpPr>
            <a:spLocks noGrp="1"/>
          </p:cNvSpPr>
          <p:nvPr>
            <p:ph type="title"/>
          </p:nvPr>
        </p:nvSpPr>
        <p:spPr>
          <a:xfrm>
            <a:off x="3499421" y="304800"/>
            <a:ext cx="8692579" cy="1143000"/>
          </a:xfrm>
        </p:spPr>
        <p:txBody>
          <a:bodyPr/>
          <a:lstStyle/>
          <a:p>
            <a:pPr algn="l"/>
            <a:r>
              <a:rPr lang="tr-TR" dirty="0"/>
              <a:t>Materyal ve Metot</a:t>
            </a:r>
            <a:endParaRPr lang="en-US" dirty="0"/>
          </a:p>
        </p:txBody>
      </p:sp>
      <p:grpSp>
        <p:nvGrpSpPr>
          <p:cNvPr id="4" name="PptLabsAgenda_&amp;^@BeamShapeMainGroup_&amp;^@20241114145637405612">
            <a:extLst>
              <a:ext uri="{FF2B5EF4-FFF2-40B4-BE49-F238E27FC236}">
                <a16:creationId xmlns:a16="http://schemas.microsoft.com/office/drawing/2014/main" id="{2AFD2A7A-AE22-ED0A-9F78-4DC4DCF43F65}"/>
              </a:ext>
            </a:extLst>
          </p:cNvPr>
          <p:cNvGrpSpPr/>
          <p:nvPr/>
        </p:nvGrpSpPr>
        <p:grpSpPr>
          <a:xfrm>
            <a:off x="-56751" y="190500"/>
            <a:ext cx="2413172" cy="6667500"/>
            <a:chOff x="-56751" y="190500"/>
            <a:chExt cx="2413172" cy="6667500"/>
          </a:xfrm>
        </p:grpSpPr>
        <p:pic>
          <p:nvPicPr>
            <p:cNvPr id="5" name="Graphic 20">
              <a:hlinkClick r:id="" action="ppaction://hlinkshowjump?jump=previousslide"/>
              <a:extLst>
                <a:ext uri="{FF2B5EF4-FFF2-40B4-BE49-F238E27FC236}">
                  <a16:creationId xmlns:a16="http://schemas.microsoft.com/office/drawing/2014/main" id="{B41DA538-9A18-7D6D-67E7-39B754BDF2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65060" y="5978113"/>
              <a:ext cx="360000" cy="350000"/>
            </a:xfrm>
            <a:prstGeom prst="rect">
              <a:avLst/>
            </a:prstGeom>
          </p:spPr>
        </p:pic>
        <p:pic>
          <p:nvPicPr>
            <p:cNvPr id="6" name="Graphic 19">
              <a:hlinkClick r:id="rId4" action="ppaction://hlinksldjump"/>
              <a:extLst>
                <a:ext uri="{FF2B5EF4-FFF2-40B4-BE49-F238E27FC236}">
                  <a16:creationId xmlns:a16="http://schemas.microsoft.com/office/drawing/2014/main" id="{27E837D0-B041-8F9F-D022-B47ACB9BFC9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2572" y="5971011"/>
              <a:ext cx="360000" cy="350000"/>
            </a:xfrm>
            <a:prstGeom prst="rect">
              <a:avLst/>
            </a:prstGeom>
          </p:spPr>
        </p:pic>
        <p:pic>
          <p:nvPicPr>
            <p:cNvPr id="7" name="Graphic 21">
              <a:hlinkClick r:id="" action="ppaction://hlinkshowjump?jump=nextslide"/>
              <a:extLst>
                <a:ext uri="{FF2B5EF4-FFF2-40B4-BE49-F238E27FC236}">
                  <a16:creationId xmlns:a16="http://schemas.microsoft.com/office/drawing/2014/main" id="{1FE82DA2-6035-7761-BA83-EE4A368409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5586" y="5971011"/>
              <a:ext cx="360000" cy="350000"/>
            </a:xfrm>
            <a:prstGeom prst="rect">
              <a:avLst/>
            </a:prstGeom>
          </p:spPr>
        </p:pic>
        <p:sp>
          <p:nvSpPr>
            <p:cNvPr id="8" name="PptLabsAgenda_&amp;^@BeamShapeBackground_&amp;^@2020112014502751890">
              <a:extLst>
                <a:ext uri="{FF2B5EF4-FFF2-40B4-BE49-F238E27FC236}">
                  <a16:creationId xmlns:a16="http://schemas.microsoft.com/office/drawing/2014/main" id="{BA243D15-74F5-6580-E051-45C3596B99AA}"/>
                </a:ext>
              </a:extLst>
            </p:cNvPr>
            <p:cNvSpPr/>
            <p:nvPr/>
          </p:nvSpPr>
          <p:spPr bwMode="auto">
            <a:xfrm>
              <a:off x="0" y="190500"/>
              <a:ext cx="2356421" cy="6667500"/>
            </a:xfrm>
            <a:prstGeom prst="rect">
              <a:avLst/>
            </a:prstGeom>
            <a:solidFill>
              <a:schemeClr val="accent4">
                <a:lumMod val="50000"/>
                <a:alpha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en-US" sz="11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9" name="PptLabsAgenda_&amp;^@BeamShapeText_&amp;^@Results and Conclusion_7">
              <a:extLst>
                <a:ext uri="{FF2B5EF4-FFF2-40B4-BE49-F238E27FC236}">
                  <a16:creationId xmlns:a16="http://schemas.microsoft.com/office/drawing/2014/main" id="{691B5C4F-0642-45D8-EA20-DFE7C3F4D24D}"/>
                </a:ext>
              </a:extLst>
            </p:cNvPr>
            <p:cNvSpPr txBox="1"/>
            <p:nvPr/>
          </p:nvSpPr>
          <p:spPr>
            <a:xfrm>
              <a:off x="-56751" y="4316449"/>
              <a:ext cx="1959704" cy="307777"/>
            </a:xfrm>
            <a:prstGeom prst="rect">
              <a:avLst/>
            </a:prstGeom>
            <a:noFill/>
          </p:spPr>
          <p:txBody>
            <a:bodyPr vert="horz" wrap="none" rtlCol="0">
              <a:spAutoFit/>
            </a:bodyPr>
            <a:lstStyle/>
            <a:p>
              <a:pPr lvl="0"/>
              <a:r>
                <a:rPr lang="tr-TR" sz="1400" dirty="0">
                  <a:solidFill>
                    <a:prstClr val="black"/>
                  </a:solidFill>
                  <a:latin typeface="Arial Rounded MT Bold" panose="020B0604020202020204" charset="0"/>
                </a:rPr>
                <a:t>Bulgular ve Tartışma</a:t>
              </a:r>
              <a:endParaRPr lang="en-US" sz="1400" dirty="0">
                <a:solidFill>
                  <a:prstClr val="black"/>
                </a:solidFill>
                <a:latin typeface="Arial Rounded MT Bold" panose="020B0604020202020204" charset="0"/>
              </a:endParaRPr>
            </a:p>
          </p:txBody>
        </p:sp>
        <p:sp>
          <p:nvSpPr>
            <p:cNvPr id="10" name="PptLabsAgenda_&amp;^@BeamShapeText_&amp;^@Another Section_6">
              <a:extLst>
                <a:ext uri="{FF2B5EF4-FFF2-40B4-BE49-F238E27FC236}">
                  <a16:creationId xmlns:a16="http://schemas.microsoft.com/office/drawing/2014/main" id="{5F3DF38A-4E51-06D6-9DD1-F1249A7AE04C}"/>
                </a:ext>
              </a:extLst>
            </p:cNvPr>
            <p:cNvSpPr txBox="1"/>
            <p:nvPr/>
          </p:nvSpPr>
          <p:spPr>
            <a:xfrm>
              <a:off x="-56751" y="3894132"/>
              <a:ext cx="1723933" cy="307777"/>
            </a:xfrm>
            <a:prstGeom prst="rect">
              <a:avLst/>
            </a:prstGeom>
            <a:noFill/>
          </p:spPr>
          <p:txBody>
            <a:bodyPr vert="horz" wrap="none" rtlCol="0">
              <a:spAutoFit/>
            </a:bodyPr>
            <a:lstStyle/>
            <a:p>
              <a:pPr lvl="0"/>
              <a:r>
                <a:rPr lang="tr-TR" sz="1400" b="1" dirty="0">
                  <a:solidFill>
                    <a:schemeClr val="bg1"/>
                  </a:solidFill>
                  <a:latin typeface="Arial Rounded MT Bold" panose="020B0604020202020204" charset="0"/>
                </a:rPr>
                <a:t>Materyal ve Metot</a:t>
              </a:r>
              <a:endParaRPr lang="en-US" sz="1400" b="1" dirty="0">
                <a:solidFill>
                  <a:schemeClr val="bg1"/>
                </a:solidFill>
                <a:latin typeface="Arial Rounded MT Bold" panose="020B0604020202020204" charset="0"/>
              </a:endParaRPr>
            </a:p>
          </p:txBody>
        </p:sp>
        <p:sp>
          <p:nvSpPr>
            <p:cNvPr id="11" name="PptLabsAgenda_&amp;^@BeamShapeText_&amp;^@Untitled Section_5">
              <a:extLst>
                <a:ext uri="{FF2B5EF4-FFF2-40B4-BE49-F238E27FC236}">
                  <a16:creationId xmlns:a16="http://schemas.microsoft.com/office/drawing/2014/main" id="{595C367C-6507-CD30-D3FE-795B39E45B7E}"/>
                </a:ext>
              </a:extLst>
            </p:cNvPr>
            <p:cNvSpPr txBox="1"/>
            <p:nvPr/>
          </p:nvSpPr>
          <p:spPr>
            <a:xfrm>
              <a:off x="-56751" y="3471815"/>
              <a:ext cx="1720343" cy="307777"/>
            </a:xfrm>
            <a:prstGeom prst="rect">
              <a:avLst/>
            </a:prstGeom>
            <a:noFill/>
          </p:spPr>
          <p:txBody>
            <a:bodyPr vert="horz" wrap="none" rtlCol="0">
              <a:spAutoFit/>
            </a:bodyPr>
            <a:lstStyle/>
            <a:p>
              <a:pPr lvl="0"/>
              <a:r>
                <a:rPr lang="tr-TR" sz="1400" dirty="0">
                  <a:latin typeface="Arial Rounded MT Bold" panose="020B0604020202020204" charset="0"/>
                </a:rPr>
                <a:t>Çalışmanın Amacı</a:t>
              </a:r>
              <a:endParaRPr lang="en-US" sz="1400" dirty="0">
                <a:latin typeface="Arial Rounded MT Bold" panose="020B0604020202020204" charset="0"/>
              </a:endParaRPr>
            </a:p>
          </p:txBody>
        </p:sp>
        <p:sp>
          <p:nvSpPr>
            <p:cNvPr id="12" name="PptLabsAgenda_&amp;^@BeamShapeText_&amp;^@Materials and Method_4">
              <a:extLst>
                <a:ext uri="{FF2B5EF4-FFF2-40B4-BE49-F238E27FC236}">
                  <a16:creationId xmlns:a16="http://schemas.microsoft.com/office/drawing/2014/main" id="{C0CC0270-D3A4-3749-0D6F-1AD7E70668F8}"/>
                </a:ext>
              </a:extLst>
            </p:cNvPr>
            <p:cNvSpPr txBox="1"/>
            <p:nvPr/>
          </p:nvSpPr>
          <p:spPr>
            <a:xfrm>
              <a:off x="-56751" y="3049498"/>
              <a:ext cx="2340000" cy="307777"/>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algn="l"/>
              <a:r>
                <a:rPr lang="tr-TR" sz="1400" spc="0" dirty="0">
                  <a:latin typeface="Arial Rounded MT Bold" panose="020B0604020202020204" charset="0"/>
                </a:rPr>
                <a:t>Dondurarak Kurutma</a:t>
              </a:r>
              <a:endParaRPr lang="en-US" sz="1400" spc="0" dirty="0">
                <a:latin typeface="Arial Rounded MT Bold" panose="020B0604020202020204" charset="0"/>
              </a:endParaRPr>
            </a:p>
          </p:txBody>
        </p:sp>
        <p:sp>
          <p:nvSpPr>
            <p:cNvPr id="13" name="PptLabsAgenda_&amp;^@BeamShapeText_&amp;^@Introduction_3">
              <a:extLst>
                <a:ext uri="{FF2B5EF4-FFF2-40B4-BE49-F238E27FC236}">
                  <a16:creationId xmlns:a16="http://schemas.microsoft.com/office/drawing/2014/main" id="{5609D2EF-4B9C-9207-CDB3-518FE4047242}"/>
                </a:ext>
              </a:extLst>
            </p:cNvPr>
            <p:cNvSpPr txBox="1"/>
            <p:nvPr/>
          </p:nvSpPr>
          <p:spPr>
            <a:xfrm>
              <a:off x="-56751" y="2627181"/>
              <a:ext cx="2340000" cy="307777"/>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algn="l"/>
              <a:r>
                <a:rPr lang="tr-TR" sz="1400" spc="0" dirty="0">
                  <a:latin typeface="Arial Rounded MT Bold" panose="020B0604020202020204" charset="0"/>
                </a:rPr>
                <a:t>Giriş</a:t>
              </a:r>
              <a:endParaRPr lang="en-US" sz="1400" spc="0" dirty="0">
                <a:latin typeface="Arial Rounded MT Bold" panose="020B0604020202020204" charset="0"/>
              </a:endParaRPr>
            </a:p>
          </p:txBody>
        </p:sp>
        <p:sp>
          <p:nvSpPr>
            <p:cNvPr id="14" name="PptLabsAgenda_&amp;^@BeamShapeText_&amp;^@Outline_2">
              <a:extLst>
                <a:ext uri="{FF2B5EF4-FFF2-40B4-BE49-F238E27FC236}">
                  <a16:creationId xmlns:a16="http://schemas.microsoft.com/office/drawing/2014/main" id="{67157C50-F9CE-F27D-4240-D805164BF6EC}"/>
                </a:ext>
              </a:extLst>
            </p:cNvPr>
            <p:cNvSpPr txBox="1"/>
            <p:nvPr/>
          </p:nvSpPr>
          <p:spPr>
            <a:xfrm>
              <a:off x="-56751" y="2204864"/>
              <a:ext cx="2340000" cy="380361"/>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lvl="0" algn="l">
                <a:lnSpc>
                  <a:spcPct val="150000"/>
                </a:lnSpc>
                <a:spcAft>
                  <a:spcPts val="1200"/>
                </a:spcAft>
              </a:pPr>
              <a:r>
                <a:rPr lang="tr-TR" sz="1400" spc="0" dirty="0">
                  <a:uFill>
                    <a:solidFill>
                      <a:prstClr val="white"/>
                    </a:solidFill>
                  </a:uFill>
                  <a:latin typeface="Arial Rounded MT Bold" panose="020B0604020202020204" charset="0"/>
                  <a:ea typeface="굴림" panose="020B0600000101010101" pitchFamily="34" charset="-127"/>
                  <a:cs typeface="Open Sans"/>
                </a:rPr>
                <a:t>Sunum Akışı</a:t>
              </a:r>
              <a:endParaRPr lang="en-US" sz="1400" spc="0" dirty="0">
                <a:uFill>
                  <a:solidFill>
                    <a:prstClr val="white"/>
                  </a:solidFill>
                </a:uFill>
                <a:latin typeface="Arial Rounded MT Bold" panose="020B0604020202020204" charset="0"/>
                <a:ea typeface="굴림" panose="020B0600000101010101" pitchFamily="34" charset="-127"/>
                <a:cs typeface="Open Sans"/>
              </a:endParaRPr>
            </a:p>
          </p:txBody>
        </p:sp>
        <p:sp>
          <p:nvSpPr>
            <p:cNvPr id="15" name="Oval 14">
              <a:hlinkClick r:id="" action="ppaction://hlinkshowjump?jump=previousslide"/>
              <a:extLst>
                <a:ext uri="{FF2B5EF4-FFF2-40B4-BE49-F238E27FC236}">
                  <a16:creationId xmlns:a16="http://schemas.microsoft.com/office/drawing/2014/main" id="{54792E80-A7A7-F312-2A38-D3C1ED91C4FD}"/>
                </a:ext>
              </a:extLst>
            </p:cNvPr>
            <p:cNvSpPr/>
            <p:nvPr/>
          </p:nvSpPr>
          <p:spPr>
            <a:xfrm>
              <a:off x="216961" y="5910696"/>
              <a:ext cx="484079" cy="470632"/>
            </a:xfrm>
            <a:prstGeom prst="ellipse">
              <a:avLst/>
            </a:prstGeom>
            <a:noFill/>
            <a:ln>
              <a:solidFill>
                <a:schemeClr val="bg1">
                  <a:lumMod val="75000"/>
                </a:schemeClr>
              </a:solidFill>
            </a:ln>
            <a:effectLst>
              <a:glow rad="63500">
                <a:schemeClr val="accent4"/>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16" name="Oval 15">
              <a:hlinkClick r:id="" action="ppaction://hlinkshowjump?jump=nextslide"/>
              <a:extLst>
                <a:ext uri="{FF2B5EF4-FFF2-40B4-BE49-F238E27FC236}">
                  <a16:creationId xmlns:a16="http://schemas.microsoft.com/office/drawing/2014/main" id="{E9501B8C-A622-63D2-0562-E7F676A3F14B}"/>
                </a:ext>
              </a:extLst>
            </p:cNvPr>
            <p:cNvSpPr/>
            <p:nvPr/>
          </p:nvSpPr>
          <p:spPr>
            <a:xfrm>
              <a:off x="1515962" y="5910694"/>
              <a:ext cx="484079" cy="470632"/>
            </a:xfrm>
            <a:prstGeom prst="ellipse">
              <a:avLst/>
            </a:prstGeom>
            <a:noFill/>
            <a:ln>
              <a:solidFill>
                <a:schemeClr val="bg1">
                  <a:lumMod val="75000"/>
                </a:schemeClr>
              </a:solidFill>
            </a:ln>
            <a:effectLst>
              <a:glow rad="63500">
                <a:schemeClr val="accent4"/>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7" name="Rectangle 22">
            <a:extLst>
              <a:ext uri="{FF2B5EF4-FFF2-40B4-BE49-F238E27FC236}">
                <a16:creationId xmlns:a16="http://schemas.microsoft.com/office/drawing/2014/main" id="{CD547880-6492-85D8-9F17-F0E783052F25}"/>
              </a:ext>
            </a:extLst>
          </p:cNvPr>
          <p:cNvSpPr/>
          <p:nvPr/>
        </p:nvSpPr>
        <p:spPr>
          <a:xfrm>
            <a:off x="-56751" y="1280396"/>
            <a:ext cx="2448630" cy="584775"/>
          </a:xfrm>
          <a:prstGeom prst="rect">
            <a:avLst/>
          </a:prstGeom>
          <a:noFill/>
        </p:spPr>
        <p:txBody>
          <a:bodyPr wrap="square" lIns="91440" tIns="45720" rIns="91440" bIns="45720">
            <a:spAutoFit/>
          </a:bodyPr>
          <a:lstStyle/>
          <a:p>
            <a:pPr algn="ctr"/>
            <a:r>
              <a:rPr lang="tr-TR" sz="3200" b="1" cap="none" spc="50" dirty="0">
                <a:ln w="0"/>
                <a:solidFill>
                  <a:schemeClr val="bg2"/>
                </a:solidFill>
                <a:effectLst>
                  <a:innerShdw blurRad="63500" dist="50800" dir="13500000">
                    <a:srgbClr val="000000">
                      <a:alpha val="50000"/>
                    </a:srgbClr>
                  </a:innerShdw>
                </a:effectLst>
              </a:rPr>
              <a:t>TURK2025</a:t>
            </a:r>
            <a:endParaRPr lang="en-US" sz="3200" b="1" cap="none" spc="50" dirty="0">
              <a:ln w="0"/>
              <a:solidFill>
                <a:schemeClr val="bg2"/>
              </a:solidFill>
              <a:effectLst>
                <a:innerShdw blurRad="63500" dist="50800" dir="13500000">
                  <a:srgbClr val="000000">
                    <a:alpha val="50000"/>
                  </a:srgbClr>
                </a:innerShdw>
              </a:effectLst>
            </a:endParaRPr>
          </a:p>
        </p:txBody>
      </p:sp>
      <p:sp>
        <p:nvSpPr>
          <p:cNvPr id="18" name="PptLabsAgenda_&amp;^@BeamShapeText_&amp;^@Results and Conclusion_7">
            <a:extLst>
              <a:ext uri="{FF2B5EF4-FFF2-40B4-BE49-F238E27FC236}">
                <a16:creationId xmlns:a16="http://schemas.microsoft.com/office/drawing/2014/main" id="{C53BF4A3-21BC-BE57-24CB-77CF80969260}"/>
              </a:ext>
            </a:extLst>
          </p:cNvPr>
          <p:cNvSpPr txBox="1"/>
          <p:nvPr/>
        </p:nvSpPr>
        <p:spPr>
          <a:xfrm>
            <a:off x="-80347" y="4740339"/>
            <a:ext cx="1983300" cy="307777"/>
          </a:xfrm>
          <a:prstGeom prst="rect">
            <a:avLst/>
          </a:prstGeom>
          <a:noFill/>
        </p:spPr>
        <p:txBody>
          <a:bodyPr vert="horz" wrap="none" rtlCol="0">
            <a:spAutoFit/>
          </a:bodyPr>
          <a:lstStyle/>
          <a:p>
            <a:pPr lvl="0"/>
            <a:r>
              <a:rPr lang="tr-TR" sz="1400" dirty="0">
                <a:solidFill>
                  <a:prstClr val="black"/>
                </a:solidFill>
                <a:latin typeface="Arial Rounded MT Bold" panose="020B0604020202020204" charset="0"/>
              </a:rPr>
              <a:t>Sonuçlar ve Öneriler</a:t>
            </a:r>
            <a:endParaRPr lang="en-US" sz="1400" dirty="0">
              <a:solidFill>
                <a:prstClr val="black"/>
              </a:solidFill>
              <a:latin typeface="Arial Rounded MT Bold" panose="020B0604020202020204" charset="0"/>
            </a:endParaRPr>
          </a:p>
        </p:txBody>
      </p:sp>
      <p:sp>
        <p:nvSpPr>
          <p:cNvPr id="19" name="PptLabsAgenda_&amp;^@BeamShapeText_&amp;^@Results and Conclusion_7">
            <a:extLst>
              <a:ext uri="{FF2B5EF4-FFF2-40B4-BE49-F238E27FC236}">
                <a16:creationId xmlns:a16="http://schemas.microsoft.com/office/drawing/2014/main" id="{6196B960-B03E-EC3E-4DC3-CA63DB15B390}"/>
              </a:ext>
            </a:extLst>
          </p:cNvPr>
          <p:cNvSpPr txBox="1"/>
          <p:nvPr/>
        </p:nvSpPr>
        <p:spPr>
          <a:xfrm>
            <a:off x="-86732" y="5161083"/>
            <a:ext cx="1361335" cy="307777"/>
          </a:xfrm>
          <a:prstGeom prst="rect">
            <a:avLst/>
          </a:prstGeom>
          <a:noFill/>
        </p:spPr>
        <p:txBody>
          <a:bodyPr vert="horz" wrap="none" rtlCol="0">
            <a:spAutoFit/>
          </a:bodyPr>
          <a:lstStyle/>
          <a:p>
            <a:pPr lvl="0"/>
            <a:r>
              <a:rPr lang="tr-TR" sz="1400" dirty="0">
                <a:solidFill>
                  <a:prstClr val="black"/>
                </a:solidFill>
                <a:latin typeface="Arial Rounded MT Bold" panose="020B0604020202020204" charset="0"/>
              </a:rPr>
              <a:t>Kaynak Dizini</a:t>
            </a:r>
            <a:endParaRPr lang="en-US" sz="1400" dirty="0">
              <a:solidFill>
                <a:prstClr val="black"/>
              </a:solidFill>
              <a:latin typeface="Arial Rounded MT Bold" panose="020B0604020202020204" charset="0"/>
            </a:endParaRPr>
          </a:p>
        </p:txBody>
      </p:sp>
      <p:pic>
        <p:nvPicPr>
          <p:cNvPr id="20" name="Resim 19">
            <a:extLst>
              <a:ext uri="{FF2B5EF4-FFF2-40B4-BE49-F238E27FC236}">
                <a16:creationId xmlns:a16="http://schemas.microsoft.com/office/drawing/2014/main" id="{28598830-FCDA-17D5-FA0A-D19FF4D3EDC0}"/>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56421" y="429783"/>
            <a:ext cx="1143000" cy="1143000"/>
          </a:xfrm>
          <a:prstGeom prst="rect">
            <a:avLst/>
          </a:prstGeom>
        </p:spPr>
      </p:pic>
      <p:graphicFrame>
        <p:nvGraphicFramePr>
          <p:cNvPr id="21" name="Tablo 20">
            <a:extLst>
              <a:ext uri="{FF2B5EF4-FFF2-40B4-BE49-F238E27FC236}">
                <a16:creationId xmlns:a16="http://schemas.microsoft.com/office/drawing/2014/main" id="{08A9BA5D-E3EE-549C-1F75-D74345D0F580}"/>
              </a:ext>
            </a:extLst>
          </p:cNvPr>
          <p:cNvGraphicFramePr>
            <a:graphicFrameLocks noGrp="1"/>
          </p:cNvGraphicFramePr>
          <p:nvPr>
            <p:extLst>
              <p:ext uri="{D42A27DB-BD31-4B8C-83A1-F6EECF244321}">
                <p14:modId xmlns:p14="http://schemas.microsoft.com/office/powerpoint/2010/main" val="4234297218"/>
              </p:ext>
            </p:extLst>
          </p:nvPr>
        </p:nvGraphicFramePr>
        <p:xfrm>
          <a:off x="2436768" y="2242320"/>
          <a:ext cx="5891480" cy="3533860"/>
        </p:xfrm>
        <a:graphic>
          <a:graphicData uri="http://schemas.openxmlformats.org/drawingml/2006/table">
            <a:tbl>
              <a:tblPr firstRow="1" firstCol="1" bandRow="1">
                <a:tableStyleId>{9D7B26C5-4107-4FEC-AEDC-1716B250A1EF}</a:tableStyleId>
              </a:tblPr>
              <a:tblGrid>
                <a:gridCol w="1502259">
                  <a:extLst>
                    <a:ext uri="{9D8B030D-6E8A-4147-A177-3AD203B41FA5}">
                      <a16:colId xmlns:a16="http://schemas.microsoft.com/office/drawing/2014/main" val="4239207155"/>
                    </a:ext>
                  </a:extLst>
                </a:gridCol>
                <a:gridCol w="2355060">
                  <a:extLst>
                    <a:ext uri="{9D8B030D-6E8A-4147-A177-3AD203B41FA5}">
                      <a16:colId xmlns:a16="http://schemas.microsoft.com/office/drawing/2014/main" val="1540172253"/>
                    </a:ext>
                  </a:extLst>
                </a:gridCol>
                <a:gridCol w="2034161">
                  <a:extLst>
                    <a:ext uri="{9D8B030D-6E8A-4147-A177-3AD203B41FA5}">
                      <a16:colId xmlns:a16="http://schemas.microsoft.com/office/drawing/2014/main" val="2616494087"/>
                    </a:ext>
                  </a:extLst>
                </a:gridCol>
              </a:tblGrid>
              <a:tr h="387602">
                <a:tc>
                  <a:txBody>
                    <a:bodyPr/>
                    <a:lstStyle/>
                    <a:p>
                      <a:pPr marL="0" marR="0" indent="0" algn="just">
                        <a:lnSpc>
                          <a:spcPct val="150000"/>
                        </a:lnSpc>
                        <a:spcBef>
                          <a:spcPts val="1200"/>
                        </a:spcBef>
                        <a:spcAft>
                          <a:spcPts val="1200"/>
                        </a:spcAft>
                      </a:pPr>
                      <a:r>
                        <a:rPr lang="tr-TR" sz="1200" b="1" kern="100" dirty="0">
                          <a:solidFill>
                            <a:srgbClr val="000000"/>
                          </a:solidFill>
                          <a:effectLst/>
                          <a:latin typeface="Maiandra GD" panose="020E0502030308020204" pitchFamily="34" charset="0"/>
                        </a:rPr>
                        <a:t>Model</a:t>
                      </a:r>
                      <a:endParaRPr lang="tr-TR" sz="1200" kern="100" dirty="0">
                        <a:effectLst/>
                        <a:latin typeface="Maiandra GD" panose="020E0502030308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indent="0" algn="just">
                        <a:lnSpc>
                          <a:spcPct val="150000"/>
                        </a:lnSpc>
                        <a:spcBef>
                          <a:spcPts val="1200"/>
                        </a:spcBef>
                        <a:spcAft>
                          <a:spcPts val="1200"/>
                        </a:spcAft>
                      </a:pPr>
                      <a:r>
                        <a:rPr lang="tr-TR" sz="1200" b="1" kern="100">
                          <a:solidFill>
                            <a:srgbClr val="000000"/>
                          </a:solidFill>
                          <a:effectLst/>
                          <a:latin typeface="Maiandra GD" panose="020E0502030308020204" pitchFamily="34" charset="0"/>
                        </a:rPr>
                        <a:t>Matematiksel İfade</a:t>
                      </a:r>
                      <a:endParaRPr lang="tr-TR" sz="1200" kern="100">
                        <a:effectLst/>
                        <a:latin typeface="Maiandra GD" panose="020E0502030308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indent="0" algn="just">
                        <a:lnSpc>
                          <a:spcPct val="150000"/>
                        </a:lnSpc>
                        <a:spcBef>
                          <a:spcPts val="1200"/>
                        </a:spcBef>
                        <a:spcAft>
                          <a:spcPts val="1200"/>
                        </a:spcAft>
                      </a:pPr>
                      <a:r>
                        <a:rPr lang="tr-TR" sz="1200" b="1" kern="100" dirty="0">
                          <a:solidFill>
                            <a:srgbClr val="000000"/>
                          </a:solidFill>
                          <a:effectLst/>
                          <a:latin typeface="Maiandra GD" panose="020E0502030308020204" pitchFamily="34" charset="0"/>
                        </a:rPr>
                        <a:t>Kaynaklar</a:t>
                      </a:r>
                      <a:endParaRPr lang="tr-TR" sz="1200" kern="100" dirty="0">
                        <a:effectLst/>
                        <a:latin typeface="Maiandra GD" panose="020E0502030308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23634025"/>
                  </a:ext>
                </a:extLst>
              </a:tr>
              <a:tr h="379947">
                <a:tc>
                  <a:txBody>
                    <a:bodyPr/>
                    <a:lstStyle/>
                    <a:p>
                      <a:pPr marL="0" marR="0" indent="0" algn="l">
                        <a:lnSpc>
                          <a:spcPct val="150000"/>
                        </a:lnSpc>
                        <a:spcBef>
                          <a:spcPts val="1200"/>
                        </a:spcBef>
                        <a:spcAft>
                          <a:spcPts val="1200"/>
                        </a:spcAft>
                      </a:pPr>
                      <a:r>
                        <a:rPr lang="tr-TR" sz="1200" kern="100" dirty="0">
                          <a:effectLst/>
                          <a:latin typeface="Maiandra GD" panose="020E0502030308020204" pitchFamily="34" charset="0"/>
                        </a:rPr>
                        <a:t>Newton</a:t>
                      </a:r>
                      <a:endParaRPr lang="tr-TR" sz="1200" kern="100" dirty="0">
                        <a:effectLst/>
                        <a:latin typeface="Maiandra GD" panose="020E0502030308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indent="0" algn="l">
                        <a:lnSpc>
                          <a:spcPct val="150000"/>
                        </a:lnSpc>
                        <a:spcBef>
                          <a:spcPts val="1200"/>
                        </a:spcBef>
                        <a:spcAft>
                          <a:spcPts val="1200"/>
                        </a:spcAft>
                      </a:pPr>
                      <a:r>
                        <a:rPr lang="tr-TR" sz="1200" kern="100" dirty="0">
                          <a:solidFill>
                            <a:srgbClr val="000000"/>
                          </a:solidFill>
                          <a:effectLst/>
                          <a:latin typeface="Maiandra GD" panose="020E0502030308020204" pitchFamily="34" charset="0"/>
                        </a:rPr>
                        <a:t>MR= exp(-k.t)</a:t>
                      </a:r>
                      <a:endParaRPr lang="tr-TR" sz="1200" kern="100" dirty="0">
                        <a:effectLst/>
                        <a:latin typeface="Maiandra GD" panose="020E0502030308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indent="0" algn="l">
                        <a:lnSpc>
                          <a:spcPct val="150000"/>
                        </a:lnSpc>
                        <a:spcBef>
                          <a:spcPts val="1200"/>
                        </a:spcBef>
                        <a:spcAft>
                          <a:spcPts val="1200"/>
                        </a:spcAft>
                      </a:pPr>
                      <a:r>
                        <a:rPr lang="tr-TR" sz="1200" kern="100">
                          <a:solidFill>
                            <a:srgbClr val="000000"/>
                          </a:solidFill>
                          <a:effectLst/>
                          <a:latin typeface="Maiandra GD" panose="020E0502030308020204" pitchFamily="34" charset="0"/>
                        </a:rPr>
                        <a:t>Lewis, 1921</a:t>
                      </a:r>
                      <a:endParaRPr lang="tr-TR" sz="1200" kern="100">
                        <a:effectLst/>
                        <a:latin typeface="Maiandra GD" panose="020E0502030308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36155704"/>
                  </a:ext>
                </a:extLst>
              </a:tr>
              <a:tr h="387602">
                <a:tc>
                  <a:txBody>
                    <a:bodyPr/>
                    <a:lstStyle/>
                    <a:p>
                      <a:pPr marL="0" marR="0" indent="0" algn="l">
                        <a:lnSpc>
                          <a:spcPct val="150000"/>
                        </a:lnSpc>
                        <a:spcBef>
                          <a:spcPts val="1200"/>
                        </a:spcBef>
                        <a:spcAft>
                          <a:spcPts val="1200"/>
                        </a:spcAft>
                      </a:pPr>
                      <a:r>
                        <a:rPr lang="tr-TR" sz="1200" kern="100" dirty="0" err="1">
                          <a:solidFill>
                            <a:srgbClr val="000000"/>
                          </a:solidFill>
                          <a:effectLst/>
                          <a:latin typeface="Maiandra GD" panose="020E0502030308020204" pitchFamily="34" charset="0"/>
                        </a:rPr>
                        <a:t>Page</a:t>
                      </a:r>
                      <a:endParaRPr lang="tr-TR" sz="1200" kern="100" dirty="0">
                        <a:effectLst/>
                        <a:latin typeface="Maiandra GD" panose="020E0502030308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indent="0" algn="l">
                        <a:lnSpc>
                          <a:spcPct val="150000"/>
                        </a:lnSpc>
                        <a:spcBef>
                          <a:spcPts val="1200"/>
                        </a:spcBef>
                        <a:spcAft>
                          <a:spcPts val="1200"/>
                        </a:spcAft>
                      </a:pPr>
                      <a:r>
                        <a:rPr lang="tr-TR" sz="1200" kern="100" dirty="0">
                          <a:effectLst/>
                          <a:latin typeface="Maiandra GD" panose="020E0502030308020204" pitchFamily="34" charset="0"/>
                        </a:rPr>
                        <a:t>MR= exp(-k</a:t>
                      </a:r>
                      <a:r>
                        <a:rPr lang="tr-TR" sz="1200" kern="100" baseline="-25000" dirty="0">
                          <a:effectLst/>
                          <a:latin typeface="Maiandra GD" panose="020E0502030308020204" pitchFamily="34" charset="0"/>
                        </a:rPr>
                        <a:t>1</a:t>
                      </a:r>
                      <a:r>
                        <a:rPr lang="tr-TR" sz="1200" kern="100" dirty="0">
                          <a:effectLst/>
                          <a:latin typeface="Maiandra GD" panose="020E0502030308020204" pitchFamily="34" charset="0"/>
                        </a:rPr>
                        <a:t>.t</a:t>
                      </a:r>
                      <a:r>
                        <a:rPr lang="tr-TR" sz="1200" kern="100" baseline="30000" dirty="0">
                          <a:effectLst/>
                          <a:latin typeface="Maiandra GD" panose="020E0502030308020204" pitchFamily="34" charset="0"/>
                        </a:rPr>
                        <a:t>n</a:t>
                      </a:r>
                      <a:r>
                        <a:rPr lang="tr-TR" sz="1200" kern="100" dirty="0">
                          <a:effectLst/>
                          <a:latin typeface="Maiandra GD" panose="020E0502030308020204" pitchFamily="34" charset="0"/>
                        </a:rPr>
                        <a:t>)</a:t>
                      </a:r>
                      <a:endParaRPr lang="tr-TR" sz="1200" kern="100" dirty="0">
                        <a:effectLst/>
                        <a:latin typeface="Maiandra GD" panose="020E0502030308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indent="0" algn="l">
                        <a:lnSpc>
                          <a:spcPct val="150000"/>
                        </a:lnSpc>
                        <a:spcBef>
                          <a:spcPts val="1200"/>
                        </a:spcBef>
                        <a:spcAft>
                          <a:spcPts val="1200"/>
                        </a:spcAft>
                      </a:pPr>
                      <a:r>
                        <a:rPr lang="tr-TR" sz="1200" kern="100">
                          <a:effectLst/>
                          <a:latin typeface="Maiandra GD" panose="020E0502030308020204" pitchFamily="34" charset="0"/>
                        </a:rPr>
                        <a:t>Page, 1949</a:t>
                      </a:r>
                      <a:endParaRPr lang="tr-TR" sz="1200" kern="100">
                        <a:effectLst/>
                        <a:latin typeface="Maiandra GD" panose="020E0502030308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13603960"/>
                  </a:ext>
                </a:extLst>
              </a:tr>
              <a:tr h="520973">
                <a:tc>
                  <a:txBody>
                    <a:bodyPr/>
                    <a:lstStyle/>
                    <a:p>
                      <a:pPr marL="0" marR="0" indent="0" algn="l">
                        <a:lnSpc>
                          <a:spcPct val="150000"/>
                        </a:lnSpc>
                        <a:spcBef>
                          <a:spcPts val="1200"/>
                        </a:spcBef>
                        <a:spcAft>
                          <a:spcPts val="1200"/>
                        </a:spcAft>
                      </a:pPr>
                      <a:r>
                        <a:rPr lang="tr-TR" sz="1200" kern="100" dirty="0">
                          <a:solidFill>
                            <a:srgbClr val="000000"/>
                          </a:solidFill>
                          <a:effectLst/>
                          <a:latin typeface="Maiandra GD" panose="020E0502030308020204" pitchFamily="34" charset="0"/>
                        </a:rPr>
                        <a:t>Henderson and </a:t>
                      </a:r>
                      <a:r>
                        <a:rPr lang="tr-TR" sz="1200" kern="100" dirty="0" err="1">
                          <a:solidFill>
                            <a:srgbClr val="000000"/>
                          </a:solidFill>
                          <a:effectLst/>
                          <a:latin typeface="Maiandra GD" panose="020E0502030308020204" pitchFamily="34" charset="0"/>
                        </a:rPr>
                        <a:t>Pabis</a:t>
                      </a:r>
                      <a:endParaRPr lang="tr-TR" sz="1200" kern="100" dirty="0">
                        <a:effectLst/>
                        <a:latin typeface="Maiandra GD" panose="020E0502030308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indent="0" algn="l">
                        <a:lnSpc>
                          <a:spcPct val="150000"/>
                        </a:lnSpc>
                        <a:spcBef>
                          <a:spcPts val="1200"/>
                        </a:spcBef>
                        <a:spcAft>
                          <a:spcPts val="1200"/>
                        </a:spcAft>
                      </a:pPr>
                      <a:r>
                        <a:rPr lang="tr-TR" sz="1200" kern="100" dirty="0">
                          <a:solidFill>
                            <a:srgbClr val="000000"/>
                          </a:solidFill>
                          <a:effectLst/>
                          <a:latin typeface="Maiandra GD" panose="020E0502030308020204" pitchFamily="34" charset="0"/>
                        </a:rPr>
                        <a:t>MR= a.exp(-k.t)</a:t>
                      </a:r>
                      <a:endParaRPr lang="tr-TR" sz="1200" kern="100" dirty="0">
                        <a:effectLst/>
                        <a:latin typeface="Maiandra GD" panose="020E0502030308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indent="0" algn="l">
                        <a:lnSpc>
                          <a:spcPct val="150000"/>
                        </a:lnSpc>
                        <a:spcBef>
                          <a:spcPts val="1200"/>
                        </a:spcBef>
                        <a:spcAft>
                          <a:spcPts val="1200"/>
                        </a:spcAft>
                      </a:pPr>
                      <a:r>
                        <a:rPr lang="tr-TR" sz="1200" kern="100">
                          <a:solidFill>
                            <a:srgbClr val="000000"/>
                          </a:solidFill>
                          <a:effectLst/>
                          <a:latin typeface="Maiandra GD" panose="020E0502030308020204" pitchFamily="34" charset="0"/>
                        </a:rPr>
                        <a:t>Henderson and Pabis, 1961</a:t>
                      </a:r>
                      <a:endParaRPr lang="tr-TR" sz="1200" kern="100">
                        <a:effectLst/>
                        <a:latin typeface="Maiandra GD" panose="020E0502030308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0463596"/>
                  </a:ext>
                </a:extLst>
              </a:tr>
              <a:tr h="387602">
                <a:tc>
                  <a:txBody>
                    <a:bodyPr/>
                    <a:lstStyle/>
                    <a:p>
                      <a:pPr marL="0" marR="0" indent="0" algn="l">
                        <a:lnSpc>
                          <a:spcPct val="150000"/>
                        </a:lnSpc>
                        <a:spcBef>
                          <a:spcPts val="1200"/>
                        </a:spcBef>
                        <a:spcAft>
                          <a:spcPts val="1200"/>
                        </a:spcAft>
                      </a:pPr>
                      <a:r>
                        <a:rPr lang="tr-TR" sz="1200" kern="100">
                          <a:solidFill>
                            <a:srgbClr val="000000"/>
                          </a:solidFill>
                          <a:effectLst/>
                          <a:latin typeface="Maiandra GD" panose="020E0502030308020204" pitchFamily="34" charset="0"/>
                        </a:rPr>
                        <a:t>Logaritmik</a:t>
                      </a:r>
                      <a:endParaRPr lang="tr-TR" sz="1200" kern="100">
                        <a:effectLst/>
                        <a:latin typeface="Maiandra GD" panose="020E0502030308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indent="0" algn="l">
                        <a:lnSpc>
                          <a:spcPct val="150000"/>
                        </a:lnSpc>
                        <a:spcBef>
                          <a:spcPts val="1200"/>
                        </a:spcBef>
                        <a:spcAft>
                          <a:spcPts val="1200"/>
                        </a:spcAft>
                      </a:pPr>
                      <a:r>
                        <a:rPr lang="tr-TR" sz="1200" kern="100" dirty="0">
                          <a:effectLst/>
                          <a:latin typeface="Maiandra GD" panose="020E0502030308020204" pitchFamily="34" charset="0"/>
                        </a:rPr>
                        <a:t>MR= a.exp(-k.t)+c</a:t>
                      </a:r>
                      <a:endParaRPr lang="tr-TR" sz="1200" kern="100" dirty="0">
                        <a:effectLst/>
                        <a:latin typeface="Maiandra GD" panose="020E0502030308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indent="0" algn="l">
                        <a:lnSpc>
                          <a:spcPct val="150000"/>
                        </a:lnSpc>
                        <a:spcBef>
                          <a:spcPts val="1200"/>
                        </a:spcBef>
                        <a:spcAft>
                          <a:spcPts val="1200"/>
                        </a:spcAft>
                      </a:pPr>
                      <a:r>
                        <a:rPr lang="tr-TR" sz="1200" kern="100">
                          <a:effectLst/>
                          <a:latin typeface="Maiandra GD" panose="020E0502030308020204" pitchFamily="34" charset="0"/>
                        </a:rPr>
                        <a:t>Yaldız vd., 2001</a:t>
                      </a:r>
                      <a:endParaRPr lang="tr-TR" sz="1200" kern="100">
                        <a:effectLst/>
                        <a:latin typeface="Maiandra GD" panose="020E0502030308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49680267"/>
                  </a:ext>
                </a:extLst>
              </a:tr>
              <a:tr h="520973">
                <a:tc>
                  <a:txBody>
                    <a:bodyPr/>
                    <a:lstStyle/>
                    <a:p>
                      <a:pPr marL="0" marR="0" indent="0" algn="l">
                        <a:lnSpc>
                          <a:spcPct val="150000"/>
                        </a:lnSpc>
                        <a:spcBef>
                          <a:spcPts val="1200"/>
                        </a:spcBef>
                        <a:spcAft>
                          <a:spcPts val="1200"/>
                        </a:spcAft>
                      </a:pPr>
                      <a:r>
                        <a:rPr lang="tr-TR" sz="1200" kern="100">
                          <a:solidFill>
                            <a:srgbClr val="000000"/>
                          </a:solidFill>
                          <a:effectLst/>
                          <a:latin typeface="Maiandra GD" panose="020E0502030308020204" pitchFamily="34" charset="0"/>
                        </a:rPr>
                        <a:t>Difüzyon Yaklaşımı</a:t>
                      </a:r>
                      <a:endParaRPr lang="tr-TR" sz="1200" kern="100">
                        <a:effectLst/>
                        <a:latin typeface="Maiandra GD" panose="020E0502030308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indent="0" algn="l">
                        <a:lnSpc>
                          <a:spcPct val="150000"/>
                        </a:lnSpc>
                        <a:spcBef>
                          <a:spcPts val="1200"/>
                        </a:spcBef>
                        <a:spcAft>
                          <a:spcPts val="1200"/>
                        </a:spcAft>
                      </a:pPr>
                      <a:r>
                        <a:rPr lang="tr-TR" sz="1200" kern="100" dirty="0">
                          <a:solidFill>
                            <a:srgbClr val="000000"/>
                          </a:solidFill>
                          <a:effectLst/>
                          <a:latin typeface="Maiandra GD" panose="020E0502030308020204" pitchFamily="34" charset="0"/>
                        </a:rPr>
                        <a:t>MR= a.exp(-k.t)+(1-a)exp(-k.b.t)</a:t>
                      </a:r>
                      <a:endParaRPr lang="tr-TR" sz="1200" kern="100" dirty="0">
                        <a:effectLst/>
                        <a:latin typeface="Maiandra GD" panose="020E0502030308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indent="0" algn="l">
                        <a:lnSpc>
                          <a:spcPct val="150000"/>
                        </a:lnSpc>
                        <a:spcBef>
                          <a:spcPts val="1200"/>
                        </a:spcBef>
                        <a:spcAft>
                          <a:spcPts val="1200"/>
                        </a:spcAft>
                      </a:pPr>
                      <a:r>
                        <a:rPr lang="tr-TR" sz="1200" kern="100" dirty="0">
                          <a:solidFill>
                            <a:srgbClr val="000000"/>
                          </a:solidFill>
                          <a:effectLst/>
                          <a:latin typeface="Maiandra GD" panose="020E0502030308020204" pitchFamily="34" charset="0"/>
                        </a:rPr>
                        <a:t>Yıldız ve Ertekin, 2001</a:t>
                      </a:r>
                      <a:endParaRPr lang="tr-TR" sz="1200" kern="100" dirty="0">
                        <a:effectLst/>
                        <a:latin typeface="Maiandra GD" panose="020E0502030308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9576833"/>
                  </a:ext>
                </a:extLst>
              </a:tr>
              <a:tr h="564345">
                <a:tc>
                  <a:txBody>
                    <a:bodyPr/>
                    <a:lstStyle/>
                    <a:p>
                      <a:pPr marL="0" marR="0" indent="0" algn="l">
                        <a:lnSpc>
                          <a:spcPct val="150000"/>
                        </a:lnSpc>
                        <a:spcBef>
                          <a:spcPts val="1200"/>
                        </a:spcBef>
                        <a:spcAft>
                          <a:spcPts val="1200"/>
                        </a:spcAft>
                      </a:pPr>
                      <a:r>
                        <a:rPr lang="tr-TR" sz="1300" kern="100" dirty="0">
                          <a:solidFill>
                            <a:srgbClr val="000000"/>
                          </a:solidFill>
                          <a:effectLst/>
                          <a:latin typeface="Maiandra GD" panose="020E0502030308020204" pitchFamily="34" charset="0"/>
                        </a:rPr>
                        <a:t>Üstel Çift Terimli</a:t>
                      </a:r>
                      <a:endParaRPr lang="tr-TR" sz="1200" kern="100" dirty="0">
                        <a:effectLst/>
                        <a:latin typeface="Maiandra GD" panose="020E0502030308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indent="0" algn="l">
                        <a:lnSpc>
                          <a:spcPct val="150000"/>
                        </a:lnSpc>
                        <a:spcBef>
                          <a:spcPts val="1200"/>
                        </a:spcBef>
                        <a:spcAft>
                          <a:spcPts val="1200"/>
                        </a:spcAft>
                      </a:pPr>
                      <a:r>
                        <a:rPr lang="tr-TR" sz="1200" kern="100" dirty="0">
                          <a:effectLst/>
                          <a:latin typeface="Maiandra GD" panose="020E0502030308020204" pitchFamily="34" charset="0"/>
                        </a:rPr>
                        <a:t>MR=a.exp(-k.t)+(1-a)exp(-k.a.t)</a:t>
                      </a:r>
                      <a:endParaRPr lang="tr-TR" sz="1200" kern="100" dirty="0">
                        <a:effectLst/>
                        <a:latin typeface="Maiandra GD" panose="020E0502030308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indent="0" algn="l">
                        <a:lnSpc>
                          <a:spcPct val="150000"/>
                        </a:lnSpc>
                        <a:spcBef>
                          <a:spcPts val="1200"/>
                        </a:spcBef>
                        <a:spcAft>
                          <a:spcPts val="1200"/>
                        </a:spcAft>
                      </a:pPr>
                      <a:r>
                        <a:rPr lang="tr-TR" sz="1200" kern="100" dirty="0" err="1">
                          <a:effectLst/>
                          <a:latin typeface="Maiandra GD" panose="020E0502030308020204" pitchFamily="34" charset="0"/>
                        </a:rPr>
                        <a:t>Sharaf-Eldeen</a:t>
                      </a:r>
                      <a:r>
                        <a:rPr lang="tr-TR" sz="1200" kern="100" dirty="0">
                          <a:effectLst/>
                          <a:latin typeface="Maiandra GD" panose="020E0502030308020204" pitchFamily="34" charset="0"/>
                        </a:rPr>
                        <a:t> et al., 1980</a:t>
                      </a:r>
                      <a:endParaRPr lang="tr-TR" sz="1200" kern="100" dirty="0">
                        <a:effectLst/>
                        <a:latin typeface="Maiandra GD" panose="020E0502030308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13849227"/>
                  </a:ext>
                </a:extLst>
              </a:tr>
              <a:tr h="384816">
                <a:tc>
                  <a:txBody>
                    <a:bodyPr/>
                    <a:lstStyle/>
                    <a:p>
                      <a:pPr marL="0" marR="0" indent="0" algn="l">
                        <a:lnSpc>
                          <a:spcPct val="150000"/>
                        </a:lnSpc>
                        <a:spcBef>
                          <a:spcPts val="1200"/>
                        </a:spcBef>
                        <a:spcAft>
                          <a:spcPts val="1200"/>
                        </a:spcAft>
                      </a:pPr>
                      <a:r>
                        <a:rPr lang="tr-TR" sz="1300" kern="100" dirty="0">
                          <a:solidFill>
                            <a:srgbClr val="000000"/>
                          </a:solidFill>
                          <a:effectLst/>
                          <a:latin typeface="Maiandra GD" panose="020E0502030308020204" pitchFamily="34" charset="0"/>
                        </a:rPr>
                        <a:t>Varma et al.</a:t>
                      </a:r>
                      <a:endParaRPr lang="tr-TR" sz="1200" kern="100" dirty="0">
                        <a:effectLst/>
                        <a:latin typeface="Maiandra GD" panose="020E0502030308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indent="0" algn="l">
                        <a:lnSpc>
                          <a:spcPct val="150000"/>
                        </a:lnSpc>
                        <a:spcBef>
                          <a:spcPts val="1200"/>
                        </a:spcBef>
                        <a:spcAft>
                          <a:spcPts val="1200"/>
                        </a:spcAft>
                      </a:pPr>
                      <a:r>
                        <a:rPr lang="tr-TR" sz="1200" kern="100">
                          <a:solidFill>
                            <a:srgbClr val="000000"/>
                          </a:solidFill>
                          <a:effectLst/>
                          <a:latin typeface="Maiandra GD" panose="020E0502030308020204" pitchFamily="34" charset="0"/>
                        </a:rPr>
                        <a:t>MR=a.exp(-k.t)+(1-a)exp(-g.t)</a:t>
                      </a:r>
                      <a:endParaRPr lang="tr-TR" sz="1200" kern="100">
                        <a:effectLst/>
                        <a:latin typeface="Maiandra GD" panose="020E0502030308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indent="0" algn="l">
                        <a:lnSpc>
                          <a:spcPct val="150000"/>
                        </a:lnSpc>
                        <a:spcBef>
                          <a:spcPts val="1200"/>
                        </a:spcBef>
                        <a:spcAft>
                          <a:spcPts val="1200"/>
                        </a:spcAft>
                      </a:pPr>
                      <a:r>
                        <a:rPr lang="tr-TR" sz="1200" kern="100" dirty="0" err="1">
                          <a:solidFill>
                            <a:srgbClr val="000000"/>
                          </a:solidFill>
                          <a:effectLst/>
                          <a:latin typeface="Maiandra GD" panose="020E0502030308020204" pitchFamily="34" charset="0"/>
                        </a:rPr>
                        <a:t>Verma</a:t>
                      </a:r>
                      <a:r>
                        <a:rPr lang="tr-TR" sz="1200" kern="100" dirty="0">
                          <a:solidFill>
                            <a:srgbClr val="000000"/>
                          </a:solidFill>
                          <a:effectLst/>
                          <a:latin typeface="Maiandra GD" panose="020E0502030308020204" pitchFamily="34" charset="0"/>
                        </a:rPr>
                        <a:t> et al., 1985</a:t>
                      </a:r>
                      <a:endParaRPr lang="tr-TR" sz="1200" kern="100" dirty="0">
                        <a:effectLst/>
                        <a:latin typeface="Maiandra GD" panose="020E0502030308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61499899"/>
                  </a:ext>
                </a:extLst>
              </a:tr>
            </a:tbl>
          </a:graphicData>
        </a:graphic>
      </p:graphicFrame>
      <p:sp>
        <p:nvSpPr>
          <p:cNvPr id="22" name="Metin kutusu 21">
            <a:extLst>
              <a:ext uri="{FF2B5EF4-FFF2-40B4-BE49-F238E27FC236}">
                <a16:creationId xmlns:a16="http://schemas.microsoft.com/office/drawing/2014/main" id="{2E1B3FFF-A9DA-9C77-71B9-DA767C5365B3}"/>
              </a:ext>
            </a:extLst>
          </p:cNvPr>
          <p:cNvSpPr txBox="1"/>
          <p:nvPr/>
        </p:nvSpPr>
        <p:spPr>
          <a:xfrm>
            <a:off x="2391879" y="1876741"/>
            <a:ext cx="6004529" cy="276999"/>
          </a:xfrm>
          <a:prstGeom prst="rect">
            <a:avLst/>
          </a:prstGeom>
          <a:noFill/>
        </p:spPr>
        <p:txBody>
          <a:bodyPr wrap="none" rtlCol="0">
            <a:spAutoFit/>
          </a:bodyPr>
          <a:lstStyle/>
          <a:p>
            <a:r>
              <a:rPr lang="tr-TR" sz="1200" b="1" dirty="0">
                <a:latin typeface="Maiandra GD" panose="020E0502030308020204" pitchFamily="34" charset="0"/>
                <a:cs typeface="Times New Roman" panose="02020603050405020304" pitchFamily="18" charset="0"/>
              </a:rPr>
              <a:t>Tablo 2.</a:t>
            </a:r>
            <a:r>
              <a:rPr lang="tr-TR" sz="1200" dirty="0">
                <a:effectLst/>
                <a:latin typeface="Maiandra GD" panose="020E0502030308020204" pitchFamily="34" charset="0"/>
                <a:ea typeface="Aptos" panose="020B0004020202020204" pitchFamily="34" charset="0"/>
              </a:rPr>
              <a:t> Deneysel kurutma verilerini tanımlamaya yardımcı olan ince-tabaka modelleri</a:t>
            </a:r>
            <a:r>
              <a:rPr lang="tr-TR" sz="1200" b="1" dirty="0">
                <a:latin typeface="Maiandra GD" panose="020E0502030308020204" pitchFamily="34"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23" name="Dikdörtgen: Çapraz Köşeleri Yuvarlatılmış 22">
                <a:extLst>
                  <a:ext uri="{FF2B5EF4-FFF2-40B4-BE49-F238E27FC236}">
                    <a16:creationId xmlns:a16="http://schemas.microsoft.com/office/drawing/2014/main" id="{9E838844-A60A-C2C9-E7B7-F6984FEB28FC}"/>
                  </a:ext>
                </a:extLst>
              </p:cNvPr>
              <p:cNvSpPr/>
              <p:nvPr/>
            </p:nvSpPr>
            <p:spPr>
              <a:xfrm>
                <a:off x="8485500" y="1585947"/>
                <a:ext cx="3172968" cy="809097"/>
              </a:xfrm>
              <a:prstGeom prst="round2DiagRect">
                <a:avLst/>
              </a:prstGeom>
            </p:spPr>
            <p:style>
              <a:lnRef idx="1">
                <a:schemeClr val="dk1"/>
              </a:lnRef>
              <a:fillRef idx="2">
                <a:schemeClr val="dk1"/>
              </a:fillRef>
              <a:effectRef idx="1">
                <a:schemeClr val="dk1"/>
              </a:effectRef>
              <a:fontRef idx="minor">
                <a:schemeClr val="dk1"/>
              </a:fontRef>
            </p:style>
            <p:txBody>
              <a:bodyPr rtlCol="0" anchor="ctr"/>
              <a:lstStyle/>
              <a:p>
                <a:pPr marL="0" marR="0" indent="450215" algn="just">
                  <a:lnSpc>
                    <a:spcPct val="150000"/>
                  </a:lnSpc>
                  <a:spcBef>
                    <a:spcPts val="1200"/>
                  </a:spcBef>
                  <a:spcAft>
                    <a:spcPts val="1200"/>
                  </a:spcAft>
                </a:pPr>
                <a14:m>
                  <m:oMathPara xmlns:m="http://schemas.openxmlformats.org/officeDocument/2006/math">
                    <m:oMathParaPr>
                      <m:jc m:val="centerGroup"/>
                    </m:oMathParaPr>
                    <m:oMath xmlns:m="http://schemas.openxmlformats.org/officeDocument/2006/math">
                      <m:sSup>
                        <m:sSupPr>
                          <m:ctrlPr>
                            <a:rPr lang="tr-TR" sz="1400" i="1" kern="100" smtClean="0">
                              <a:effectLst/>
                              <a:latin typeface="Cambria Math" panose="02040503050406030204" pitchFamily="18" charset="0"/>
                              <a:ea typeface="Yu Mincho" panose="02020400000000000000" pitchFamily="18" charset="-128"/>
                              <a:cs typeface="Arial" panose="020B0604020202020204" pitchFamily="34" charset="0"/>
                            </a:rPr>
                          </m:ctrlPr>
                        </m:sSupPr>
                        <m:e>
                          <m:r>
                            <a:rPr lang="tr-TR" sz="1400" i="1" kern="100">
                              <a:effectLst/>
                              <a:latin typeface="Cambria Math" panose="02040503050406030204" pitchFamily="18" charset="0"/>
                              <a:ea typeface="Yu Mincho" panose="02020400000000000000" pitchFamily="18" charset="-128"/>
                              <a:cs typeface="Arial" panose="020B0604020202020204" pitchFamily="34" charset="0"/>
                            </a:rPr>
                            <m:t>𝑅</m:t>
                          </m:r>
                        </m:e>
                        <m:sup>
                          <m:r>
                            <a:rPr lang="tr-TR" sz="1400" i="1" kern="100">
                              <a:effectLst/>
                              <a:latin typeface="Cambria Math" panose="02040503050406030204" pitchFamily="18" charset="0"/>
                              <a:ea typeface="Yu Mincho" panose="02020400000000000000" pitchFamily="18" charset="-128"/>
                              <a:cs typeface="Arial" panose="020B0604020202020204" pitchFamily="34" charset="0"/>
                            </a:rPr>
                            <m:t>2</m:t>
                          </m:r>
                        </m:sup>
                      </m:sSup>
                      <m:r>
                        <a:rPr lang="tr-TR" sz="1400" i="1" kern="100">
                          <a:effectLst/>
                          <a:latin typeface="Cambria Math" panose="02040503050406030204" pitchFamily="18" charset="0"/>
                          <a:ea typeface="Yu Mincho" panose="02020400000000000000" pitchFamily="18" charset="-128"/>
                          <a:cs typeface="Arial" panose="020B0604020202020204" pitchFamily="34" charset="0"/>
                        </a:rPr>
                        <m:t>=</m:t>
                      </m:r>
                      <m:nary>
                        <m:naryPr>
                          <m:chr m:val="∑"/>
                          <m:limLoc m:val="subSup"/>
                          <m:ctrlPr>
                            <a:rPr lang="tr-TR" sz="1400" i="1" kern="100">
                              <a:effectLst/>
                              <a:latin typeface="Cambria Math" panose="02040503050406030204" pitchFamily="18" charset="0"/>
                              <a:ea typeface="Yu Mincho" panose="02020400000000000000" pitchFamily="18" charset="-128"/>
                              <a:cs typeface="Arial" panose="020B0604020202020204" pitchFamily="34" charset="0"/>
                            </a:rPr>
                          </m:ctrlPr>
                        </m:naryPr>
                        <m:sub>
                          <m:r>
                            <a:rPr lang="tr-TR" sz="1400" i="1" kern="100">
                              <a:effectLst/>
                              <a:latin typeface="Cambria Math" panose="02040503050406030204" pitchFamily="18" charset="0"/>
                              <a:ea typeface="Yu Mincho" panose="02020400000000000000" pitchFamily="18" charset="-128"/>
                              <a:cs typeface="Arial" panose="020B0604020202020204" pitchFamily="34" charset="0"/>
                            </a:rPr>
                            <m:t>İ=1</m:t>
                          </m:r>
                        </m:sub>
                        <m:sup>
                          <m:r>
                            <a:rPr lang="tr-TR" sz="1400" i="1" kern="100">
                              <a:effectLst/>
                              <a:latin typeface="Cambria Math" panose="02040503050406030204" pitchFamily="18" charset="0"/>
                              <a:ea typeface="Yu Mincho" panose="02020400000000000000" pitchFamily="18" charset="-128"/>
                              <a:cs typeface="Arial" panose="020B0604020202020204" pitchFamily="34" charset="0"/>
                            </a:rPr>
                            <m:t>𝑁</m:t>
                          </m:r>
                        </m:sup>
                        <m:e>
                          <m:f>
                            <m:fPr>
                              <m:ctrlPr>
                                <a:rPr lang="tr-TR" sz="1400" i="1" kern="100">
                                  <a:effectLst/>
                                  <a:latin typeface="Cambria Math" panose="02040503050406030204" pitchFamily="18" charset="0"/>
                                  <a:ea typeface="Yu Mincho" panose="02020400000000000000" pitchFamily="18" charset="-128"/>
                                  <a:cs typeface="Arial" panose="020B0604020202020204" pitchFamily="34" charset="0"/>
                                </a:rPr>
                              </m:ctrlPr>
                            </m:fPr>
                            <m:num>
                              <m:d>
                                <m:dPr>
                                  <m:ctrlPr>
                                    <a:rPr lang="tr-TR" sz="1400" i="1" kern="100">
                                      <a:effectLst/>
                                      <a:latin typeface="Cambria Math" panose="02040503050406030204" pitchFamily="18" charset="0"/>
                                      <a:ea typeface="Yu Mincho" panose="02020400000000000000" pitchFamily="18" charset="-128"/>
                                      <a:cs typeface="Arial" panose="020B0604020202020204" pitchFamily="34" charset="0"/>
                                    </a:rPr>
                                  </m:ctrlPr>
                                </m:dPr>
                                <m:e>
                                  <m:sSub>
                                    <m:sSubPr>
                                      <m:ctrlPr>
                                        <a:rPr lang="tr-TR" sz="1400" i="1" kern="100">
                                          <a:effectLst/>
                                          <a:latin typeface="Cambria Math" panose="02040503050406030204" pitchFamily="18" charset="0"/>
                                          <a:ea typeface="Yu Mincho" panose="02020400000000000000" pitchFamily="18" charset="-128"/>
                                          <a:cs typeface="Arial" panose="020B0604020202020204" pitchFamily="34" charset="0"/>
                                        </a:rPr>
                                      </m:ctrlPr>
                                    </m:sSubPr>
                                    <m:e>
                                      <m:r>
                                        <a:rPr lang="tr-TR" sz="1400" i="1" kern="100">
                                          <a:effectLst/>
                                          <a:latin typeface="Cambria Math" panose="02040503050406030204" pitchFamily="18" charset="0"/>
                                          <a:ea typeface="Yu Mincho" panose="02020400000000000000" pitchFamily="18" charset="-128"/>
                                          <a:cs typeface="Arial" panose="020B0604020202020204" pitchFamily="34" charset="0"/>
                                        </a:rPr>
                                        <m:t>𝑀𝑅</m:t>
                                      </m:r>
                                    </m:e>
                                    <m:sub>
                                      <m:r>
                                        <a:rPr lang="tr-TR" sz="1400" i="1" kern="100">
                                          <a:effectLst/>
                                          <a:latin typeface="Cambria Math" panose="02040503050406030204" pitchFamily="18" charset="0"/>
                                          <a:ea typeface="Yu Mincho" panose="02020400000000000000" pitchFamily="18" charset="-128"/>
                                          <a:cs typeface="Arial" panose="020B0604020202020204" pitchFamily="34" charset="0"/>
                                        </a:rPr>
                                        <m:t>h</m:t>
                                      </m:r>
                                      <m:r>
                                        <a:rPr lang="tr-TR" sz="1400" i="1" kern="100">
                                          <a:effectLst/>
                                          <a:latin typeface="Cambria Math" panose="02040503050406030204" pitchFamily="18" charset="0"/>
                                          <a:ea typeface="Yu Mincho" panose="02020400000000000000" pitchFamily="18" charset="-128"/>
                                          <a:cs typeface="Arial" panose="020B0604020202020204" pitchFamily="34" charset="0"/>
                                        </a:rPr>
                                        <m:t>,</m:t>
                                      </m:r>
                                      <m:r>
                                        <a:rPr lang="tr-TR" sz="1400" i="1" kern="100">
                                          <a:effectLst/>
                                          <a:latin typeface="Cambria Math" panose="02040503050406030204" pitchFamily="18" charset="0"/>
                                          <a:ea typeface="Yu Mincho" panose="02020400000000000000" pitchFamily="18" charset="-128"/>
                                          <a:cs typeface="Arial" panose="020B0604020202020204" pitchFamily="34" charset="0"/>
                                        </a:rPr>
                                        <m:t>𝑖</m:t>
                                      </m:r>
                                    </m:sub>
                                  </m:sSub>
                                  <m:r>
                                    <a:rPr lang="tr-TR" sz="1400" i="1" kern="100">
                                      <a:effectLst/>
                                      <a:latin typeface="Cambria Math" panose="02040503050406030204" pitchFamily="18" charset="0"/>
                                      <a:ea typeface="Yu Mincho" panose="02020400000000000000" pitchFamily="18" charset="-128"/>
                                      <a:cs typeface="Arial" panose="020B0604020202020204" pitchFamily="34" charset="0"/>
                                    </a:rPr>
                                    <m:t>−</m:t>
                                  </m:r>
                                  <m:sSub>
                                    <m:sSubPr>
                                      <m:ctrlPr>
                                        <a:rPr lang="tr-TR" sz="1400" i="1" kern="100">
                                          <a:effectLst/>
                                          <a:latin typeface="Cambria Math" panose="02040503050406030204" pitchFamily="18" charset="0"/>
                                          <a:ea typeface="Yu Mincho" panose="02020400000000000000" pitchFamily="18" charset="-128"/>
                                          <a:cs typeface="Arial" panose="020B0604020202020204" pitchFamily="34" charset="0"/>
                                        </a:rPr>
                                      </m:ctrlPr>
                                    </m:sSubPr>
                                    <m:e>
                                      <m:r>
                                        <a:rPr lang="tr-TR" sz="1400" i="1" kern="100">
                                          <a:effectLst/>
                                          <a:latin typeface="Cambria Math" panose="02040503050406030204" pitchFamily="18" charset="0"/>
                                          <a:ea typeface="Yu Mincho" panose="02020400000000000000" pitchFamily="18" charset="-128"/>
                                          <a:cs typeface="Arial" panose="020B0604020202020204" pitchFamily="34" charset="0"/>
                                        </a:rPr>
                                        <m:t>𝑀𝑅</m:t>
                                      </m:r>
                                    </m:e>
                                    <m:sub>
                                      <m:r>
                                        <a:rPr lang="tr-TR" sz="1400" i="1" kern="100">
                                          <a:effectLst/>
                                          <a:latin typeface="Cambria Math" panose="02040503050406030204" pitchFamily="18" charset="0"/>
                                          <a:ea typeface="Yu Mincho" panose="02020400000000000000" pitchFamily="18" charset="-128"/>
                                          <a:cs typeface="Arial" panose="020B0604020202020204" pitchFamily="34" charset="0"/>
                                        </a:rPr>
                                        <m:t>𝑑</m:t>
                                      </m:r>
                                      <m:r>
                                        <a:rPr lang="tr-TR" sz="1400" i="1" kern="100">
                                          <a:effectLst/>
                                          <a:latin typeface="Cambria Math" panose="02040503050406030204" pitchFamily="18" charset="0"/>
                                          <a:ea typeface="Yu Mincho" panose="02020400000000000000" pitchFamily="18" charset="-128"/>
                                          <a:cs typeface="Arial" panose="020B0604020202020204" pitchFamily="34" charset="0"/>
                                        </a:rPr>
                                        <m:t>,</m:t>
                                      </m:r>
                                      <m:r>
                                        <a:rPr lang="tr-TR" sz="1400" i="1" kern="100">
                                          <a:effectLst/>
                                          <a:latin typeface="Cambria Math" panose="02040503050406030204" pitchFamily="18" charset="0"/>
                                          <a:ea typeface="Yu Mincho" panose="02020400000000000000" pitchFamily="18" charset="-128"/>
                                          <a:cs typeface="Arial" panose="020B0604020202020204" pitchFamily="34" charset="0"/>
                                        </a:rPr>
                                        <m:t>𝑖</m:t>
                                      </m:r>
                                    </m:sub>
                                  </m:sSub>
                                </m:e>
                              </m:d>
                            </m:num>
                            <m:den>
                              <m:sSup>
                                <m:sSupPr>
                                  <m:ctrlPr>
                                    <a:rPr lang="tr-TR" sz="1400" i="1" kern="100">
                                      <a:effectLst/>
                                      <a:latin typeface="Cambria Math" panose="02040503050406030204" pitchFamily="18" charset="0"/>
                                      <a:ea typeface="Yu Mincho" panose="02020400000000000000" pitchFamily="18" charset="-128"/>
                                      <a:cs typeface="Arial" panose="020B0604020202020204" pitchFamily="34" charset="0"/>
                                    </a:rPr>
                                  </m:ctrlPr>
                                </m:sSupPr>
                                <m:e>
                                  <m:d>
                                    <m:dPr>
                                      <m:ctrlPr>
                                        <a:rPr lang="tr-TR" sz="1400" i="1" kern="100">
                                          <a:effectLst/>
                                          <a:latin typeface="Cambria Math" panose="02040503050406030204" pitchFamily="18" charset="0"/>
                                          <a:ea typeface="Yu Mincho" panose="02020400000000000000" pitchFamily="18" charset="-128"/>
                                          <a:cs typeface="Arial" panose="020B0604020202020204" pitchFamily="34" charset="0"/>
                                        </a:rPr>
                                      </m:ctrlPr>
                                    </m:dPr>
                                    <m:e>
                                      <m:sSub>
                                        <m:sSubPr>
                                          <m:ctrlPr>
                                            <a:rPr lang="tr-TR" sz="1400" i="1" kern="100">
                                              <a:effectLst/>
                                              <a:latin typeface="Cambria Math" panose="02040503050406030204" pitchFamily="18" charset="0"/>
                                              <a:ea typeface="Yu Mincho" panose="02020400000000000000" pitchFamily="18" charset="-128"/>
                                              <a:cs typeface="Arial" panose="020B0604020202020204" pitchFamily="34" charset="0"/>
                                            </a:rPr>
                                          </m:ctrlPr>
                                        </m:sSubPr>
                                        <m:e>
                                          <m:r>
                                            <a:rPr lang="tr-TR" sz="1400" i="1" kern="100">
                                              <a:effectLst/>
                                              <a:latin typeface="Cambria Math" panose="02040503050406030204" pitchFamily="18" charset="0"/>
                                              <a:ea typeface="Yu Mincho" panose="02020400000000000000" pitchFamily="18" charset="-128"/>
                                              <a:cs typeface="Arial" panose="020B0604020202020204" pitchFamily="34" charset="0"/>
                                            </a:rPr>
                                            <m:t>𝑀𝑅</m:t>
                                          </m:r>
                                        </m:e>
                                        <m:sub>
                                          <m:r>
                                            <a:rPr lang="tr-TR" sz="1400" i="1" kern="100">
                                              <a:effectLst/>
                                              <a:latin typeface="Cambria Math" panose="02040503050406030204" pitchFamily="18" charset="0"/>
                                              <a:ea typeface="Yu Mincho" panose="02020400000000000000" pitchFamily="18" charset="-128"/>
                                              <a:cs typeface="Arial" panose="020B0604020202020204" pitchFamily="34" charset="0"/>
                                            </a:rPr>
                                            <m:t>𝑑</m:t>
                                          </m:r>
                                          <m:r>
                                            <a:rPr lang="tr-TR" sz="1400" i="1" kern="100">
                                              <a:effectLst/>
                                              <a:latin typeface="Cambria Math" panose="02040503050406030204" pitchFamily="18" charset="0"/>
                                              <a:ea typeface="Yu Mincho" panose="02020400000000000000" pitchFamily="18" charset="-128"/>
                                              <a:cs typeface="Arial" panose="020B0604020202020204" pitchFamily="34" charset="0"/>
                                            </a:rPr>
                                            <m:t>,</m:t>
                                          </m:r>
                                          <m:r>
                                            <a:rPr lang="tr-TR" sz="1400" i="1" kern="100">
                                              <a:effectLst/>
                                              <a:latin typeface="Cambria Math" panose="02040503050406030204" pitchFamily="18" charset="0"/>
                                              <a:ea typeface="Yu Mincho" panose="02020400000000000000" pitchFamily="18" charset="-128"/>
                                              <a:cs typeface="Arial" panose="020B0604020202020204" pitchFamily="34" charset="0"/>
                                            </a:rPr>
                                            <m:t>𝑖</m:t>
                                          </m:r>
                                        </m:sub>
                                      </m:sSub>
                                      <m:r>
                                        <a:rPr lang="tr-TR" sz="1400" i="1" kern="100">
                                          <a:effectLst/>
                                          <a:latin typeface="Cambria Math" panose="02040503050406030204" pitchFamily="18" charset="0"/>
                                          <a:ea typeface="Yu Mincho" panose="02020400000000000000" pitchFamily="18" charset="-128"/>
                                          <a:cs typeface="Arial" panose="020B0604020202020204" pitchFamily="34" charset="0"/>
                                        </a:rPr>
                                        <m:t>−</m:t>
                                      </m:r>
                                      <m:sSub>
                                        <m:sSubPr>
                                          <m:ctrlPr>
                                            <a:rPr lang="tr-TR" sz="1400" i="1" kern="100">
                                              <a:effectLst/>
                                              <a:latin typeface="Cambria Math" panose="02040503050406030204" pitchFamily="18" charset="0"/>
                                              <a:ea typeface="Yu Mincho" panose="02020400000000000000" pitchFamily="18" charset="-128"/>
                                              <a:cs typeface="Arial" panose="020B0604020202020204" pitchFamily="34" charset="0"/>
                                            </a:rPr>
                                          </m:ctrlPr>
                                        </m:sSubPr>
                                        <m:e>
                                          <m:r>
                                            <a:rPr lang="tr-TR" sz="1400" i="1" kern="100">
                                              <a:effectLst/>
                                              <a:latin typeface="Cambria Math" panose="02040503050406030204" pitchFamily="18" charset="0"/>
                                              <a:ea typeface="Yu Mincho" panose="02020400000000000000" pitchFamily="18" charset="-128"/>
                                              <a:cs typeface="Arial" panose="020B0604020202020204" pitchFamily="34" charset="0"/>
                                            </a:rPr>
                                            <m:t>𝑀𝑅</m:t>
                                          </m:r>
                                        </m:e>
                                        <m:sub>
                                          <m:r>
                                            <a:rPr lang="tr-TR" sz="1400" i="1" kern="100">
                                              <a:effectLst/>
                                              <a:latin typeface="Cambria Math" panose="02040503050406030204" pitchFamily="18" charset="0"/>
                                              <a:ea typeface="Yu Mincho" panose="02020400000000000000" pitchFamily="18" charset="-128"/>
                                              <a:cs typeface="Arial" panose="020B0604020202020204" pitchFamily="34" charset="0"/>
                                            </a:rPr>
                                            <m:t>h</m:t>
                                          </m:r>
                                          <m:r>
                                            <a:rPr lang="tr-TR" sz="1400" i="1" kern="100">
                                              <a:effectLst/>
                                              <a:latin typeface="Cambria Math" panose="02040503050406030204" pitchFamily="18" charset="0"/>
                                              <a:ea typeface="Yu Mincho" panose="02020400000000000000" pitchFamily="18" charset="-128"/>
                                              <a:cs typeface="Arial" panose="020B0604020202020204" pitchFamily="34" charset="0"/>
                                            </a:rPr>
                                            <m:t>,</m:t>
                                          </m:r>
                                          <m:r>
                                            <a:rPr lang="tr-TR" sz="1400" i="1" kern="100">
                                              <a:effectLst/>
                                              <a:latin typeface="Cambria Math" panose="02040503050406030204" pitchFamily="18" charset="0"/>
                                              <a:ea typeface="Yu Mincho" panose="02020400000000000000" pitchFamily="18" charset="-128"/>
                                              <a:cs typeface="Arial" panose="020B0604020202020204" pitchFamily="34" charset="0"/>
                                            </a:rPr>
                                            <m:t>𝑖</m:t>
                                          </m:r>
                                        </m:sub>
                                      </m:sSub>
                                    </m:e>
                                  </m:d>
                                </m:e>
                                <m:sup>
                                  <m:r>
                                    <a:rPr lang="tr-TR" sz="1400" i="1" kern="100">
                                      <a:effectLst/>
                                      <a:latin typeface="Cambria Math" panose="02040503050406030204" pitchFamily="18" charset="0"/>
                                      <a:ea typeface="Yu Mincho" panose="02020400000000000000" pitchFamily="18" charset="-128"/>
                                      <a:cs typeface="Arial" panose="020B0604020202020204" pitchFamily="34" charset="0"/>
                                    </a:rPr>
                                    <m:t>2</m:t>
                                  </m:r>
                                </m:sup>
                              </m:sSup>
                            </m:den>
                          </m:f>
                        </m:e>
                      </m:nary>
                    </m:oMath>
                  </m:oMathPara>
                </a14:m>
                <a:endParaRPr lang="tr-TR" sz="1400" kern="100" dirty="0">
                  <a:effectLst/>
                  <a:latin typeface="Times New Roman" panose="02020603050405020304" pitchFamily="18" charset="0"/>
                  <a:ea typeface="Aptos" panose="020B0004020202020204" pitchFamily="34" charset="0"/>
                  <a:cs typeface="Arial" panose="020B0604020202020204" pitchFamily="34" charset="0"/>
                </a:endParaRPr>
              </a:p>
            </p:txBody>
          </p:sp>
        </mc:Choice>
        <mc:Fallback xmlns="">
          <p:sp>
            <p:nvSpPr>
              <p:cNvPr id="23" name="Dikdörtgen: Çapraz Köşeleri Yuvarlatılmış 22">
                <a:extLst>
                  <a:ext uri="{FF2B5EF4-FFF2-40B4-BE49-F238E27FC236}">
                    <a16:creationId xmlns:a16="http://schemas.microsoft.com/office/drawing/2014/main" id="{9E838844-A60A-C2C9-E7B7-F6984FEB28FC}"/>
                  </a:ext>
                </a:extLst>
              </p:cNvPr>
              <p:cNvSpPr>
                <a:spLocks noRot="1" noChangeAspect="1" noMove="1" noResize="1" noEditPoints="1" noAdjustHandles="1" noChangeArrowheads="1" noChangeShapeType="1" noTextEdit="1"/>
              </p:cNvSpPr>
              <p:nvPr/>
            </p:nvSpPr>
            <p:spPr>
              <a:xfrm>
                <a:off x="8485500" y="1585947"/>
                <a:ext cx="3172968" cy="809097"/>
              </a:xfrm>
              <a:prstGeom prst="round2Diag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Dikdörtgen: Çapraz Köşeleri Yuvarlatılmış 23">
                <a:extLst>
                  <a:ext uri="{FF2B5EF4-FFF2-40B4-BE49-F238E27FC236}">
                    <a16:creationId xmlns:a16="http://schemas.microsoft.com/office/drawing/2014/main" id="{56FE8BE2-7BBB-5FC4-758B-B6827764C46E}"/>
                  </a:ext>
                </a:extLst>
              </p:cNvPr>
              <p:cNvSpPr/>
              <p:nvPr/>
            </p:nvSpPr>
            <p:spPr>
              <a:xfrm>
                <a:off x="8485501" y="2712862"/>
                <a:ext cx="3172967" cy="811388"/>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indent="450215" algn="just">
                  <a:lnSpc>
                    <a:spcPct val="150000"/>
                  </a:lnSpc>
                  <a:spcBef>
                    <a:spcPts val="1200"/>
                  </a:spcBef>
                  <a:spcAft>
                    <a:spcPts val="1200"/>
                  </a:spcAft>
                </a:pPr>
                <a14:m>
                  <m:oMathPara xmlns:m="http://schemas.openxmlformats.org/officeDocument/2006/math">
                    <m:oMathParaPr>
                      <m:jc m:val="centerGroup"/>
                    </m:oMathParaPr>
                    <m:oMath xmlns:m="http://schemas.openxmlformats.org/officeDocument/2006/math">
                      <m:r>
                        <a:rPr lang="tr-TR" sz="1100" i="1" kern="100" smtClean="0">
                          <a:effectLst/>
                          <a:latin typeface="Cambria Math" panose="02040503050406030204" pitchFamily="18" charset="0"/>
                          <a:ea typeface="Yu Mincho" panose="02020400000000000000" pitchFamily="18" charset="-128"/>
                          <a:cs typeface="Arial" panose="020B0604020202020204" pitchFamily="34" charset="0"/>
                        </a:rPr>
                        <m:t>𝑅𝑀𝑆𝐸</m:t>
                      </m:r>
                      <m:r>
                        <a:rPr lang="tr-TR" sz="1100" i="1" kern="100" smtClean="0">
                          <a:effectLst/>
                          <a:latin typeface="Cambria Math" panose="02040503050406030204" pitchFamily="18" charset="0"/>
                          <a:ea typeface="Yu Mincho" panose="02020400000000000000" pitchFamily="18" charset="-128"/>
                          <a:cs typeface="Arial" panose="020B0604020202020204" pitchFamily="34" charset="0"/>
                        </a:rPr>
                        <m:t>=</m:t>
                      </m:r>
                      <m:sSup>
                        <m:sSupPr>
                          <m:ctrlPr>
                            <a:rPr lang="tr-TR" sz="1100" i="1" kern="100">
                              <a:effectLst/>
                              <a:latin typeface="Cambria Math" panose="02040503050406030204" pitchFamily="18" charset="0"/>
                              <a:ea typeface="Yu Mincho" panose="02020400000000000000" pitchFamily="18" charset="-128"/>
                              <a:cs typeface="Arial" panose="020B0604020202020204" pitchFamily="34" charset="0"/>
                            </a:rPr>
                          </m:ctrlPr>
                        </m:sSupPr>
                        <m:e>
                          <m:d>
                            <m:dPr>
                              <m:begChr m:val="["/>
                              <m:endChr m:val="]"/>
                              <m:ctrlPr>
                                <a:rPr lang="tr-TR" sz="1100" i="1" kern="100">
                                  <a:effectLst/>
                                  <a:latin typeface="Cambria Math" panose="02040503050406030204" pitchFamily="18" charset="0"/>
                                  <a:ea typeface="Yu Mincho" panose="02020400000000000000" pitchFamily="18" charset="-128"/>
                                  <a:cs typeface="Arial" panose="020B0604020202020204" pitchFamily="34" charset="0"/>
                                </a:rPr>
                              </m:ctrlPr>
                            </m:dPr>
                            <m:e>
                              <m:f>
                                <m:fPr>
                                  <m:ctrlPr>
                                    <a:rPr lang="tr-TR" sz="1100" i="1" kern="100">
                                      <a:effectLst/>
                                      <a:latin typeface="Cambria Math" panose="02040503050406030204" pitchFamily="18" charset="0"/>
                                      <a:ea typeface="Yu Mincho" panose="02020400000000000000" pitchFamily="18" charset="-128"/>
                                      <a:cs typeface="Arial" panose="020B0604020202020204" pitchFamily="34" charset="0"/>
                                    </a:rPr>
                                  </m:ctrlPr>
                                </m:fPr>
                                <m:num>
                                  <m:r>
                                    <a:rPr lang="tr-TR" sz="1100" i="1" kern="100">
                                      <a:effectLst/>
                                      <a:latin typeface="Cambria Math" panose="02040503050406030204" pitchFamily="18" charset="0"/>
                                      <a:ea typeface="Yu Mincho" panose="02020400000000000000" pitchFamily="18" charset="-128"/>
                                      <a:cs typeface="Arial" panose="020B0604020202020204" pitchFamily="34" charset="0"/>
                                    </a:rPr>
                                    <m:t>1</m:t>
                                  </m:r>
                                </m:num>
                                <m:den>
                                  <m:r>
                                    <a:rPr lang="tr-TR" sz="1100" i="1" kern="100">
                                      <a:effectLst/>
                                      <a:latin typeface="Cambria Math" panose="02040503050406030204" pitchFamily="18" charset="0"/>
                                      <a:ea typeface="Yu Mincho" panose="02020400000000000000" pitchFamily="18" charset="-128"/>
                                      <a:cs typeface="Arial" panose="020B0604020202020204" pitchFamily="34" charset="0"/>
                                    </a:rPr>
                                    <m:t>𝑁</m:t>
                                  </m:r>
                                </m:den>
                              </m:f>
                              <m:nary>
                                <m:naryPr>
                                  <m:chr m:val="∑"/>
                                  <m:limLoc m:val="subSup"/>
                                  <m:ctrlPr>
                                    <a:rPr lang="tr-TR" sz="1100" i="1" kern="100">
                                      <a:effectLst/>
                                      <a:latin typeface="Cambria Math" panose="02040503050406030204" pitchFamily="18" charset="0"/>
                                      <a:ea typeface="Yu Mincho" panose="02020400000000000000" pitchFamily="18" charset="-128"/>
                                      <a:cs typeface="Arial" panose="020B0604020202020204" pitchFamily="34" charset="0"/>
                                    </a:rPr>
                                  </m:ctrlPr>
                                </m:naryPr>
                                <m:sub>
                                  <m:r>
                                    <a:rPr lang="tr-TR" sz="1100" i="1" kern="100">
                                      <a:effectLst/>
                                      <a:latin typeface="Cambria Math" panose="02040503050406030204" pitchFamily="18" charset="0"/>
                                      <a:ea typeface="Yu Mincho" panose="02020400000000000000" pitchFamily="18" charset="-128"/>
                                      <a:cs typeface="Arial" panose="020B0604020202020204" pitchFamily="34" charset="0"/>
                                    </a:rPr>
                                    <m:t>𝑛</m:t>
                                  </m:r>
                                  <m:r>
                                    <a:rPr lang="tr-TR" sz="1100" i="1" kern="100">
                                      <a:effectLst/>
                                      <a:latin typeface="Cambria Math" panose="02040503050406030204" pitchFamily="18" charset="0"/>
                                      <a:ea typeface="Yu Mincho" panose="02020400000000000000" pitchFamily="18" charset="-128"/>
                                      <a:cs typeface="Arial" panose="020B0604020202020204" pitchFamily="34" charset="0"/>
                                    </a:rPr>
                                    <m:t>=1</m:t>
                                  </m:r>
                                </m:sub>
                                <m:sup>
                                  <m:r>
                                    <a:rPr lang="tr-TR" sz="1100" i="1" kern="100">
                                      <a:effectLst/>
                                      <a:latin typeface="Cambria Math" panose="02040503050406030204" pitchFamily="18" charset="0"/>
                                      <a:ea typeface="Yu Mincho" panose="02020400000000000000" pitchFamily="18" charset="-128"/>
                                      <a:cs typeface="Arial" panose="020B0604020202020204" pitchFamily="34" charset="0"/>
                                    </a:rPr>
                                    <m:t>𝑁</m:t>
                                  </m:r>
                                </m:sup>
                                <m:e>
                                  <m:sSup>
                                    <m:sSupPr>
                                      <m:ctrlPr>
                                        <a:rPr lang="tr-TR" sz="1100" i="1" kern="100">
                                          <a:effectLst/>
                                          <a:latin typeface="Cambria Math" panose="02040503050406030204" pitchFamily="18" charset="0"/>
                                          <a:ea typeface="Yu Mincho" panose="02020400000000000000" pitchFamily="18" charset="-128"/>
                                          <a:cs typeface="Arial" panose="020B0604020202020204" pitchFamily="34" charset="0"/>
                                        </a:rPr>
                                      </m:ctrlPr>
                                    </m:sSupPr>
                                    <m:e>
                                      <m:d>
                                        <m:dPr>
                                          <m:ctrlPr>
                                            <a:rPr lang="tr-TR" sz="1100" i="1" kern="100">
                                              <a:effectLst/>
                                              <a:latin typeface="Cambria Math" panose="02040503050406030204" pitchFamily="18" charset="0"/>
                                              <a:ea typeface="Yu Mincho" panose="02020400000000000000" pitchFamily="18" charset="-128"/>
                                              <a:cs typeface="Arial" panose="020B0604020202020204" pitchFamily="34" charset="0"/>
                                            </a:rPr>
                                          </m:ctrlPr>
                                        </m:dPr>
                                        <m:e>
                                          <m:sSub>
                                            <m:sSubPr>
                                              <m:ctrlPr>
                                                <a:rPr lang="tr-TR" sz="1100" i="1" kern="100">
                                                  <a:effectLst/>
                                                  <a:latin typeface="Cambria Math" panose="02040503050406030204" pitchFamily="18" charset="0"/>
                                                  <a:ea typeface="Yu Mincho" panose="02020400000000000000" pitchFamily="18" charset="-128"/>
                                                  <a:cs typeface="Arial" panose="020B0604020202020204" pitchFamily="34" charset="0"/>
                                                </a:rPr>
                                              </m:ctrlPr>
                                            </m:sSubPr>
                                            <m:e>
                                              <m:r>
                                                <a:rPr lang="tr-TR" sz="1100" i="1" kern="100">
                                                  <a:effectLst/>
                                                  <a:latin typeface="Cambria Math" panose="02040503050406030204" pitchFamily="18" charset="0"/>
                                                  <a:ea typeface="Yu Mincho" panose="02020400000000000000" pitchFamily="18" charset="-128"/>
                                                  <a:cs typeface="Arial" panose="020B0604020202020204" pitchFamily="34" charset="0"/>
                                                </a:rPr>
                                                <m:t>𝑀𝑅</m:t>
                                              </m:r>
                                            </m:e>
                                            <m:sub>
                                              <m:r>
                                                <a:rPr lang="tr-TR" sz="1100" i="1" kern="100">
                                                  <a:effectLst/>
                                                  <a:latin typeface="Cambria Math" panose="02040503050406030204" pitchFamily="18" charset="0"/>
                                                  <a:ea typeface="Yu Mincho" panose="02020400000000000000" pitchFamily="18" charset="-128"/>
                                                  <a:cs typeface="Arial" panose="020B0604020202020204" pitchFamily="34" charset="0"/>
                                                </a:rPr>
                                                <m:t>𝑑</m:t>
                                              </m:r>
                                              <m:r>
                                                <a:rPr lang="tr-TR" sz="1100" i="1" kern="100">
                                                  <a:effectLst/>
                                                  <a:latin typeface="Cambria Math" panose="02040503050406030204" pitchFamily="18" charset="0"/>
                                                  <a:ea typeface="Yu Mincho" panose="02020400000000000000" pitchFamily="18" charset="-128"/>
                                                  <a:cs typeface="Arial" panose="020B0604020202020204" pitchFamily="34" charset="0"/>
                                                </a:rPr>
                                                <m:t>,</m:t>
                                              </m:r>
                                              <m:r>
                                                <a:rPr lang="tr-TR" sz="1100" i="1" kern="100">
                                                  <a:effectLst/>
                                                  <a:latin typeface="Cambria Math" panose="02040503050406030204" pitchFamily="18" charset="0"/>
                                                  <a:ea typeface="Yu Mincho" panose="02020400000000000000" pitchFamily="18" charset="-128"/>
                                                  <a:cs typeface="Arial" panose="020B0604020202020204" pitchFamily="34" charset="0"/>
                                                </a:rPr>
                                                <m:t>𝑖</m:t>
                                              </m:r>
                                            </m:sub>
                                          </m:sSub>
                                          <m:r>
                                            <a:rPr lang="tr-TR" sz="1100" i="1" kern="100">
                                              <a:effectLst/>
                                              <a:latin typeface="Cambria Math" panose="02040503050406030204" pitchFamily="18" charset="0"/>
                                              <a:ea typeface="Yu Mincho" panose="02020400000000000000" pitchFamily="18" charset="-128"/>
                                              <a:cs typeface="Arial" panose="020B0604020202020204" pitchFamily="34" charset="0"/>
                                            </a:rPr>
                                            <m:t>−</m:t>
                                          </m:r>
                                          <m:sSub>
                                            <m:sSubPr>
                                              <m:ctrlPr>
                                                <a:rPr lang="tr-TR" sz="1100" i="1" kern="100">
                                                  <a:effectLst/>
                                                  <a:latin typeface="Cambria Math" panose="02040503050406030204" pitchFamily="18" charset="0"/>
                                                  <a:ea typeface="Yu Mincho" panose="02020400000000000000" pitchFamily="18" charset="-128"/>
                                                  <a:cs typeface="Arial" panose="020B0604020202020204" pitchFamily="34" charset="0"/>
                                                </a:rPr>
                                              </m:ctrlPr>
                                            </m:sSubPr>
                                            <m:e>
                                              <m:r>
                                                <a:rPr lang="tr-TR" sz="1100" i="1" kern="100">
                                                  <a:effectLst/>
                                                  <a:latin typeface="Cambria Math" panose="02040503050406030204" pitchFamily="18" charset="0"/>
                                                  <a:ea typeface="Yu Mincho" panose="02020400000000000000" pitchFamily="18" charset="-128"/>
                                                  <a:cs typeface="Arial" panose="020B0604020202020204" pitchFamily="34" charset="0"/>
                                                </a:rPr>
                                                <m:t>𝑀𝑅</m:t>
                                              </m:r>
                                            </m:e>
                                            <m:sub>
                                              <m:r>
                                                <a:rPr lang="tr-TR" sz="1100" i="1" kern="100">
                                                  <a:effectLst/>
                                                  <a:latin typeface="Cambria Math" panose="02040503050406030204" pitchFamily="18" charset="0"/>
                                                  <a:ea typeface="Yu Mincho" panose="02020400000000000000" pitchFamily="18" charset="-128"/>
                                                  <a:cs typeface="Arial" panose="020B0604020202020204" pitchFamily="34" charset="0"/>
                                                </a:rPr>
                                                <m:t>h</m:t>
                                              </m:r>
                                              <m:r>
                                                <a:rPr lang="tr-TR" sz="1100" i="1" kern="100">
                                                  <a:effectLst/>
                                                  <a:latin typeface="Cambria Math" panose="02040503050406030204" pitchFamily="18" charset="0"/>
                                                  <a:ea typeface="Yu Mincho" panose="02020400000000000000" pitchFamily="18" charset="-128"/>
                                                  <a:cs typeface="Arial" panose="020B0604020202020204" pitchFamily="34" charset="0"/>
                                                </a:rPr>
                                                <m:t>,</m:t>
                                              </m:r>
                                              <m:r>
                                                <a:rPr lang="tr-TR" sz="1100" i="1" kern="100">
                                                  <a:effectLst/>
                                                  <a:latin typeface="Cambria Math" panose="02040503050406030204" pitchFamily="18" charset="0"/>
                                                  <a:ea typeface="Yu Mincho" panose="02020400000000000000" pitchFamily="18" charset="-128"/>
                                                  <a:cs typeface="Arial" panose="020B0604020202020204" pitchFamily="34" charset="0"/>
                                                </a:rPr>
                                                <m:t>𝑖</m:t>
                                              </m:r>
                                            </m:sub>
                                          </m:sSub>
                                        </m:e>
                                      </m:d>
                                    </m:e>
                                    <m:sup>
                                      <m:r>
                                        <a:rPr lang="tr-TR" sz="1100" i="1" kern="100">
                                          <a:effectLst/>
                                          <a:latin typeface="Cambria Math" panose="02040503050406030204" pitchFamily="18" charset="0"/>
                                          <a:ea typeface="Yu Mincho" panose="02020400000000000000" pitchFamily="18" charset="-128"/>
                                          <a:cs typeface="Arial" panose="020B0604020202020204" pitchFamily="34" charset="0"/>
                                        </a:rPr>
                                        <m:t>2</m:t>
                                      </m:r>
                                    </m:sup>
                                  </m:sSup>
                                </m:e>
                              </m:nary>
                            </m:e>
                          </m:d>
                        </m:e>
                        <m:sup>
                          <m:f>
                            <m:fPr>
                              <m:ctrlPr>
                                <a:rPr lang="tr-TR" sz="1100" i="1" kern="100">
                                  <a:effectLst/>
                                  <a:latin typeface="Cambria Math" panose="02040503050406030204" pitchFamily="18" charset="0"/>
                                  <a:ea typeface="Yu Mincho" panose="02020400000000000000" pitchFamily="18" charset="-128"/>
                                  <a:cs typeface="Arial" panose="020B0604020202020204" pitchFamily="34" charset="0"/>
                                </a:rPr>
                              </m:ctrlPr>
                            </m:fPr>
                            <m:num>
                              <m:r>
                                <a:rPr lang="tr-TR" sz="1100" i="1" kern="100">
                                  <a:effectLst/>
                                  <a:latin typeface="Cambria Math" panose="02040503050406030204" pitchFamily="18" charset="0"/>
                                  <a:ea typeface="Yu Mincho" panose="02020400000000000000" pitchFamily="18" charset="-128"/>
                                  <a:cs typeface="Arial" panose="020B0604020202020204" pitchFamily="34" charset="0"/>
                                </a:rPr>
                                <m:t>1</m:t>
                              </m:r>
                            </m:num>
                            <m:den>
                              <m:r>
                                <a:rPr lang="tr-TR" sz="1100" i="1" kern="100">
                                  <a:effectLst/>
                                  <a:latin typeface="Cambria Math" panose="02040503050406030204" pitchFamily="18" charset="0"/>
                                  <a:ea typeface="Yu Mincho" panose="02020400000000000000" pitchFamily="18" charset="-128"/>
                                  <a:cs typeface="Arial" panose="020B0604020202020204" pitchFamily="34" charset="0"/>
                                </a:rPr>
                                <m:t>2</m:t>
                              </m:r>
                            </m:den>
                          </m:f>
                        </m:sup>
                      </m:sSup>
                    </m:oMath>
                  </m:oMathPara>
                </a14:m>
                <a:endParaRPr lang="tr-TR" sz="1100" kern="100" dirty="0">
                  <a:effectLst/>
                  <a:latin typeface="Times New Roman" panose="02020603050405020304" pitchFamily="18" charset="0"/>
                  <a:ea typeface="Aptos" panose="020B0004020202020204" pitchFamily="34" charset="0"/>
                  <a:cs typeface="Arial" panose="020B0604020202020204" pitchFamily="34" charset="0"/>
                </a:endParaRPr>
              </a:p>
            </p:txBody>
          </p:sp>
        </mc:Choice>
        <mc:Fallback xmlns="">
          <p:sp>
            <p:nvSpPr>
              <p:cNvPr id="24" name="Dikdörtgen: Çapraz Köşeleri Yuvarlatılmış 23">
                <a:extLst>
                  <a:ext uri="{FF2B5EF4-FFF2-40B4-BE49-F238E27FC236}">
                    <a16:creationId xmlns:a16="http://schemas.microsoft.com/office/drawing/2014/main" id="{56FE8BE2-7BBB-5FC4-758B-B6827764C46E}"/>
                  </a:ext>
                </a:extLst>
              </p:cNvPr>
              <p:cNvSpPr>
                <a:spLocks noRot="1" noChangeAspect="1" noMove="1" noResize="1" noEditPoints="1" noAdjustHandles="1" noChangeArrowheads="1" noChangeShapeType="1" noTextEdit="1"/>
              </p:cNvSpPr>
              <p:nvPr/>
            </p:nvSpPr>
            <p:spPr>
              <a:xfrm>
                <a:off x="8485501" y="2712862"/>
                <a:ext cx="3172967" cy="811388"/>
              </a:xfrm>
              <a:prstGeom prst="round2Diag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Dikdörtgen: Çapraz Köşeleri Yuvarlatılmış 24">
                <a:extLst>
                  <a:ext uri="{FF2B5EF4-FFF2-40B4-BE49-F238E27FC236}">
                    <a16:creationId xmlns:a16="http://schemas.microsoft.com/office/drawing/2014/main" id="{E27DF062-B2EA-AC1E-3227-C341A292424B}"/>
                  </a:ext>
                </a:extLst>
              </p:cNvPr>
              <p:cNvSpPr/>
              <p:nvPr/>
            </p:nvSpPr>
            <p:spPr>
              <a:xfrm>
                <a:off x="8495196" y="3841118"/>
                <a:ext cx="3172966" cy="809097"/>
              </a:xfrm>
              <a:prstGeom prst="round2DiagRect">
                <a:avLst/>
              </a:prstGeom>
            </p:spPr>
            <p:style>
              <a:lnRef idx="1">
                <a:schemeClr val="dk1"/>
              </a:lnRef>
              <a:fillRef idx="2">
                <a:schemeClr val="dk1"/>
              </a:fillRef>
              <a:effectRef idx="1">
                <a:schemeClr val="dk1"/>
              </a:effectRef>
              <a:fontRef idx="minor">
                <a:schemeClr val="dk1"/>
              </a:fontRef>
            </p:style>
            <p:txBody>
              <a:bodyPr rtlCol="0" anchor="ctr"/>
              <a:lstStyle/>
              <a:p>
                <a:pPr marL="0" marR="0" indent="450215" algn="just">
                  <a:lnSpc>
                    <a:spcPct val="150000"/>
                  </a:lnSpc>
                  <a:spcBef>
                    <a:spcPts val="1200"/>
                  </a:spcBef>
                  <a:spcAft>
                    <a:spcPts val="1200"/>
                  </a:spcAft>
                </a:pPr>
                <a14:m>
                  <m:oMathPara xmlns:m="http://schemas.openxmlformats.org/officeDocument/2006/math">
                    <m:oMathParaPr>
                      <m:jc m:val="centerGroup"/>
                    </m:oMathParaPr>
                    <m:oMath xmlns:m="http://schemas.openxmlformats.org/officeDocument/2006/math">
                      <m:sSup>
                        <m:sSupPr>
                          <m:ctrlPr>
                            <a:rPr lang="tr-TR" sz="1400" i="1" kern="100" smtClean="0">
                              <a:effectLst/>
                              <a:latin typeface="Cambria Math" panose="02040503050406030204" pitchFamily="18" charset="0"/>
                              <a:ea typeface="Yu Mincho" panose="02020400000000000000" pitchFamily="18" charset="-128"/>
                              <a:cs typeface="Arial" panose="020B0604020202020204" pitchFamily="34" charset="0"/>
                            </a:rPr>
                          </m:ctrlPr>
                        </m:sSupPr>
                        <m:e>
                          <m:r>
                            <a:rPr lang="tr-TR" sz="1400" i="1" kern="100">
                              <a:effectLst/>
                              <a:latin typeface="Cambria Math" panose="02040503050406030204" pitchFamily="18" charset="0"/>
                              <a:ea typeface="Yu Mincho" panose="02020400000000000000" pitchFamily="18" charset="-128"/>
                              <a:cs typeface="Arial" panose="020B0604020202020204" pitchFamily="34" charset="0"/>
                            </a:rPr>
                            <m:t>𝑥</m:t>
                          </m:r>
                        </m:e>
                        <m:sup>
                          <m:r>
                            <a:rPr lang="tr-TR" sz="1400" i="1" kern="100">
                              <a:effectLst/>
                              <a:latin typeface="Cambria Math" panose="02040503050406030204" pitchFamily="18" charset="0"/>
                              <a:ea typeface="Yu Mincho" panose="02020400000000000000" pitchFamily="18" charset="-128"/>
                              <a:cs typeface="Arial" panose="020B0604020202020204" pitchFamily="34" charset="0"/>
                            </a:rPr>
                            <m:t>2</m:t>
                          </m:r>
                        </m:sup>
                      </m:sSup>
                      <m:r>
                        <a:rPr lang="tr-TR" sz="1400" i="1" kern="100">
                          <a:effectLst/>
                          <a:latin typeface="Cambria Math" panose="02040503050406030204" pitchFamily="18" charset="0"/>
                          <a:ea typeface="Yu Mincho" panose="02020400000000000000" pitchFamily="18" charset="-128"/>
                          <a:cs typeface="Arial" panose="020B0604020202020204" pitchFamily="34" charset="0"/>
                        </a:rPr>
                        <m:t>=</m:t>
                      </m:r>
                      <m:f>
                        <m:fPr>
                          <m:ctrlPr>
                            <a:rPr lang="tr-TR" sz="1400" i="1" kern="100">
                              <a:effectLst/>
                              <a:latin typeface="Cambria Math" panose="02040503050406030204" pitchFamily="18" charset="0"/>
                              <a:ea typeface="Yu Mincho" panose="02020400000000000000" pitchFamily="18" charset="-128"/>
                              <a:cs typeface="Arial" panose="020B0604020202020204" pitchFamily="34" charset="0"/>
                            </a:rPr>
                          </m:ctrlPr>
                        </m:fPr>
                        <m:num>
                          <m:nary>
                            <m:naryPr>
                              <m:chr m:val="∑"/>
                              <m:limLoc m:val="subSup"/>
                              <m:ctrlPr>
                                <a:rPr lang="tr-TR" sz="1400" i="1" kern="100">
                                  <a:effectLst/>
                                  <a:latin typeface="Cambria Math" panose="02040503050406030204" pitchFamily="18" charset="0"/>
                                  <a:ea typeface="Yu Mincho" panose="02020400000000000000" pitchFamily="18" charset="-128"/>
                                  <a:cs typeface="Arial" panose="020B0604020202020204" pitchFamily="34" charset="0"/>
                                </a:rPr>
                              </m:ctrlPr>
                            </m:naryPr>
                            <m:sub>
                              <m:r>
                                <a:rPr lang="tr-TR" sz="1400" i="1" kern="100">
                                  <a:effectLst/>
                                  <a:latin typeface="Cambria Math" panose="02040503050406030204" pitchFamily="18" charset="0"/>
                                  <a:ea typeface="Yu Mincho" panose="02020400000000000000" pitchFamily="18" charset="-128"/>
                                  <a:cs typeface="Arial" panose="020B0604020202020204" pitchFamily="34" charset="0"/>
                                </a:rPr>
                                <m:t>𝑖</m:t>
                              </m:r>
                              <m:r>
                                <a:rPr lang="tr-TR" sz="1400" i="1" kern="100">
                                  <a:effectLst/>
                                  <a:latin typeface="Cambria Math" panose="02040503050406030204" pitchFamily="18" charset="0"/>
                                  <a:ea typeface="Yu Mincho" panose="02020400000000000000" pitchFamily="18" charset="-128"/>
                                  <a:cs typeface="Arial" panose="020B0604020202020204" pitchFamily="34" charset="0"/>
                                </a:rPr>
                                <m:t>=1</m:t>
                              </m:r>
                            </m:sub>
                            <m:sup>
                              <m:r>
                                <a:rPr lang="tr-TR" sz="1400" i="1" kern="100">
                                  <a:effectLst/>
                                  <a:latin typeface="Cambria Math" panose="02040503050406030204" pitchFamily="18" charset="0"/>
                                  <a:ea typeface="Yu Mincho" panose="02020400000000000000" pitchFamily="18" charset="-128"/>
                                  <a:cs typeface="Arial" panose="020B0604020202020204" pitchFamily="34" charset="0"/>
                                </a:rPr>
                                <m:t>𝑁</m:t>
                              </m:r>
                            </m:sup>
                            <m:e>
                              <m:sSup>
                                <m:sSupPr>
                                  <m:ctrlPr>
                                    <a:rPr lang="tr-TR" sz="1400" i="1" kern="100">
                                      <a:effectLst/>
                                      <a:latin typeface="Cambria Math" panose="02040503050406030204" pitchFamily="18" charset="0"/>
                                      <a:ea typeface="Yu Mincho" panose="02020400000000000000" pitchFamily="18" charset="-128"/>
                                      <a:cs typeface="Arial" panose="020B0604020202020204" pitchFamily="34" charset="0"/>
                                    </a:rPr>
                                  </m:ctrlPr>
                                </m:sSupPr>
                                <m:e>
                                  <m:d>
                                    <m:dPr>
                                      <m:ctrlPr>
                                        <a:rPr lang="tr-TR" sz="1400" i="1" kern="100">
                                          <a:effectLst/>
                                          <a:latin typeface="Cambria Math" panose="02040503050406030204" pitchFamily="18" charset="0"/>
                                          <a:ea typeface="Yu Mincho" panose="02020400000000000000" pitchFamily="18" charset="-128"/>
                                          <a:cs typeface="Arial" panose="020B0604020202020204" pitchFamily="34" charset="0"/>
                                        </a:rPr>
                                      </m:ctrlPr>
                                    </m:dPr>
                                    <m:e>
                                      <m:sSub>
                                        <m:sSubPr>
                                          <m:ctrlPr>
                                            <a:rPr lang="tr-TR" sz="1400" i="1" kern="100">
                                              <a:effectLst/>
                                              <a:latin typeface="Cambria Math" panose="02040503050406030204" pitchFamily="18" charset="0"/>
                                              <a:ea typeface="Yu Mincho" panose="02020400000000000000" pitchFamily="18" charset="-128"/>
                                              <a:cs typeface="Arial" panose="020B0604020202020204" pitchFamily="34" charset="0"/>
                                            </a:rPr>
                                          </m:ctrlPr>
                                        </m:sSubPr>
                                        <m:e>
                                          <m:r>
                                            <a:rPr lang="tr-TR" sz="1400" i="1" kern="100">
                                              <a:effectLst/>
                                              <a:latin typeface="Cambria Math" panose="02040503050406030204" pitchFamily="18" charset="0"/>
                                              <a:ea typeface="Yu Mincho" panose="02020400000000000000" pitchFamily="18" charset="-128"/>
                                              <a:cs typeface="Arial" panose="020B0604020202020204" pitchFamily="34" charset="0"/>
                                            </a:rPr>
                                            <m:t>𝑀𝑅</m:t>
                                          </m:r>
                                        </m:e>
                                        <m:sub>
                                          <m:r>
                                            <a:rPr lang="tr-TR" sz="1400" i="1" kern="100">
                                              <a:effectLst/>
                                              <a:latin typeface="Cambria Math" panose="02040503050406030204" pitchFamily="18" charset="0"/>
                                              <a:ea typeface="Yu Mincho" panose="02020400000000000000" pitchFamily="18" charset="-128"/>
                                              <a:cs typeface="Arial" panose="020B0604020202020204" pitchFamily="34" charset="0"/>
                                            </a:rPr>
                                            <m:t>𝑑</m:t>
                                          </m:r>
                                          <m:r>
                                            <a:rPr lang="tr-TR" sz="1400" i="1" kern="100">
                                              <a:effectLst/>
                                              <a:latin typeface="Cambria Math" panose="02040503050406030204" pitchFamily="18" charset="0"/>
                                              <a:ea typeface="Yu Mincho" panose="02020400000000000000" pitchFamily="18" charset="-128"/>
                                              <a:cs typeface="Arial" panose="020B0604020202020204" pitchFamily="34" charset="0"/>
                                            </a:rPr>
                                            <m:t>,</m:t>
                                          </m:r>
                                          <m:r>
                                            <a:rPr lang="tr-TR" sz="1400" i="1" kern="100">
                                              <a:effectLst/>
                                              <a:latin typeface="Cambria Math" panose="02040503050406030204" pitchFamily="18" charset="0"/>
                                              <a:ea typeface="Yu Mincho" panose="02020400000000000000" pitchFamily="18" charset="-128"/>
                                              <a:cs typeface="Arial" panose="020B0604020202020204" pitchFamily="34" charset="0"/>
                                            </a:rPr>
                                            <m:t>𝑖</m:t>
                                          </m:r>
                                        </m:sub>
                                      </m:sSub>
                                      <m:r>
                                        <a:rPr lang="tr-TR" sz="1400" i="1" kern="100">
                                          <a:effectLst/>
                                          <a:latin typeface="Cambria Math" panose="02040503050406030204" pitchFamily="18" charset="0"/>
                                          <a:ea typeface="Yu Mincho" panose="02020400000000000000" pitchFamily="18" charset="-128"/>
                                          <a:cs typeface="Arial" panose="020B0604020202020204" pitchFamily="34" charset="0"/>
                                        </a:rPr>
                                        <m:t>−</m:t>
                                      </m:r>
                                      <m:sSub>
                                        <m:sSubPr>
                                          <m:ctrlPr>
                                            <a:rPr lang="tr-TR" sz="1400" i="1" kern="100">
                                              <a:effectLst/>
                                              <a:latin typeface="Cambria Math" panose="02040503050406030204" pitchFamily="18" charset="0"/>
                                              <a:ea typeface="Yu Mincho" panose="02020400000000000000" pitchFamily="18" charset="-128"/>
                                              <a:cs typeface="Arial" panose="020B0604020202020204" pitchFamily="34" charset="0"/>
                                            </a:rPr>
                                          </m:ctrlPr>
                                        </m:sSubPr>
                                        <m:e>
                                          <m:r>
                                            <a:rPr lang="tr-TR" sz="1400" i="1" kern="100">
                                              <a:effectLst/>
                                              <a:latin typeface="Cambria Math" panose="02040503050406030204" pitchFamily="18" charset="0"/>
                                              <a:ea typeface="Yu Mincho" panose="02020400000000000000" pitchFamily="18" charset="-128"/>
                                              <a:cs typeface="Arial" panose="020B0604020202020204" pitchFamily="34" charset="0"/>
                                            </a:rPr>
                                            <m:t>𝑀𝑅</m:t>
                                          </m:r>
                                        </m:e>
                                        <m:sub>
                                          <m:r>
                                            <a:rPr lang="tr-TR" sz="1400" i="1" kern="100">
                                              <a:effectLst/>
                                              <a:latin typeface="Cambria Math" panose="02040503050406030204" pitchFamily="18" charset="0"/>
                                              <a:ea typeface="Yu Mincho" panose="02020400000000000000" pitchFamily="18" charset="-128"/>
                                              <a:cs typeface="Arial" panose="020B0604020202020204" pitchFamily="34" charset="0"/>
                                            </a:rPr>
                                            <m:t>h</m:t>
                                          </m:r>
                                          <m:r>
                                            <a:rPr lang="tr-TR" sz="1400" i="1" kern="100">
                                              <a:effectLst/>
                                              <a:latin typeface="Cambria Math" panose="02040503050406030204" pitchFamily="18" charset="0"/>
                                              <a:ea typeface="Yu Mincho" panose="02020400000000000000" pitchFamily="18" charset="-128"/>
                                              <a:cs typeface="Arial" panose="020B0604020202020204" pitchFamily="34" charset="0"/>
                                            </a:rPr>
                                            <m:t>,</m:t>
                                          </m:r>
                                          <m:r>
                                            <a:rPr lang="tr-TR" sz="1400" i="1" kern="100">
                                              <a:effectLst/>
                                              <a:latin typeface="Cambria Math" panose="02040503050406030204" pitchFamily="18" charset="0"/>
                                              <a:ea typeface="Yu Mincho" panose="02020400000000000000" pitchFamily="18" charset="-128"/>
                                              <a:cs typeface="Arial" panose="020B0604020202020204" pitchFamily="34" charset="0"/>
                                            </a:rPr>
                                            <m:t>𝑖</m:t>
                                          </m:r>
                                        </m:sub>
                                      </m:sSub>
                                    </m:e>
                                  </m:d>
                                </m:e>
                                <m:sup>
                                  <m:r>
                                    <a:rPr lang="tr-TR" sz="1400" i="1" kern="100">
                                      <a:effectLst/>
                                      <a:latin typeface="Cambria Math" panose="02040503050406030204" pitchFamily="18" charset="0"/>
                                      <a:ea typeface="Yu Mincho" panose="02020400000000000000" pitchFamily="18" charset="-128"/>
                                      <a:cs typeface="Arial" panose="020B0604020202020204" pitchFamily="34" charset="0"/>
                                    </a:rPr>
                                    <m:t>2</m:t>
                                  </m:r>
                                </m:sup>
                              </m:sSup>
                            </m:e>
                          </m:nary>
                        </m:num>
                        <m:den>
                          <m:r>
                            <a:rPr lang="tr-TR" sz="1400" i="1" kern="100">
                              <a:effectLst/>
                              <a:latin typeface="Cambria Math" panose="02040503050406030204" pitchFamily="18" charset="0"/>
                              <a:ea typeface="Yu Mincho" panose="02020400000000000000" pitchFamily="18" charset="-128"/>
                              <a:cs typeface="Arial" panose="020B0604020202020204" pitchFamily="34" charset="0"/>
                            </a:rPr>
                            <m:t>𝑁</m:t>
                          </m:r>
                          <m:r>
                            <a:rPr lang="tr-TR" sz="1400" i="1" kern="100">
                              <a:effectLst/>
                              <a:latin typeface="Cambria Math" panose="02040503050406030204" pitchFamily="18" charset="0"/>
                              <a:ea typeface="Yu Mincho" panose="02020400000000000000" pitchFamily="18" charset="-128"/>
                              <a:cs typeface="Arial" panose="020B0604020202020204" pitchFamily="34" charset="0"/>
                            </a:rPr>
                            <m:t>−</m:t>
                          </m:r>
                          <m:r>
                            <a:rPr lang="tr-TR" sz="1400" i="1" kern="100">
                              <a:effectLst/>
                              <a:latin typeface="Cambria Math" panose="02040503050406030204" pitchFamily="18" charset="0"/>
                              <a:ea typeface="Yu Mincho" panose="02020400000000000000" pitchFamily="18" charset="-128"/>
                              <a:cs typeface="Arial" panose="020B0604020202020204" pitchFamily="34" charset="0"/>
                            </a:rPr>
                            <m:t>𝑧</m:t>
                          </m:r>
                        </m:den>
                      </m:f>
                    </m:oMath>
                  </m:oMathPara>
                </a14:m>
                <a:endParaRPr lang="tr-TR" sz="1400" kern="100" dirty="0">
                  <a:effectLst/>
                  <a:latin typeface="Times New Roman" panose="02020603050405020304" pitchFamily="18" charset="0"/>
                  <a:ea typeface="Aptos" panose="020B0004020202020204" pitchFamily="34" charset="0"/>
                  <a:cs typeface="Arial" panose="020B0604020202020204" pitchFamily="34" charset="0"/>
                </a:endParaRPr>
              </a:p>
            </p:txBody>
          </p:sp>
        </mc:Choice>
        <mc:Fallback xmlns="">
          <p:sp>
            <p:nvSpPr>
              <p:cNvPr id="25" name="Dikdörtgen: Çapraz Köşeleri Yuvarlatılmış 24">
                <a:extLst>
                  <a:ext uri="{FF2B5EF4-FFF2-40B4-BE49-F238E27FC236}">
                    <a16:creationId xmlns:a16="http://schemas.microsoft.com/office/drawing/2014/main" id="{E27DF062-B2EA-AC1E-3227-C341A292424B}"/>
                  </a:ext>
                </a:extLst>
              </p:cNvPr>
              <p:cNvSpPr>
                <a:spLocks noRot="1" noChangeAspect="1" noMove="1" noResize="1" noEditPoints="1" noAdjustHandles="1" noChangeArrowheads="1" noChangeShapeType="1" noTextEdit="1"/>
              </p:cNvSpPr>
              <p:nvPr/>
            </p:nvSpPr>
            <p:spPr>
              <a:xfrm>
                <a:off x="8495196" y="3841118"/>
                <a:ext cx="3172966" cy="809097"/>
              </a:xfrm>
              <a:prstGeom prst="round2DiagRect">
                <a:avLst/>
              </a:prstGeom>
              <a:blipFill>
                <a:blip r:embed="rId9"/>
                <a:stretch>
                  <a:fillRect/>
                </a:stretch>
              </a:blipFill>
            </p:spPr>
            <p:txBody>
              <a:bodyPr/>
              <a:lstStyle/>
              <a:p>
                <a:r>
                  <a:rPr lang="en-US">
                    <a:noFill/>
                  </a:rPr>
                  <a:t> </a:t>
                </a:r>
              </a:p>
            </p:txBody>
          </p:sp>
        </mc:Fallback>
      </mc:AlternateContent>
      <p:sp>
        <p:nvSpPr>
          <p:cNvPr id="26" name="Dikdörtgen: Çapraz Köşeleri Yuvarlatılmış 25">
            <a:extLst>
              <a:ext uri="{FF2B5EF4-FFF2-40B4-BE49-F238E27FC236}">
                <a16:creationId xmlns:a16="http://schemas.microsoft.com/office/drawing/2014/main" id="{D6DCD5A7-197D-59DA-B6BB-8A3506E3975B}"/>
              </a:ext>
            </a:extLst>
          </p:cNvPr>
          <p:cNvSpPr/>
          <p:nvPr/>
        </p:nvSpPr>
        <p:spPr>
          <a:xfrm>
            <a:off x="8495196" y="4967083"/>
            <a:ext cx="3166573" cy="809097"/>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indent="347472" algn="just">
              <a:spcBef>
                <a:spcPts val="600"/>
              </a:spcBef>
              <a:spcAft>
                <a:spcPts val="600"/>
              </a:spcAft>
            </a:pPr>
            <a:r>
              <a:rPr lang="tr-TR" sz="1200" dirty="0">
                <a:solidFill>
                  <a:srgbClr val="000000"/>
                </a:solidFill>
                <a:effectLst/>
                <a:latin typeface="Maiandra GD" panose="020E0502030308020204" pitchFamily="34" charset="0"/>
                <a:ea typeface="Aptos" panose="020B0004020202020204" pitchFamily="34" charset="0"/>
              </a:rPr>
              <a:t>Burada, </a:t>
            </a:r>
            <a:r>
              <a:rPr lang="tr-TR" sz="1200" dirty="0" err="1">
                <a:solidFill>
                  <a:srgbClr val="000000"/>
                </a:solidFill>
                <a:effectLst/>
                <a:latin typeface="Maiandra GD" panose="020E0502030308020204" pitchFamily="34" charset="0"/>
                <a:ea typeface="Aptos" panose="020B0004020202020204" pitchFamily="34" charset="0"/>
              </a:rPr>
              <a:t>MR</a:t>
            </a:r>
            <a:r>
              <a:rPr lang="tr-TR" sz="1200" baseline="-25000" dirty="0" err="1">
                <a:solidFill>
                  <a:srgbClr val="000000"/>
                </a:solidFill>
                <a:effectLst/>
                <a:latin typeface="Maiandra GD" panose="020E0502030308020204" pitchFamily="34" charset="0"/>
                <a:ea typeface="Aptos" panose="020B0004020202020204" pitchFamily="34" charset="0"/>
              </a:rPr>
              <a:t>h</a:t>
            </a:r>
            <a:r>
              <a:rPr lang="tr-TR" sz="1200" baseline="-25000" dirty="0">
                <a:solidFill>
                  <a:srgbClr val="000000"/>
                </a:solidFill>
                <a:effectLst/>
                <a:latin typeface="Maiandra GD" panose="020E0502030308020204" pitchFamily="34" charset="0"/>
                <a:ea typeface="Aptos" panose="020B0004020202020204" pitchFamily="34" charset="0"/>
              </a:rPr>
              <a:t>,</a:t>
            </a:r>
            <a:r>
              <a:rPr lang="tr-TR" sz="1200" dirty="0">
                <a:solidFill>
                  <a:srgbClr val="000000"/>
                </a:solidFill>
                <a:effectLst/>
                <a:latin typeface="Maiandra GD" panose="020E0502030308020204" pitchFamily="34" charset="0"/>
                <a:ea typeface="Aptos" panose="020B0004020202020204" pitchFamily="34" charset="0"/>
              </a:rPr>
              <a:t> hesaplanan (teorik) nem oranını; </a:t>
            </a:r>
            <a:r>
              <a:rPr lang="tr-TR" sz="1200" dirty="0" err="1">
                <a:solidFill>
                  <a:srgbClr val="000000"/>
                </a:solidFill>
                <a:effectLst/>
                <a:latin typeface="Maiandra GD" panose="020E0502030308020204" pitchFamily="34" charset="0"/>
                <a:ea typeface="Aptos" panose="020B0004020202020204" pitchFamily="34" charset="0"/>
              </a:rPr>
              <a:t>MR</a:t>
            </a:r>
            <a:r>
              <a:rPr lang="tr-TR" sz="1200" baseline="-25000" dirty="0" err="1">
                <a:solidFill>
                  <a:srgbClr val="000000"/>
                </a:solidFill>
                <a:effectLst/>
                <a:latin typeface="Maiandra GD" panose="020E0502030308020204" pitchFamily="34" charset="0"/>
                <a:ea typeface="Aptos" panose="020B0004020202020204" pitchFamily="34" charset="0"/>
              </a:rPr>
              <a:t>d</a:t>
            </a:r>
            <a:r>
              <a:rPr lang="tr-TR" sz="1200" dirty="0">
                <a:solidFill>
                  <a:srgbClr val="000000"/>
                </a:solidFill>
                <a:effectLst/>
                <a:latin typeface="Maiandra GD" panose="020E0502030308020204" pitchFamily="34" charset="0"/>
                <a:ea typeface="Aptos" panose="020B0004020202020204" pitchFamily="34" charset="0"/>
              </a:rPr>
              <a:t>, deneysel nem oranını; z, sabit katsayıyı ifade etmektedir (Koç vd., 2019).</a:t>
            </a:r>
          </a:p>
        </p:txBody>
      </p:sp>
      <p:sp>
        <p:nvSpPr>
          <p:cNvPr id="28" name="Metin kutusu 27">
            <a:extLst>
              <a:ext uri="{FF2B5EF4-FFF2-40B4-BE49-F238E27FC236}">
                <a16:creationId xmlns:a16="http://schemas.microsoft.com/office/drawing/2014/main" id="{CD5573C8-55BC-68C3-DF95-AC897CFA198B}"/>
              </a:ext>
            </a:extLst>
          </p:cNvPr>
          <p:cNvSpPr txBox="1"/>
          <p:nvPr/>
        </p:nvSpPr>
        <p:spPr>
          <a:xfrm>
            <a:off x="2399861" y="1539039"/>
            <a:ext cx="4776436" cy="369332"/>
          </a:xfrm>
          <a:prstGeom prst="rect">
            <a:avLst/>
          </a:prstGeom>
          <a:noFill/>
        </p:spPr>
        <p:txBody>
          <a:bodyPr wrap="none" rtlCol="0">
            <a:spAutoFit/>
          </a:bodyPr>
          <a:lstStyle/>
          <a:p>
            <a:r>
              <a:rPr lang="tr-TR" sz="1800" dirty="0">
                <a:solidFill>
                  <a:schemeClr val="accent4">
                    <a:lumMod val="50000"/>
                  </a:schemeClr>
                </a:solidFill>
                <a:latin typeface="Constantia" panose="02030602050306030303" pitchFamily="18" charset="0"/>
                <a:cs typeface="Times New Roman" panose="02020603050405020304" pitchFamily="18" charset="0"/>
              </a:rPr>
              <a:t>Kurutma Kinetiği ve Matematiksel Modelleme</a:t>
            </a:r>
          </a:p>
        </p:txBody>
      </p:sp>
    </p:spTree>
    <p:extLst>
      <p:ext uri="{BB962C8B-B14F-4D97-AF65-F5344CB8AC3E}">
        <p14:creationId xmlns:p14="http://schemas.microsoft.com/office/powerpoint/2010/main" val="20772313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genda Templat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Open Sans"/>
        <a:ea typeface="Open Sans"/>
        <a:cs typeface="Open Sans"/>
      </a:majorFont>
      <a:minorFont>
        <a:latin typeface="Open Sans"/>
        <a:ea typeface="Open Sans"/>
        <a:cs typeface="Open Sans"/>
      </a:minorFont>
    </a:fontScheme>
    <a:fmtScheme name="Grunge Doku">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2400" b="0" i="0" u="none" strike="noStrike" cap="none" normalizeH="0" baseline="0" smtClean="0">
            <a:ln>
              <a:noFill/>
            </a:ln>
            <a:solidFill>
              <a:schemeClr val="tx1"/>
            </a:solidFill>
            <a:effectLst/>
            <a:latin typeface="Arial Rounded MT Bold" panose="020F0704030504030204" pitchFamily="34" charset="0"/>
            <a:ea typeface="굴림" panose="020B0600000101010101" pitchFamily="34"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2400" b="0" i="0" u="none" strike="noStrike" cap="none" normalizeH="0" baseline="0" smtClean="0">
            <a:ln>
              <a:noFill/>
            </a:ln>
            <a:solidFill>
              <a:schemeClr val="tx1"/>
            </a:solidFill>
            <a:effectLst/>
            <a:latin typeface="Arial Rounded MT Bold" panose="020F0704030504030204" pitchFamily="34" charset="0"/>
            <a:ea typeface="굴림" panose="020B0600000101010101" pitchFamily="34" charset="-127"/>
          </a:defRPr>
        </a:defPPr>
      </a:lstStyle>
    </a:lnDef>
  </a:objectDefaults>
  <a:extraClrSchemeLst>
    <a:extraClrScheme>
      <a:clrScheme name="B17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17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17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17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17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17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17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knikMYO" id="{CAD1E100-5877-4C7D-AA52-290AB627BAB2}" vid="{826F87F1-8A96-4DDB-B6E1-026D480FBD3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6057</TotalTime>
  <Words>3666</Words>
  <Application>Microsoft Office PowerPoint</Application>
  <PresentationFormat>Geniş ekran</PresentationFormat>
  <Paragraphs>442</Paragraphs>
  <Slides>17</Slides>
  <Notes>6</Notes>
  <HiddenSlides>0</HiddenSlides>
  <MMClips>0</MMClips>
  <ScaleCrop>false</ScaleCrop>
  <HeadingPairs>
    <vt:vector size="6" baseType="variant">
      <vt:variant>
        <vt:lpstr>Kullanılan Yazı Tipleri</vt:lpstr>
      </vt:variant>
      <vt:variant>
        <vt:i4>14</vt:i4>
      </vt:variant>
      <vt:variant>
        <vt:lpstr>Tema</vt:lpstr>
      </vt:variant>
      <vt:variant>
        <vt:i4>1</vt:i4>
      </vt:variant>
      <vt:variant>
        <vt:lpstr>Slayt Başlıkları</vt:lpstr>
      </vt:variant>
      <vt:variant>
        <vt:i4>17</vt:i4>
      </vt:variant>
    </vt:vector>
  </HeadingPairs>
  <TitlesOfParts>
    <vt:vector size="32" baseType="lpstr">
      <vt:lpstr>Arial Rounded MT Bold</vt:lpstr>
      <vt:lpstr>Matura MT Script Capitals</vt:lpstr>
      <vt:lpstr>Algerian</vt:lpstr>
      <vt:lpstr>Wingdings</vt:lpstr>
      <vt:lpstr>Malgun Gothic</vt:lpstr>
      <vt:lpstr>Open Sans</vt:lpstr>
      <vt:lpstr>Calibri</vt:lpstr>
      <vt:lpstr>Times New Roman</vt:lpstr>
      <vt:lpstr>Cambria Math</vt:lpstr>
      <vt:lpstr>Gabriola</vt:lpstr>
      <vt:lpstr>Andalus</vt:lpstr>
      <vt:lpstr>Constantia</vt:lpstr>
      <vt:lpstr>Maiandra GD</vt:lpstr>
      <vt:lpstr>Arial</vt:lpstr>
      <vt:lpstr>Agenda Template</vt:lpstr>
      <vt:lpstr>GİLABURU (Viburnum opulus L.) SUYUNUN DONDURULARAK KURUTULMASI: KURUTMA KINETİĞİ VE KALİTE ÖZELLİKLERİNİN BELİRLENMESİ</vt:lpstr>
      <vt:lpstr>Sunum Akışı</vt:lpstr>
      <vt:lpstr>Giriş</vt:lpstr>
      <vt:lpstr>Giriş</vt:lpstr>
      <vt:lpstr>Dondurarak Kurutma</vt:lpstr>
      <vt:lpstr>Çalışmanın Amacı</vt:lpstr>
      <vt:lpstr>Materyal ve Metot</vt:lpstr>
      <vt:lpstr>Materyal ve Metot</vt:lpstr>
      <vt:lpstr>Materyal ve Metot</vt:lpstr>
      <vt:lpstr>Bulgular ve Tartışma</vt:lpstr>
      <vt:lpstr>Bulgular ve Tartışma</vt:lpstr>
      <vt:lpstr>Bulgular ve Tartışma</vt:lpstr>
      <vt:lpstr>Bulgular ve Tartışma</vt:lpstr>
      <vt:lpstr>Bulgular ve Tartışma</vt:lpstr>
      <vt:lpstr>Sonuçlar ve Öneriler</vt:lpstr>
      <vt:lpstr>Kaynak Dizini</vt:lpstr>
      <vt:lpstr>Dinlediğiniz İçin Teşekkür Ederiz</vt:lpstr>
    </vt:vector>
  </TitlesOfParts>
  <Company>정윤주</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Kaan YEŞİLYURT</dc:creator>
  <cp:lastModifiedBy>Dilara Betül Aydemir</cp:lastModifiedBy>
  <cp:revision>489</cp:revision>
  <dcterms:created xsi:type="dcterms:W3CDTF">2001-07-18T23:57:34Z</dcterms:created>
  <dcterms:modified xsi:type="dcterms:W3CDTF">2025-04-25T02:57:44Z</dcterms:modified>
</cp:coreProperties>
</file>