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73" r:id="rId1"/>
  </p:sldMasterIdLst>
  <p:notesMasterIdLst>
    <p:notesMasterId r:id="rId23"/>
  </p:notesMasterIdLst>
  <p:handoutMasterIdLst>
    <p:handoutMasterId r:id="rId24"/>
  </p:handoutMasterIdLst>
  <p:sldIdLst>
    <p:sldId id="344" r:id="rId2"/>
    <p:sldId id="321" r:id="rId3"/>
    <p:sldId id="257" r:id="rId4"/>
    <p:sldId id="358" r:id="rId5"/>
    <p:sldId id="359" r:id="rId6"/>
    <p:sldId id="335" r:id="rId7"/>
    <p:sldId id="352" r:id="rId8"/>
    <p:sldId id="353" r:id="rId9"/>
    <p:sldId id="354" r:id="rId10"/>
    <p:sldId id="355" r:id="rId11"/>
    <p:sldId id="346" r:id="rId12"/>
    <p:sldId id="356" r:id="rId13"/>
    <p:sldId id="357" r:id="rId14"/>
    <p:sldId id="348" r:id="rId15"/>
    <p:sldId id="345" r:id="rId16"/>
    <p:sldId id="349" r:id="rId17"/>
    <p:sldId id="310" r:id="rId18"/>
    <p:sldId id="351" r:id="rId19"/>
    <p:sldId id="350" r:id="rId20"/>
    <p:sldId id="326" r:id="rId21"/>
    <p:sldId id="340" r:id="rId22"/>
  </p:sldIdLst>
  <p:sldSz cx="12192000" cy="6858000"/>
  <p:notesSz cx="6858000" cy="9144000"/>
  <p:embeddedFontLst>
    <p:embeddedFont>
      <p:font typeface="Algerian" panose="04020705040A02060702" pitchFamily="82" charset="0"/>
      <p:regular r:id="rId25"/>
    </p:embeddedFont>
    <p:embeddedFont>
      <p:font typeface="Andalus" panose="020B0604020202020204" charset="-78"/>
      <p:regular r:id="rId26"/>
    </p:embeddedFont>
    <p:embeddedFont>
      <p:font typeface="Arial Rounded MT Bold" panose="020F0704030504030204" pitchFamily="34" charset="0"/>
      <p:regular r:id="rId27"/>
    </p:embeddedFont>
    <p:embeddedFont>
      <p:font typeface="Constantia" panose="02030602050306030303" pitchFamily="18" charset="0"/>
      <p:regular r:id="rId28"/>
      <p:bold r:id="rId29"/>
      <p:italic r:id="rId30"/>
      <p:boldItalic r:id="rId31"/>
    </p:embeddedFont>
    <p:embeddedFont>
      <p:font typeface="Gabriola" panose="04040605051002020D02" pitchFamily="82" charset="0"/>
      <p:regular r:id="rId32"/>
    </p:embeddedFont>
    <p:embeddedFont>
      <p:font typeface="Maiandra GD" panose="020E0502030308020204" pitchFamily="34" charset="0"/>
      <p:regular r:id="rId33"/>
    </p:embeddedFont>
    <p:embeddedFont>
      <p:font typeface="Malgun Gothic" panose="020B0503020000020004" pitchFamily="34" charset="-127"/>
      <p:regular r:id="rId34"/>
      <p:bold r:id="rId35"/>
    </p:embeddedFont>
    <p:embeddedFont>
      <p:font typeface="Matura MT Script Capitals" panose="03020802060602070202" pitchFamily="66" charset="0"/>
      <p:regular r:id="rId36"/>
    </p:embeddedFont>
    <p:embeddedFont>
      <p:font typeface="Open Sans" panose="020B0606030504020204" pitchFamily="34" charset="0"/>
      <p:regular r:id="rId37"/>
      <p:bold r:id="rId38"/>
      <p:italic r:id="rId39"/>
      <p:boldItalic r:id="rId40"/>
    </p:embeddedFont>
  </p:embeddedFontLst>
  <p:defaultTextStyle>
    <a:defPPr>
      <a:defRPr lang="ko-KR"/>
    </a:defPPr>
    <a:lvl1pPr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1pPr>
    <a:lvl2pPr marL="4572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2pPr>
    <a:lvl3pPr marL="9144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3pPr>
    <a:lvl4pPr marL="13716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4pPr>
    <a:lvl5pPr marL="1828800" algn="l" rtl="0" eaLnBrk="0" fontAlgn="base" hangingPunct="0">
      <a:spcBef>
        <a:spcPct val="0"/>
      </a:spcBef>
      <a:spcAft>
        <a:spcPct val="0"/>
      </a:spcAft>
      <a:defRPr kumimoji="1" sz="2400" kern="1200">
        <a:solidFill>
          <a:schemeClr val="tx1"/>
        </a:solidFill>
        <a:latin typeface="Arial Rounded MT Bold" pitchFamily="34" charset="0"/>
        <a:ea typeface="굴림" panose="020B0600000101010101" pitchFamily="34" charset="-127"/>
        <a:cs typeface="+mn-cs"/>
      </a:defRPr>
    </a:lvl5pPr>
    <a:lvl6pPr marL="22860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6pPr>
    <a:lvl7pPr marL="27432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7pPr>
    <a:lvl8pPr marL="32004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8pPr>
    <a:lvl9pPr marL="3657600" algn="l" defTabSz="914400" rtl="0" eaLnBrk="1" latinLnBrk="0" hangingPunct="1">
      <a:defRPr kumimoji="1" sz="2400" kern="1200">
        <a:solidFill>
          <a:schemeClr val="tx1"/>
        </a:solidFill>
        <a:latin typeface="Arial Rounded MT Bold" pitchFamily="34" charset="0"/>
        <a:ea typeface="굴림" panose="020B0600000101010101" pitchFamily="34" charset="-127"/>
        <a:cs typeface="+mn-cs"/>
      </a:defRPr>
    </a:lvl9pPr>
  </p:defaultTextStyle>
  <p:extLst>
    <p:ext uri="{521415D9-36F7-43E2-AB2F-B90AF26B5E84}">
      <p14:sectionLst xmlns:p14="http://schemas.microsoft.com/office/powerpoint/2010/main">
        <p14:section name="Varsayılan Bölüm" id="{34700378-8EAB-49C6-B5E6-9FCE8C9E091B}">
          <p14:sldIdLst>
            <p14:sldId id="344"/>
          </p14:sldIdLst>
        </p14:section>
        <p14:section name="Outline" id="{2042A3C6-272B-4E96-9498-CB742F389AC6}">
          <p14:sldIdLst>
            <p14:sldId id="321"/>
          </p14:sldIdLst>
        </p14:section>
        <p14:section name="Introduction" id="{BC6D2D5A-7582-4E64-A56C-97E8E7C9EE10}">
          <p14:sldIdLst>
            <p14:sldId id="257"/>
            <p14:sldId id="358"/>
            <p14:sldId id="359"/>
          </p14:sldIdLst>
        </p14:section>
        <p14:section name="Materials and Method" id="{5F894204-BC61-49D3-B6C9-5B55F2E613E7}">
          <p14:sldIdLst>
            <p14:sldId id="335"/>
            <p14:sldId id="352"/>
            <p14:sldId id="353"/>
            <p14:sldId id="354"/>
            <p14:sldId id="355"/>
            <p14:sldId id="346"/>
            <p14:sldId id="356"/>
            <p14:sldId id="357"/>
            <p14:sldId id="348"/>
            <p14:sldId id="345"/>
          </p14:sldIdLst>
        </p14:section>
        <p14:section name="Results and Conclusion" id="{FE4855C3-3A86-40D2-9F18-02E265035639}">
          <p14:sldIdLst>
            <p14:sldId id="349"/>
            <p14:sldId id="310"/>
            <p14:sldId id="351"/>
            <p14:sldId id="350"/>
            <p14:sldId id="326"/>
            <p14:sldId id="340"/>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72"/>
    <a:srgbClr val="8734CC"/>
    <a:srgbClr val="B6CBCC"/>
    <a:srgbClr val="FF6600"/>
    <a:srgbClr val="FF0000"/>
    <a:srgbClr val="7AAFC9"/>
    <a:srgbClr val="8FCAEB"/>
    <a:srgbClr val="713737"/>
    <a:srgbClr val="AD685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9C709-F4D9-470E-B0F6-666FAB06EC5D}" v="727" dt="2025-04-25T05:51:25.55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78" autoAdjust="0"/>
    <p:restoredTop sz="94364" autoAdjust="0"/>
  </p:normalViewPr>
  <p:slideViewPr>
    <p:cSldViewPr>
      <p:cViewPr varScale="1">
        <p:scale>
          <a:sx n="50" d="100"/>
          <a:sy n="50" d="100"/>
        </p:scale>
        <p:origin x="90" y="1146"/>
      </p:cViewPr>
      <p:guideLst>
        <p:guide orient="horz" pos="2115"/>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latinLnBrk="1" hangingPunct="1">
              <a:defRPr sz="1200"/>
            </a:lvl1pPr>
          </a:lstStyle>
          <a:p>
            <a:pPr>
              <a:defRPr/>
            </a:pP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latinLnBrk="1" hangingPunct="1">
              <a:defRPr sz="1200"/>
            </a:lvl1pPr>
          </a:lstStyle>
          <a:p>
            <a:pPr>
              <a:defRPr/>
            </a:pPr>
            <a:fld id="{95E870DB-FCDE-4824-BB63-263ED64344FB}" type="datetimeFigureOut">
              <a:rPr lang="tr-TR"/>
              <a:pPr>
                <a:defRPr/>
              </a:pPr>
              <a:t>25.04.2025</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latinLnBrk="1" hangingPunct="1">
              <a:defRPr sz="1200"/>
            </a:lvl1pPr>
          </a:lstStyle>
          <a:p>
            <a:pPr>
              <a:defRPr/>
            </a:pP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latinLnBrk="1" hangingPunct="1">
              <a:defRPr sz="1200"/>
            </a:lvl1pPr>
          </a:lstStyle>
          <a:p>
            <a:pPr>
              <a:defRPr/>
            </a:pPr>
            <a:fld id="{7F50A603-87C3-4472-BAF2-4977EBE42891}" type="slidenum">
              <a:rPr lang="tr-TR"/>
              <a:pPr>
                <a:defRPr/>
              </a:pPr>
              <a:t>‹#›</a:t>
            </a:fld>
            <a:endParaRPr lang="tr-TR"/>
          </a:p>
        </p:txBody>
      </p:sp>
    </p:spTree>
    <p:extLst>
      <p:ext uri="{BB962C8B-B14F-4D97-AF65-F5344CB8AC3E}">
        <p14:creationId xmlns:p14="http://schemas.microsoft.com/office/powerpoint/2010/main" val="388058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C632F5E-4EEC-426B-A584-293443281F7F}" type="datetimeFigureOut">
              <a:rPr lang="tr-TR"/>
              <a:pPr>
                <a:defRPr/>
              </a:pPr>
              <a:t>25.04.2025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18F6C12-F087-40D2-AEB1-D5A95CD7B2E1}" type="slidenum">
              <a:rPr lang="tr-TR"/>
              <a:pPr>
                <a:defRPr/>
              </a:pPr>
              <a:t>‹#›</a:t>
            </a:fld>
            <a:endParaRPr lang="tr-TR"/>
          </a:p>
        </p:txBody>
      </p:sp>
    </p:spTree>
    <p:extLst>
      <p:ext uri="{BB962C8B-B14F-4D97-AF65-F5344CB8AC3E}">
        <p14:creationId xmlns:p14="http://schemas.microsoft.com/office/powerpoint/2010/main" val="970852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tr-TR" noProof="0" dirty="0">
                <a:ea typeface="맑은 고딕" panose="020B0503020000020004" pitchFamily="34" charset="-127"/>
              </a:rPr>
              <a:t>In </a:t>
            </a:r>
            <a:r>
              <a:rPr lang="tr-TR" altLang="tr-TR" noProof="0" dirty="0" err="1">
                <a:ea typeface="맑은 고딕" panose="020B0503020000020004" pitchFamily="34" charset="-127"/>
              </a:rPr>
              <a:t>my</a:t>
            </a:r>
            <a:r>
              <a:rPr lang="en-US" altLang="tr-TR" noProof="0" dirty="0">
                <a:ea typeface="맑은 고딕" panose="020B0503020000020004" pitchFamily="34" charset="-127"/>
              </a:rPr>
              <a:t> presentation I’ll try to address</a:t>
            </a:r>
            <a:endParaRPr lang="en-US" altLang="tr-TR" baseline="0" noProof="0" dirty="0">
              <a:ea typeface="맑은 고딕" panose="020B0503020000020004" pitchFamily="34" charset="-127"/>
            </a:endParaRPr>
          </a:p>
          <a:p>
            <a:r>
              <a:rPr lang="en-US" altLang="tr-TR" baseline="0" noProof="0" dirty="0">
                <a:ea typeface="맑은 고딕" panose="020B0503020000020004" pitchFamily="34" charset="-127"/>
              </a:rPr>
              <a:t>a little about, phase change materials and encapsulation</a:t>
            </a:r>
          </a:p>
          <a:p>
            <a:r>
              <a:rPr lang="en-US" altLang="tr-TR" baseline="0" noProof="0" dirty="0">
                <a:ea typeface="맑은 고딕" panose="020B0503020000020004" pitchFamily="34" charset="-127"/>
              </a:rPr>
              <a:t>the encapsulated phase change material slurries and their performance, </a:t>
            </a:r>
          </a:p>
          <a:p>
            <a:r>
              <a:rPr lang="en-US" altLang="tr-TR" baseline="0" noProof="0" dirty="0">
                <a:ea typeface="맑은 고딕" panose="020B0503020000020004" pitchFamily="34" charset="-127"/>
              </a:rPr>
              <a:t>Slurry Characterization, and</a:t>
            </a:r>
          </a:p>
          <a:p>
            <a:r>
              <a:rPr lang="en-US" altLang="tr-TR" baseline="0" noProof="0" dirty="0">
                <a:ea typeface="맑은 고딕" panose="020B0503020000020004" pitchFamily="34" charset="-127"/>
              </a:rPr>
              <a:t>Results</a:t>
            </a:r>
            <a:endParaRPr lang="en-US" altLang="tr-TR" noProof="0" dirty="0">
              <a:ea typeface="맑은 고딕" panose="020B0503020000020004" pitchFamily="34" charset="-127"/>
            </a:endParaRPr>
          </a:p>
        </p:txBody>
      </p:sp>
      <p:sp>
        <p:nvSpPr>
          <p:cNvPr id="184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FF68B41A-A707-4489-A137-182CBE9AA6A7}" type="slidenum">
              <a:rPr lang="en-US" altLang="tr-TR" sz="1200" smtClean="0"/>
              <a:pPr/>
              <a:t>2</a:t>
            </a:fld>
            <a:endParaRPr lang="en-US" altLang="tr-TR" sz="1200" dirty="0"/>
          </a:p>
        </p:txBody>
      </p:sp>
    </p:spTree>
    <p:extLst>
      <p:ext uri="{BB962C8B-B14F-4D97-AF65-F5344CB8AC3E}">
        <p14:creationId xmlns:p14="http://schemas.microsoft.com/office/powerpoint/2010/main" val="200608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8292-E6F6-5407-8627-20DB56A178B2}"/>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44138A67-92C8-8B77-9AAE-4AC9464585F1}"/>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A7706DB2-B28E-2359-C21D-CC32E5035A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3389025A-A964-5809-3F44-26B3B12648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11</a:t>
            </a:fld>
            <a:endParaRPr lang="en-US" altLang="tr-TR" sz="1200" dirty="0"/>
          </a:p>
        </p:txBody>
      </p:sp>
    </p:spTree>
    <p:extLst>
      <p:ext uri="{BB962C8B-B14F-4D97-AF65-F5344CB8AC3E}">
        <p14:creationId xmlns:p14="http://schemas.microsoft.com/office/powerpoint/2010/main" val="248017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ABF3D-8213-011F-22C8-56EBD13DC770}"/>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B550F0CA-6935-A18E-FE9B-8B6789838DE4}"/>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A71F9880-E142-7EDB-A407-FA12DE8984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74F31496-C3E6-09C8-5A8D-0421CF940A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12</a:t>
            </a:fld>
            <a:endParaRPr lang="en-US" altLang="tr-TR" sz="1200" dirty="0"/>
          </a:p>
        </p:txBody>
      </p:sp>
    </p:spTree>
    <p:extLst>
      <p:ext uri="{BB962C8B-B14F-4D97-AF65-F5344CB8AC3E}">
        <p14:creationId xmlns:p14="http://schemas.microsoft.com/office/powerpoint/2010/main" val="259204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EF07-1D4C-70D8-F4A1-12F7DE5AEB4D}"/>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7B78A8F0-276A-3CC3-6B30-D9CA22F6CB9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A43F714C-8DCC-563B-9F0C-0AC7A87DFA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8B531B64-2CE7-CEC5-9F71-30B0BD1D42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13</a:t>
            </a:fld>
            <a:endParaRPr lang="en-US" altLang="tr-TR" sz="1200" dirty="0"/>
          </a:p>
        </p:txBody>
      </p:sp>
    </p:spTree>
    <p:extLst>
      <p:ext uri="{BB962C8B-B14F-4D97-AF65-F5344CB8AC3E}">
        <p14:creationId xmlns:p14="http://schemas.microsoft.com/office/powerpoint/2010/main" val="175261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9D123-C10E-5A5E-6A73-0C1983F7C0F2}"/>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070A86A8-9144-4F43-1279-D452E31970F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BA557631-B019-65AD-8202-BA47ED8CA9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93E5CA6C-1A63-7526-6B23-388F5167D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14</a:t>
            </a:fld>
            <a:endParaRPr lang="en-US" altLang="tr-TR" sz="1200" dirty="0"/>
          </a:p>
        </p:txBody>
      </p:sp>
    </p:spTree>
    <p:extLst>
      <p:ext uri="{BB962C8B-B14F-4D97-AF65-F5344CB8AC3E}">
        <p14:creationId xmlns:p14="http://schemas.microsoft.com/office/powerpoint/2010/main" val="371538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D830-94DC-3168-1DDF-4637C2F85C4F}"/>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30C6FB20-33E2-0E6A-92CE-987828FE640F}"/>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0321B841-F75F-3F71-A141-1E98E46465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703001CA-32E4-A41A-0BD5-54F35BCE01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15</a:t>
            </a:fld>
            <a:endParaRPr lang="en-US" altLang="tr-TR" sz="1200" dirty="0"/>
          </a:p>
        </p:txBody>
      </p:sp>
    </p:spTree>
    <p:extLst>
      <p:ext uri="{BB962C8B-B14F-4D97-AF65-F5344CB8AC3E}">
        <p14:creationId xmlns:p14="http://schemas.microsoft.com/office/powerpoint/2010/main" val="87413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55C61-7F75-B41C-A899-0F35E73C6FF3}"/>
            </a:ext>
          </a:extLst>
        </p:cNvPr>
        <p:cNvGrpSpPr/>
        <p:nvPr/>
      </p:nvGrpSpPr>
      <p:grpSpPr>
        <a:xfrm>
          <a:off x="0" y="0"/>
          <a:ext cx="0" cy="0"/>
          <a:chOff x="0" y="0"/>
          <a:chExt cx="0" cy="0"/>
        </a:xfrm>
      </p:grpSpPr>
      <p:sp>
        <p:nvSpPr>
          <p:cNvPr id="10242" name="Slayt Görüntüsü Yer Tutucusu 1">
            <a:extLst>
              <a:ext uri="{FF2B5EF4-FFF2-40B4-BE49-F238E27FC236}">
                <a16:creationId xmlns:a16="http://schemas.microsoft.com/office/drawing/2014/main" id="{44CC66EC-E984-9048-F25A-15A23E589D6B}"/>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 Yer Tutucusu 2">
            <a:extLst>
              <a:ext uri="{FF2B5EF4-FFF2-40B4-BE49-F238E27FC236}">
                <a16:creationId xmlns:a16="http://schemas.microsoft.com/office/drawing/2014/main" id="{C68BDE35-6966-3891-3CBE-64A7142DD6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dirty="0">
                <a:ea typeface="맑은 고딕" panose="020B0503020000020004" pitchFamily="34" charset="-127"/>
              </a:rPr>
              <a:t>In general, all thermodynamic properties of fluids used in heat extraction from the thermal</a:t>
            </a:r>
            <a:r>
              <a:rPr lang="en-US" altLang="tr-TR" baseline="0" dirty="0">
                <a:ea typeface="맑은 고딕" panose="020B0503020000020004" pitchFamily="34" charset="-127"/>
              </a:rPr>
              <a:t> systems</a:t>
            </a:r>
            <a:r>
              <a:rPr lang="en-US" altLang="tr-TR" dirty="0">
                <a:ea typeface="맑은 고딕" panose="020B0503020000020004" pitchFamily="34" charset="-127"/>
              </a:rPr>
              <a:t> are important. The specific heat capacity and viscosity of the fluid is determinative in the first place in terms of the pumping power required to circulate the fluid in the system. </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air and water, the flow rate of the fluid that corresponds to the total heat required to be drawn from the system is high</a:t>
            </a:r>
            <a:r>
              <a:rPr lang="en-US" altLang="tr-TR" baseline="0" dirty="0">
                <a:ea typeface="맑은 고딕" panose="020B0503020000020004" pitchFamily="34" charset="-127"/>
              </a:rPr>
              <a:t> </a:t>
            </a:r>
            <a:r>
              <a:rPr lang="en-US" altLang="tr-TR" dirty="0">
                <a:ea typeface="맑은 고딕" panose="020B0503020000020004" pitchFamily="34" charset="-127"/>
              </a:rPr>
              <a:t>due to lower specific heat capacities.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Whether it</a:t>
            </a:r>
            <a:r>
              <a:rPr lang="en-US" altLang="tr-TR" baseline="0" dirty="0">
                <a:ea typeface="맑은 고딕" panose="020B0503020000020004" pitchFamily="34" charset="-127"/>
              </a:rPr>
              <a:t> is an air </a:t>
            </a:r>
            <a:r>
              <a:rPr lang="en-US" altLang="tr-TR" dirty="0">
                <a:ea typeface="맑은 고딕" panose="020B0503020000020004" pitchFamily="34" charset="-127"/>
              </a:rPr>
              <a:t>fan or a water pump, greater flow rates require more power</a:t>
            </a:r>
            <a:r>
              <a:rPr lang="en-US" altLang="tr-TR" baseline="0" dirty="0">
                <a:ea typeface="맑은 고딕" panose="020B0503020000020004" pitchFamily="34" charset="-127"/>
              </a:rPr>
              <a:t> </a:t>
            </a:r>
            <a:r>
              <a:rPr lang="en-US" altLang="tr-TR" dirty="0">
                <a:ea typeface="맑은 고딕" panose="020B0503020000020004" pitchFamily="34" charset="-127"/>
              </a:rPr>
              <a:t>to circulate the fluid. As can be seen in the</a:t>
            </a:r>
            <a:r>
              <a:rPr lang="en-US" altLang="tr-TR" baseline="0" dirty="0">
                <a:ea typeface="맑은 고딕" panose="020B0503020000020004" pitchFamily="34" charset="-127"/>
              </a:rPr>
              <a:t> graph</a:t>
            </a:r>
            <a:r>
              <a:rPr lang="en-US" altLang="tr-TR" dirty="0">
                <a:ea typeface="맑은 고딕" panose="020B0503020000020004" pitchFamily="34" charset="-127"/>
              </a:rPr>
              <a:t>, the pumping power required to draw a certain amount of heat with encapsulated PCM slurries is gradually</a:t>
            </a:r>
            <a:r>
              <a:rPr lang="en-US" altLang="tr-TR" baseline="0" dirty="0">
                <a:ea typeface="맑은 고딕" panose="020B0503020000020004" pitchFamily="34" charset="-127"/>
              </a:rPr>
              <a:t> lower compared to </a:t>
            </a:r>
            <a:r>
              <a:rPr lang="en-US" altLang="tr-TR" dirty="0">
                <a:ea typeface="맑은 고딕" panose="020B0503020000020004" pitchFamily="34" charset="-127"/>
              </a:rPr>
              <a:t>pure water, especially for higher rates.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example, in order to draw 1000 Watts of Heat, with pure</a:t>
            </a:r>
            <a:r>
              <a:rPr lang="en-US" altLang="tr-TR" baseline="0" dirty="0">
                <a:ea typeface="맑은 고딕" panose="020B0503020000020004" pitchFamily="34" charset="-127"/>
              </a:rPr>
              <a:t> water we need almost five folds pumping power.</a:t>
            </a:r>
            <a:endParaRPr lang="en-US" altLang="tr-TR" dirty="0">
              <a:ea typeface="맑은 고딕" panose="020B0503020000020004" pitchFamily="34" charset="-127"/>
            </a:endParaRPr>
          </a:p>
          <a:p>
            <a:pPr eaLnBrk="1" hangingPunct="1">
              <a:spcBef>
                <a:spcPct val="0"/>
              </a:spcBef>
            </a:pPr>
            <a:endParaRPr lang="en-US" altLang="tr-TR" dirty="0">
              <a:ea typeface="맑은 고딕" panose="020B0503020000020004" pitchFamily="34" charset="-127"/>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tr-TR" dirty="0">
                <a:ea typeface="맑은 고딕" panose="020B0503020000020004" pitchFamily="34" charset="-127"/>
              </a:rPr>
              <a:t>Also, the relationship between the pumping power and the heat drawn is parabolic for pure water, while it is almost linear for aqueous encapsulated PCM slurries.</a:t>
            </a:r>
          </a:p>
        </p:txBody>
      </p:sp>
      <p:sp>
        <p:nvSpPr>
          <p:cNvPr id="10244" name="Slayt Numarası Yer Tutucusu 3">
            <a:extLst>
              <a:ext uri="{FF2B5EF4-FFF2-40B4-BE49-F238E27FC236}">
                <a16:creationId xmlns:a16="http://schemas.microsoft.com/office/drawing/2014/main" id="{A8BC6933-DBF1-F2D5-C68D-0F0123CD8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E367D0D3-595B-4752-9C81-603ED8ED96C3}" type="slidenum">
              <a:rPr lang="en-US" altLang="tr-TR" sz="1200" smtClean="0"/>
              <a:pPr/>
              <a:t>16</a:t>
            </a:fld>
            <a:endParaRPr lang="en-US" altLang="tr-TR" sz="1200" dirty="0"/>
          </a:p>
        </p:txBody>
      </p:sp>
    </p:spTree>
    <p:extLst>
      <p:ext uri="{BB962C8B-B14F-4D97-AF65-F5344CB8AC3E}">
        <p14:creationId xmlns:p14="http://schemas.microsoft.com/office/powerpoint/2010/main" val="76038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dirty="0">
                <a:ea typeface="맑은 고딕" panose="020B0503020000020004" pitchFamily="34" charset="-127"/>
              </a:rPr>
              <a:t>In general, all thermodynamic properties of fluids used in heat extraction from the thermal</a:t>
            </a:r>
            <a:r>
              <a:rPr lang="en-US" altLang="tr-TR" baseline="0" dirty="0">
                <a:ea typeface="맑은 고딕" panose="020B0503020000020004" pitchFamily="34" charset="-127"/>
              </a:rPr>
              <a:t> systems</a:t>
            </a:r>
            <a:r>
              <a:rPr lang="en-US" altLang="tr-TR" dirty="0">
                <a:ea typeface="맑은 고딕" panose="020B0503020000020004" pitchFamily="34" charset="-127"/>
              </a:rPr>
              <a:t> are important. The specific heat capacity and viscosity of the fluid is determinative in the first place in terms of the pumping power required to circulate the fluid in the system. </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air and water, the flow rate of the fluid that corresponds to the total heat required to be drawn from the system is high</a:t>
            </a:r>
            <a:r>
              <a:rPr lang="en-US" altLang="tr-TR" baseline="0" dirty="0">
                <a:ea typeface="맑은 고딕" panose="020B0503020000020004" pitchFamily="34" charset="-127"/>
              </a:rPr>
              <a:t> </a:t>
            </a:r>
            <a:r>
              <a:rPr lang="en-US" altLang="tr-TR" dirty="0">
                <a:ea typeface="맑은 고딕" panose="020B0503020000020004" pitchFamily="34" charset="-127"/>
              </a:rPr>
              <a:t>due to lower specific heat capacities.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Whether it</a:t>
            </a:r>
            <a:r>
              <a:rPr lang="en-US" altLang="tr-TR" baseline="0" dirty="0">
                <a:ea typeface="맑은 고딕" panose="020B0503020000020004" pitchFamily="34" charset="-127"/>
              </a:rPr>
              <a:t> is an air </a:t>
            </a:r>
            <a:r>
              <a:rPr lang="en-US" altLang="tr-TR" dirty="0">
                <a:ea typeface="맑은 고딕" panose="020B0503020000020004" pitchFamily="34" charset="-127"/>
              </a:rPr>
              <a:t>fan or a water pump, greater flow rates require more power</a:t>
            </a:r>
            <a:r>
              <a:rPr lang="en-US" altLang="tr-TR" baseline="0" dirty="0">
                <a:ea typeface="맑은 고딕" panose="020B0503020000020004" pitchFamily="34" charset="-127"/>
              </a:rPr>
              <a:t> </a:t>
            </a:r>
            <a:r>
              <a:rPr lang="en-US" altLang="tr-TR" dirty="0">
                <a:ea typeface="맑은 고딕" panose="020B0503020000020004" pitchFamily="34" charset="-127"/>
              </a:rPr>
              <a:t>to circulate the fluid. As can be seen in the</a:t>
            </a:r>
            <a:r>
              <a:rPr lang="en-US" altLang="tr-TR" baseline="0" dirty="0">
                <a:ea typeface="맑은 고딕" panose="020B0503020000020004" pitchFamily="34" charset="-127"/>
              </a:rPr>
              <a:t> graph</a:t>
            </a:r>
            <a:r>
              <a:rPr lang="en-US" altLang="tr-TR" dirty="0">
                <a:ea typeface="맑은 고딕" panose="020B0503020000020004" pitchFamily="34" charset="-127"/>
              </a:rPr>
              <a:t>, the pumping power required to draw a certain amount of heat with encapsulated PCM slurries is gradually</a:t>
            </a:r>
            <a:r>
              <a:rPr lang="en-US" altLang="tr-TR" baseline="0" dirty="0">
                <a:ea typeface="맑은 고딕" panose="020B0503020000020004" pitchFamily="34" charset="-127"/>
              </a:rPr>
              <a:t> lower compared to </a:t>
            </a:r>
            <a:r>
              <a:rPr lang="en-US" altLang="tr-TR" dirty="0">
                <a:ea typeface="맑은 고딕" panose="020B0503020000020004" pitchFamily="34" charset="-127"/>
              </a:rPr>
              <a:t>pure water, especially for higher rates.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example, in order to draw 1000 Watts of Heat, with pure</a:t>
            </a:r>
            <a:r>
              <a:rPr lang="en-US" altLang="tr-TR" baseline="0" dirty="0">
                <a:ea typeface="맑은 고딕" panose="020B0503020000020004" pitchFamily="34" charset="-127"/>
              </a:rPr>
              <a:t> water we need almost five folds pumping power.</a:t>
            </a:r>
            <a:endParaRPr lang="en-US" altLang="tr-TR" dirty="0">
              <a:ea typeface="맑은 고딕" panose="020B0503020000020004" pitchFamily="34" charset="-127"/>
            </a:endParaRPr>
          </a:p>
          <a:p>
            <a:pPr eaLnBrk="1" hangingPunct="1">
              <a:spcBef>
                <a:spcPct val="0"/>
              </a:spcBef>
            </a:pPr>
            <a:endParaRPr lang="en-US" altLang="tr-TR" dirty="0">
              <a:ea typeface="맑은 고딕" panose="020B0503020000020004" pitchFamily="34" charset="-127"/>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tr-TR" dirty="0">
                <a:ea typeface="맑은 고딕" panose="020B0503020000020004" pitchFamily="34" charset="-127"/>
              </a:rPr>
              <a:t>Also, the relationship between the pumping power and the heat drawn is parabolic for pure water, while it is almost linear for aqueous encapsulated PCM slurries.</a:t>
            </a:r>
          </a:p>
        </p:txBody>
      </p:sp>
      <p:sp>
        <p:nvSpPr>
          <p:cNvPr id="102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E367D0D3-595B-4752-9C81-603ED8ED96C3}" type="slidenum">
              <a:rPr lang="en-US" altLang="tr-TR" sz="1200" smtClean="0"/>
              <a:pPr/>
              <a:t>17</a:t>
            </a:fld>
            <a:endParaRPr lang="en-US" altLang="tr-TR" sz="1200" dirty="0"/>
          </a:p>
        </p:txBody>
      </p:sp>
    </p:spTree>
    <p:extLst>
      <p:ext uri="{BB962C8B-B14F-4D97-AF65-F5344CB8AC3E}">
        <p14:creationId xmlns:p14="http://schemas.microsoft.com/office/powerpoint/2010/main" val="2120477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4F7D-A701-7C7F-AF74-BFC91D882DB1}"/>
            </a:ext>
          </a:extLst>
        </p:cNvPr>
        <p:cNvGrpSpPr/>
        <p:nvPr/>
      </p:nvGrpSpPr>
      <p:grpSpPr>
        <a:xfrm>
          <a:off x="0" y="0"/>
          <a:ext cx="0" cy="0"/>
          <a:chOff x="0" y="0"/>
          <a:chExt cx="0" cy="0"/>
        </a:xfrm>
      </p:grpSpPr>
      <p:sp>
        <p:nvSpPr>
          <p:cNvPr id="10242" name="Slayt Görüntüsü Yer Tutucusu 1">
            <a:extLst>
              <a:ext uri="{FF2B5EF4-FFF2-40B4-BE49-F238E27FC236}">
                <a16:creationId xmlns:a16="http://schemas.microsoft.com/office/drawing/2014/main" id="{89E372BD-6381-9C52-2ECD-5170768BFA2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 Yer Tutucusu 2">
            <a:extLst>
              <a:ext uri="{FF2B5EF4-FFF2-40B4-BE49-F238E27FC236}">
                <a16:creationId xmlns:a16="http://schemas.microsoft.com/office/drawing/2014/main" id="{6357E7A5-B8F7-4537-5740-2E1042B1F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dirty="0">
                <a:ea typeface="맑은 고딕" panose="020B0503020000020004" pitchFamily="34" charset="-127"/>
              </a:rPr>
              <a:t>In general, all thermodynamic properties of fluids used in heat extraction from the thermal</a:t>
            </a:r>
            <a:r>
              <a:rPr lang="en-US" altLang="tr-TR" baseline="0" dirty="0">
                <a:ea typeface="맑은 고딕" panose="020B0503020000020004" pitchFamily="34" charset="-127"/>
              </a:rPr>
              <a:t> systems</a:t>
            </a:r>
            <a:r>
              <a:rPr lang="en-US" altLang="tr-TR" dirty="0">
                <a:ea typeface="맑은 고딕" panose="020B0503020000020004" pitchFamily="34" charset="-127"/>
              </a:rPr>
              <a:t> are important. The specific heat capacity and viscosity of the fluid is determinative in the first place in terms of the pumping power required to circulate the fluid in the system. </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air and water, the flow rate of the fluid that corresponds to the total heat required to be drawn from the system is high</a:t>
            </a:r>
            <a:r>
              <a:rPr lang="en-US" altLang="tr-TR" baseline="0" dirty="0">
                <a:ea typeface="맑은 고딕" panose="020B0503020000020004" pitchFamily="34" charset="-127"/>
              </a:rPr>
              <a:t> </a:t>
            </a:r>
            <a:r>
              <a:rPr lang="en-US" altLang="tr-TR" dirty="0">
                <a:ea typeface="맑은 고딕" panose="020B0503020000020004" pitchFamily="34" charset="-127"/>
              </a:rPr>
              <a:t>due to lower specific heat capacities.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Whether it</a:t>
            </a:r>
            <a:r>
              <a:rPr lang="en-US" altLang="tr-TR" baseline="0" dirty="0">
                <a:ea typeface="맑은 고딕" panose="020B0503020000020004" pitchFamily="34" charset="-127"/>
              </a:rPr>
              <a:t> is an air </a:t>
            </a:r>
            <a:r>
              <a:rPr lang="en-US" altLang="tr-TR" dirty="0">
                <a:ea typeface="맑은 고딕" panose="020B0503020000020004" pitchFamily="34" charset="-127"/>
              </a:rPr>
              <a:t>fan or a water pump, greater flow rates require more power</a:t>
            </a:r>
            <a:r>
              <a:rPr lang="en-US" altLang="tr-TR" baseline="0" dirty="0">
                <a:ea typeface="맑은 고딕" panose="020B0503020000020004" pitchFamily="34" charset="-127"/>
              </a:rPr>
              <a:t> </a:t>
            </a:r>
            <a:r>
              <a:rPr lang="en-US" altLang="tr-TR" dirty="0">
                <a:ea typeface="맑은 고딕" panose="020B0503020000020004" pitchFamily="34" charset="-127"/>
              </a:rPr>
              <a:t>to circulate the fluid. As can be seen in the</a:t>
            </a:r>
            <a:r>
              <a:rPr lang="en-US" altLang="tr-TR" baseline="0" dirty="0">
                <a:ea typeface="맑은 고딕" panose="020B0503020000020004" pitchFamily="34" charset="-127"/>
              </a:rPr>
              <a:t> graph</a:t>
            </a:r>
            <a:r>
              <a:rPr lang="en-US" altLang="tr-TR" dirty="0">
                <a:ea typeface="맑은 고딕" panose="020B0503020000020004" pitchFamily="34" charset="-127"/>
              </a:rPr>
              <a:t>, the pumping power required to draw a certain amount of heat with encapsulated PCM slurries is gradually</a:t>
            </a:r>
            <a:r>
              <a:rPr lang="en-US" altLang="tr-TR" baseline="0" dirty="0">
                <a:ea typeface="맑은 고딕" panose="020B0503020000020004" pitchFamily="34" charset="-127"/>
              </a:rPr>
              <a:t> lower compared to </a:t>
            </a:r>
            <a:r>
              <a:rPr lang="en-US" altLang="tr-TR" dirty="0">
                <a:ea typeface="맑은 고딕" panose="020B0503020000020004" pitchFamily="34" charset="-127"/>
              </a:rPr>
              <a:t>pure water, especially for higher rates.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example, in order to draw 1000 Watts of Heat, with pure</a:t>
            </a:r>
            <a:r>
              <a:rPr lang="en-US" altLang="tr-TR" baseline="0" dirty="0">
                <a:ea typeface="맑은 고딕" panose="020B0503020000020004" pitchFamily="34" charset="-127"/>
              </a:rPr>
              <a:t> water we need almost five folds pumping power.</a:t>
            </a:r>
            <a:endParaRPr lang="en-US" altLang="tr-TR" dirty="0">
              <a:ea typeface="맑은 고딕" panose="020B0503020000020004" pitchFamily="34" charset="-127"/>
            </a:endParaRPr>
          </a:p>
          <a:p>
            <a:pPr eaLnBrk="1" hangingPunct="1">
              <a:spcBef>
                <a:spcPct val="0"/>
              </a:spcBef>
            </a:pPr>
            <a:endParaRPr lang="en-US" altLang="tr-TR" dirty="0">
              <a:ea typeface="맑은 고딕" panose="020B0503020000020004" pitchFamily="34" charset="-127"/>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tr-TR" dirty="0">
                <a:ea typeface="맑은 고딕" panose="020B0503020000020004" pitchFamily="34" charset="-127"/>
              </a:rPr>
              <a:t>Also, the relationship between the pumping power and the heat drawn is parabolic for pure water, while it is almost linear for aqueous encapsulated PCM slurries.</a:t>
            </a:r>
          </a:p>
        </p:txBody>
      </p:sp>
      <p:sp>
        <p:nvSpPr>
          <p:cNvPr id="10244" name="Slayt Numarası Yer Tutucusu 3">
            <a:extLst>
              <a:ext uri="{FF2B5EF4-FFF2-40B4-BE49-F238E27FC236}">
                <a16:creationId xmlns:a16="http://schemas.microsoft.com/office/drawing/2014/main" id="{12FCD82F-9C86-ED5A-80C9-A28E4F5942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E367D0D3-595B-4752-9C81-603ED8ED96C3}" type="slidenum">
              <a:rPr lang="en-US" altLang="tr-TR" sz="1200" smtClean="0"/>
              <a:pPr/>
              <a:t>18</a:t>
            </a:fld>
            <a:endParaRPr lang="en-US" altLang="tr-TR" sz="1200" dirty="0"/>
          </a:p>
        </p:txBody>
      </p:sp>
    </p:spTree>
    <p:extLst>
      <p:ext uri="{BB962C8B-B14F-4D97-AF65-F5344CB8AC3E}">
        <p14:creationId xmlns:p14="http://schemas.microsoft.com/office/powerpoint/2010/main" val="177370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F5F61-61F9-BDD1-6883-F5FEB8AA2C9D}"/>
            </a:ext>
          </a:extLst>
        </p:cNvPr>
        <p:cNvGrpSpPr/>
        <p:nvPr/>
      </p:nvGrpSpPr>
      <p:grpSpPr>
        <a:xfrm>
          <a:off x="0" y="0"/>
          <a:ext cx="0" cy="0"/>
          <a:chOff x="0" y="0"/>
          <a:chExt cx="0" cy="0"/>
        </a:xfrm>
      </p:grpSpPr>
      <p:sp>
        <p:nvSpPr>
          <p:cNvPr id="10242" name="Slayt Görüntüsü Yer Tutucusu 1">
            <a:extLst>
              <a:ext uri="{FF2B5EF4-FFF2-40B4-BE49-F238E27FC236}">
                <a16:creationId xmlns:a16="http://schemas.microsoft.com/office/drawing/2014/main" id="{52F5035C-590F-2FB2-A7D9-9CC30D01C2D6}"/>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 Yer Tutucusu 2">
            <a:extLst>
              <a:ext uri="{FF2B5EF4-FFF2-40B4-BE49-F238E27FC236}">
                <a16:creationId xmlns:a16="http://schemas.microsoft.com/office/drawing/2014/main" id="{645C6E34-822D-01F3-D712-C45BEDD4CD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dirty="0">
                <a:ea typeface="맑은 고딕" panose="020B0503020000020004" pitchFamily="34" charset="-127"/>
              </a:rPr>
              <a:t>In general, all thermodynamic properties of fluids used in heat extraction from the thermal</a:t>
            </a:r>
            <a:r>
              <a:rPr lang="en-US" altLang="tr-TR" baseline="0" dirty="0">
                <a:ea typeface="맑은 고딕" panose="020B0503020000020004" pitchFamily="34" charset="-127"/>
              </a:rPr>
              <a:t> systems</a:t>
            </a:r>
            <a:r>
              <a:rPr lang="en-US" altLang="tr-TR" dirty="0">
                <a:ea typeface="맑은 고딕" panose="020B0503020000020004" pitchFamily="34" charset="-127"/>
              </a:rPr>
              <a:t> are important. The specific heat capacity and viscosity of the fluid is determinative in the first place in terms of the pumping power required to circulate the fluid in the system. </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air and water, the flow rate of the fluid that corresponds to the total heat required to be drawn from the system is high</a:t>
            </a:r>
            <a:r>
              <a:rPr lang="en-US" altLang="tr-TR" baseline="0" dirty="0">
                <a:ea typeface="맑은 고딕" panose="020B0503020000020004" pitchFamily="34" charset="-127"/>
              </a:rPr>
              <a:t> </a:t>
            </a:r>
            <a:r>
              <a:rPr lang="en-US" altLang="tr-TR" dirty="0">
                <a:ea typeface="맑은 고딕" panose="020B0503020000020004" pitchFamily="34" charset="-127"/>
              </a:rPr>
              <a:t>due to lower specific heat capacities.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Whether it</a:t>
            </a:r>
            <a:r>
              <a:rPr lang="en-US" altLang="tr-TR" baseline="0" dirty="0">
                <a:ea typeface="맑은 고딕" panose="020B0503020000020004" pitchFamily="34" charset="-127"/>
              </a:rPr>
              <a:t> is an air </a:t>
            </a:r>
            <a:r>
              <a:rPr lang="en-US" altLang="tr-TR" dirty="0">
                <a:ea typeface="맑은 고딕" panose="020B0503020000020004" pitchFamily="34" charset="-127"/>
              </a:rPr>
              <a:t>fan or a water pump, greater flow rates require more power</a:t>
            </a:r>
            <a:r>
              <a:rPr lang="en-US" altLang="tr-TR" baseline="0" dirty="0">
                <a:ea typeface="맑은 고딕" panose="020B0503020000020004" pitchFamily="34" charset="-127"/>
              </a:rPr>
              <a:t> </a:t>
            </a:r>
            <a:r>
              <a:rPr lang="en-US" altLang="tr-TR" dirty="0">
                <a:ea typeface="맑은 고딕" panose="020B0503020000020004" pitchFamily="34" charset="-127"/>
              </a:rPr>
              <a:t>to circulate the fluid. As can be seen in the</a:t>
            </a:r>
            <a:r>
              <a:rPr lang="en-US" altLang="tr-TR" baseline="0" dirty="0">
                <a:ea typeface="맑은 고딕" panose="020B0503020000020004" pitchFamily="34" charset="-127"/>
              </a:rPr>
              <a:t> graph</a:t>
            </a:r>
            <a:r>
              <a:rPr lang="en-US" altLang="tr-TR" dirty="0">
                <a:ea typeface="맑은 고딕" panose="020B0503020000020004" pitchFamily="34" charset="-127"/>
              </a:rPr>
              <a:t>, the pumping power required to draw a certain amount of heat with encapsulated PCM slurries is gradually</a:t>
            </a:r>
            <a:r>
              <a:rPr lang="en-US" altLang="tr-TR" baseline="0" dirty="0">
                <a:ea typeface="맑은 고딕" panose="020B0503020000020004" pitchFamily="34" charset="-127"/>
              </a:rPr>
              <a:t> lower compared to </a:t>
            </a:r>
            <a:r>
              <a:rPr lang="en-US" altLang="tr-TR" dirty="0">
                <a:ea typeface="맑은 고딕" panose="020B0503020000020004" pitchFamily="34" charset="-127"/>
              </a:rPr>
              <a:t>pure water, especially for higher rates.</a:t>
            </a:r>
          </a:p>
          <a:p>
            <a:pPr eaLnBrk="1" hangingPunct="1">
              <a:spcBef>
                <a:spcPct val="0"/>
              </a:spcBef>
            </a:pPr>
            <a:endParaRPr lang="en-US" altLang="tr-TR"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For example, in order to draw 1000 Watts of Heat, with pure</a:t>
            </a:r>
            <a:r>
              <a:rPr lang="en-US" altLang="tr-TR" baseline="0" dirty="0">
                <a:ea typeface="맑은 고딕" panose="020B0503020000020004" pitchFamily="34" charset="-127"/>
              </a:rPr>
              <a:t> water we need almost five folds pumping power.</a:t>
            </a:r>
            <a:endParaRPr lang="en-US" altLang="tr-TR" dirty="0">
              <a:ea typeface="맑은 고딕" panose="020B0503020000020004" pitchFamily="34" charset="-127"/>
            </a:endParaRPr>
          </a:p>
          <a:p>
            <a:pPr eaLnBrk="1" hangingPunct="1">
              <a:spcBef>
                <a:spcPct val="0"/>
              </a:spcBef>
            </a:pPr>
            <a:endParaRPr lang="en-US" altLang="tr-TR" dirty="0">
              <a:ea typeface="맑은 고딕" panose="020B0503020000020004" pitchFamily="34" charset="-127"/>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tr-TR" dirty="0">
                <a:ea typeface="맑은 고딕" panose="020B0503020000020004" pitchFamily="34" charset="-127"/>
              </a:rPr>
              <a:t>Also, the relationship between the pumping power and the heat drawn is parabolic for pure water, while it is almost linear for aqueous encapsulated PCM slurries.</a:t>
            </a:r>
          </a:p>
        </p:txBody>
      </p:sp>
      <p:sp>
        <p:nvSpPr>
          <p:cNvPr id="10244" name="Slayt Numarası Yer Tutucusu 3">
            <a:extLst>
              <a:ext uri="{FF2B5EF4-FFF2-40B4-BE49-F238E27FC236}">
                <a16:creationId xmlns:a16="http://schemas.microsoft.com/office/drawing/2014/main" id="{88782561-37A6-2CA6-E735-892E99E5B4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E367D0D3-595B-4752-9C81-603ED8ED96C3}" type="slidenum">
              <a:rPr lang="en-US" altLang="tr-TR" sz="1200" smtClean="0"/>
              <a:pPr/>
              <a:t>19</a:t>
            </a:fld>
            <a:endParaRPr lang="en-US" altLang="tr-TR" sz="1200" dirty="0"/>
          </a:p>
        </p:txBody>
      </p:sp>
    </p:spTree>
    <p:extLst>
      <p:ext uri="{BB962C8B-B14F-4D97-AF65-F5344CB8AC3E}">
        <p14:creationId xmlns:p14="http://schemas.microsoft.com/office/powerpoint/2010/main" val="3638101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dirty="0">
                <a:ea typeface="맑은 고딕" panose="020B0503020000020004" pitchFamily="34" charset="-127"/>
              </a:rPr>
              <a:t>Using</a:t>
            </a:r>
            <a:r>
              <a:rPr lang="en-US" altLang="tr-TR" baseline="0" dirty="0">
                <a:ea typeface="맑은 고딕" panose="020B0503020000020004" pitchFamily="34" charset="-127"/>
              </a:rPr>
              <a:t> </a:t>
            </a:r>
            <a:r>
              <a:rPr lang="en-US" altLang="tr-TR" baseline="0" dirty="0" err="1">
                <a:ea typeface="맑은 고딕" panose="020B0503020000020004" pitchFamily="34" charset="-127"/>
              </a:rPr>
              <a:t>ePCM</a:t>
            </a:r>
            <a:r>
              <a:rPr lang="en-US" altLang="tr-TR" baseline="0" dirty="0">
                <a:ea typeface="맑은 고딕" panose="020B0503020000020004" pitchFamily="34" charset="-127"/>
              </a:rPr>
              <a:t> slurry as the working fluid, thermal efficiency, electrical efficiency, hence the overall efficiency increase with almost no increase in the pumping power. For some specific figures the yields are more better. </a:t>
            </a:r>
          </a:p>
          <a:p>
            <a:pPr eaLnBrk="1" hangingPunct="1">
              <a:spcBef>
                <a:spcPct val="0"/>
              </a:spcBef>
            </a:pPr>
            <a:endParaRPr lang="en-US" altLang="tr-TR" baseline="0" dirty="0">
              <a:ea typeface="맑은 고딕" panose="020B0503020000020004" pitchFamily="34" charset="-127"/>
            </a:endParaRPr>
          </a:p>
          <a:p>
            <a:pPr eaLnBrk="1" hangingPunct="1">
              <a:spcBef>
                <a:spcPct val="0"/>
              </a:spcBef>
            </a:pPr>
            <a:r>
              <a:rPr lang="en-US" altLang="tr-TR" baseline="0" dirty="0">
                <a:ea typeface="맑은 고딕" panose="020B0503020000020004" pitchFamily="34" charset="-127"/>
              </a:rPr>
              <a:t>Therefore a precise system configuration and modelling is also important. </a:t>
            </a:r>
          </a:p>
          <a:p>
            <a:pPr eaLnBrk="1" hangingPunct="1">
              <a:spcBef>
                <a:spcPct val="0"/>
              </a:spcBef>
            </a:pPr>
            <a:endParaRPr lang="en-US" altLang="tr-TR" baseline="0" dirty="0">
              <a:ea typeface="맑은 고딕" panose="020B0503020000020004" pitchFamily="34" charset="-127"/>
            </a:endParaRPr>
          </a:p>
          <a:p>
            <a:pPr eaLnBrk="1" hangingPunct="1">
              <a:spcBef>
                <a:spcPct val="0"/>
              </a:spcBef>
            </a:pPr>
            <a:r>
              <a:rPr lang="en-US" altLang="tr-TR" dirty="0">
                <a:ea typeface="맑은 고딕" panose="020B0503020000020004" pitchFamily="34" charset="-127"/>
              </a:rPr>
              <a:t>As a result, In thermal systems in which encapsulated PCM slurry is</a:t>
            </a:r>
            <a:r>
              <a:rPr lang="en-US" altLang="tr-TR" baseline="0" dirty="0">
                <a:ea typeface="맑은 고딕" panose="020B0503020000020004" pitchFamily="34" charset="-127"/>
              </a:rPr>
              <a:t> </a:t>
            </a:r>
            <a:r>
              <a:rPr lang="en-US" altLang="tr-TR" dirty="0">
                <a:ea typeface="맑은 고딕" panose="020B0503020000020004" pitchFamily="34" charset="-127"/>
              </a:rPr>
              <a:t>used as the working fluid, both thermal and electrical efficiency can be improved.</a:t>
            </a:r>
          </a:p>
        </p:txBody>
      </p:sp>
      <p:sp>
        <p:nvSpPr>
          <p:cNvPr id="102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E367D0D3-595B-4752-9C81-603ED8ED96C3}" type="slidenum">
              <a:rPr lang="en-US" altLang="tr-TR" sz="1200" smtClean="0"/>
              <a:pPr/>
              <a:t>20</a:t>
            </a:fld>
            <a:endParaRPr lang="en-US" altLang="tr-TR" sz="1200" dirty="0"/>
          </a:p>
        </p:txBody>
      </p:sp>
    </p:spTree>
    <p:extLst>
      <p:ext uri="{BB962C8B-B14F-4D97-AF65-F5344CB8AC3E}">
        <p14:creationId xmlns:p14="http://schemas.microsoft.com/office/powerpoint/2010/main" val="87203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latinLnBrk="0">
              <a:buNone/>
            </a:pPr>
            <a:r>
              <a:rPr lang="en-US" sz="1200" dirty="0">
                <a:solidFill>
                  <a:schemeClr val="tx1"/>
                </a:solidFill>
              </a:rPr>
              <a:t>Many appliances, such as electronic</a:t>
            </a:r>
            <a:r>
              <a:rPr lang="en-US" sz="1200" baseline="0" dirty="0">
                <a:solidFill>
                  <a:schemeClr val="tx1"/>
                </a:solidFill>
              </a:rPr>
              <a:t> devices or </a:t>
            </a:r>
            <a:r>
              <a:rPr lang="tr-TR" sz="1200" baseline="0" dirty="0" err="1">
                <a:solidFill>
                  <a:schemeClr val="tx1"/>
                </a:solidFill>
              </a:rPr>
              <a:t>any</a:t>
            </a:r>
            <a:r>
              <a:rPr lang="tr-TR" sz="1200" baseline="0" dirty="0">
                <a:solidFill>
                  <a:schemeClr val="tx1"/>
                </a:solidFill>
              </a:rPr>
              <a:t> </a:t>
            </a:r>
            <a:r>
              <a:rPr lang="en-US" sz="1200" baseline="0" dirty="0">
                <a:solidFill>
                  <a:schemeClr val="tx1"/>
                </a:solidFill>
              </a:rPr>
              <a:t>thermal system,</a:t>
            </a:r>
            <a:r>
              <a:rPr lang="en-US" sz="1200" dirty="0">
                <a:solidFill>
                  <a:schemeClr val="tx1"/>
                </a:solidFill>
              </a:rPr>
              <a:t> require removal of heat for better efficiency. The removal of heat</a:t>
            </a:r>
            <a:r>
              <a:rPr lang="en-US" sz="1200" baseline="0" dirty="0">
                <a:solidFill>
                  <a:schemeClr val="tx1"/>
                </a:solidFill>
              </a:rPr>
              <a:t> is almost always dependent on circulation or passing by of a fluid through parts of the system, which are generally referred to as heat sinks. </a:t>
            </a:r>
            <a:r>
              <a:rPr lang="en-US" sz="1200" dirty="0">
                <a:solidFill>
                  <a:schemeClr val="tx1"/>
                </a:solidFill>
              </a:rPr>
              <a:t>Various fluids can be employed as a working fluid to draw the heat.</a:t>
            </a:r>
          </a:p>
          <a:p>
            <a:pPr algn="just" latinLnBrk="0">
              <a:buNone/>
            </a:pPr>
            <a:r>
              <a:rPr lang="en-US" sz="1200" dirty="0">
                <a:solidFill>
                  <a:schemeClr val="tx1"/>
                </a:solidFill>
              </a:rPr>
              <a:t>Air</a:t>
            </a:r>
            <a:r>
              <a:rPr lang="tr-TR" sz="1200" dirty="0">
                <a:solidFill>
                  <a:schemeClr val="tx1"/>
                </a:solidFill>
              </a:rPr>
              <a:t>, </a:t>
            </a:r>
            <a:r>
              <a:rPr lang="tr-TR" sz="1200" dirty="0" err="1">
                <a:solidFill>
                  <a:schemeClr val="tx1"/>
                </a:solidFill>
              </a:rPr>
              <a:t>for</a:t>
            </a:r>
            <a:r>
              <a:rPr lang="tr-TR" sz="1200" dirty="0">
                <a:solidFill>
                  <a:schemeClr val="tx1"/>
                </a:solidFill>
              </a:rPr>
              <a:t> </a:t>
            </a:r>
            <a:r>
              <a:rPr lang="tr-TR" sz="1200" dirty="0" err="1">
                <a:solidFill>
                  <a:schemeClr val="tx1"/>
                </a:solidFill>
              </a:rPr>
              <a:t>example</a:t>
            </a:r>
            <a:r>
              <a:rPr lang="tr-TR" sz="1200" dirty="0">
                <a:solidFill>
                  <a:schemeClr val="tx1"/>
                </a:solidFill>
              </a:rPr>
              <a:t>,</a:t>
            </a:r>
            <a:r>
              <a:rPr lang="en-US" sz="1200" dirty="0">
                <a:solidFill>
                  <a:schemeClr val="tx1"/>
                </a:solidFill>
              </a:rPr>
              <a:t> is easy to employ and low-cost but not that beneficial as a thermal agent.</a:t>
            </a:r>
          </a:p>
          <a:p>
            <a:pPr algn="just" latinLnBrk="0">
              <a:buNone/>
            </a:pPr>
            <a:endParaRPr lang="en-US" sz="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rPr>
              <a:t>Specifically made fluids </a:t>
            </a:r>
            <a:r>
              <a:rPr lang="en-US" sz="1200" dirty="0">
                <a:solidFill>
                  <a:schemeClr val="tx1"/>
                </a:solidFill>
              </a:rPr>
              <a:t>offer </a:t>
            </a:r>
            <a:r>
              <a:rPr lang="tr-TR" sz="1200" dirty="0">
                <a:solidFill>
                  <a:schemeClr val="tx1"/>
                </a:solidFill>
              </a:rPr>
              <a:t>a </a:t>
            </a:r>
            <a:r>
              <a:rPr lang="en-US" sz="1200" dirty="0">
                <a:solidFill>
                  <a:schemeClr val="tx1"/>
                </a:solidFill>
              </a:rPr>
              <a:t>solution, but they are way to expensive to be economic to be used in most cases</a:t>
            </a:r>
            <a:r>
              <a:rPr lang="en-US" sz="1200" kern="1200" dirty="0">
                <a:solidFill>
                  <a:schemeClr val="tx1"/>
                </a:solidFill>
                <a:effectLst/>
              </a:rPr>
              <a:t>, and water is somewhat suboptimal for the purpose. Studies on development and use of fluids that have high specific heat capacity have gained momentum. Water with additives was considered to be a solution, but it increases pumping power required to circulate the water through the system, whereby a greater amount of power is spent to meet </a:t>
            </a:r>
            <a:r>
              <a:rPr lang="en-US" sz="1200" dirty="0">
                <a:solidFill>
                  <a:schemeClr val="tx1"/>
                </a:solidFill>
              </a:rPr>
              <a:t>pumping power requirements</a:t>
            </a:r>
            <a:r>
              <a:rPr lang="en-US" sz="1200" kern="1200" dirty="0">
                <a:solidFill>
                  <a:schemeClr val="tx1"/>
                </a:solidFill>
                <a:effectLst/>
              </a:rPr>
              <a:t>. </a:t>
            </a:r>
          </a:p>
          <a:p>
            <a:endParaRPr lang="en-US" sz="1200" kern="1200" dirty="0">
              <a:solidFill>
                <a:schemeClr val="tx1"/>
              </a:solidFill>
              <a:effectLst/>
            </a:endParaRPr>
          </a:p>
          <a:p>
            <a:r>
              <a:rPr lang="en-US" sz="1200" kern="1200" dirty="0">
                <a:solidFill>
                  <a:schemeClr val="tx1"/>
                </a:solidFill>
                <a:effectLst/>
              </a:rPr>
              <a:t>Therefore, it is important to develop new fluids with higher specific heat capacity but are inexpensive, readily available and require lower pumping power.</a:t>
            </a:r>
            <a:endParaRPr lang="en-US" sz="1200" dirty="0">
              <a:solidFill>
                <a:schemeClr val="tx1"/>
              </a:solidFill>
            </a:endParaRPr>
          </a:p>
          <a:p>
            <a:pPr algn="just" latinLnBrk="0">
              <a:buNone/>
            </a:pPr>
            <a:endParaRPr lang="en-US" sz="1200" dirty="0">
              <a:solidFill>
                <a:schemeClr val="tx1"/>
              </a:solidFill>
            </a:endParaRPr>
          </a:p>
          <a:p>
            <a:pPr algn="just" latinLnBrk="0">
              <a:buNone/>
            </a:pPr>
            <a:r>
              <a:rPr lang="en-US" sz="1200" dirty="0">
                <a:solidFill>
                  <a:schemeClr val="tx1"/>
                </a:solidFill>
              </a:rPr>
              <a:t>A fair solution seemed to be water based fluids with additives. There are many water based fluids, nanoparticle added </a:t>
            </a:r>
            <a:r>
              <a:rPr lang="en-US" sz="1200" dirty="0" err="1">
                <a:solidFill>
                  <a:schemeClr val="tx1"/>
                </a:solidFill>
              </a:rPr>
              <a:t>nanofluids</a:t>
            </a:r>
            <a:r>
              <a:rPr lang="en-US" sz="1200" dirty="0">
                <a:solidFill>
                  <a:schemeClr val="tx1"/>
                </a:solidFill>
              </a:rPr>
              <a:t> for example. The idea is to be able to draw more heat per unit amount of fluid mass and with relatively less pumping power.</a:t>
            </a:r>
          </a:p>
          <a:p>
            <a:endParaRPr lang="en-US" sz="1200" kern="1200" noProof="0" dirty="0">
              <a:solidFill>
                <a:schemeClr val="tx1"/>
              </a:solidFill>
              <a:effectLst/>
            </a:endParaRP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3</a:t>
            </a:fld>
            <a:endParaRPr lang="en-US" altLang="tr-TR" sz="1200" dirty="0"/>
          </a:p>
        </p:txBody>
      </p:sp>
    </p:spTree>
    <p:extLst>
      <p:ext uri="{BB962C8B-B14F-4D97-AF65-F5344CB8AC3E}">
        <p14:creationId xmlns:p14="http://schemas.microsoft.com/office/powerpoint/2010/main" val="3127271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you</a:t>
            </a:r>
            <a:r>
              <a:rPr lang="en-US" baseline="0" dirty="0"/>
              <a:t> and to all attendees for your time and patience.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rPr>
              <a:t>Further details can be found</a:t>
            </a:r>
            <a:r>
              <a:rPr lang="en-US" sz="1200" kern="1200" baseline="0" dirty="0">
                <a:solidFill>
                  <a:schemeClr val="tx1"/>
                </a:solidFill>
                <a:effectLst/>
              </a:rPr>
              <a:t> in our paper. And we welcome any questions, comments or recommendations directed to our contact e-mail address.</a:t>
            </a:r>
            <a:endParaRPr lang="en-US" sz="1200"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418F6C12-F087-40D2-AEB1-D5A95CD7B2E1}" type="slidenum">
              <a:rPr lang="en-US" smtClean="0"/>
              <a:pPr>
                <a:defRPr/>
              </a:pPr>
              <a:t>21</a:t>
            </a:fld>
            <a:endParaRPr lang="en-US" dirty="0"/>
          </a:p>
        </p:txBody>
      </p:sp>
    </p:spTree>
    <p:extLst>
      <p:ext uri="{BB962C8B-B14F-4D97-AF65-F5344CB8AC3E}">
        <p14:creationId xmlns:p14="http://schemas.microsoft.com/office/powerpoint/2010/main" val="274009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FCB4-7982-E0A9-9FA2-78034620A627}"/>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84F7C4A0-5382-0E10-83C9-05054598A35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0A67ACA4-296D-21BE-CC11-228689C860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latinLnBrk="0">
              <a:buNone/>
            </a:pPr>
            <a:r>
              <a:rPr lang="en-US" sz="1200" dirty="0">
                <a:solidFill>
                  <a:schemeClr val="tx1"/>
                </a:solidFill>
              </a:rPr>
              <a:t>Many appliances, such as electronic</a:t>
            </a:r>
            <a:r>
              <a:rPr lang="en-US" sz="1200" baseline="0" dirty="0">
                <a:solidFill>
                  <a:schemeClr val="tx1"/>
                </a:solidFill>
              </a:rPr>
              <a:t> devices or </a:t>
            </a:r>
            <a:r>
              <a:rPr lang="tr-TR" sz="1200" baseline="0" dirty="0" err="1">
                <a:solidFill>
                  <a:schemeClr val="tx1"/>
                </a:solidFill>
              </a:rPr>
              <a:t>any</a:t>
            </a:r>
            <a:r>
              <a:rPr lang="tr-TR" sz="1200" baseline="0" dirty="0">
                <a:solidFill>
                  <a:schemeClr val="tx1"/>
                </a:solidFill>
              </a:rPr>
              <a:t> </a:t>
            </a:r>
            <a:r>
              <a:rPr lang="en-US" sz="1200" baseline="0" dirty="0">
                <a:solidFill>
                  <a:schemeClr val="tx1"/>
                </a:solidFill>
              </a:rPr>
              <a:t>thermal system,</a:t>
            </a:r>
            <a:r>
              <a:rPr lang="en-US" sz="1200" dirty="0">
                <a:solidFill>
                  <a:schemeClr val="tx1"/>
                </a:solidFill>
              </a:rPr>
              <a:t> require removal of heat for better efficiency. The removal of heat</a:t>
            </a:r>
            <a:r>
              <a:rPr lang="en-US" sz="1200" baseline="0" dirty="0">
                <a:solidFill>
                  <a:schemeClr val="tx1"/>
                </a:solidFill>
              </a:rPr>
              <a:t> is almost always dependent on circulation or passing by of a fluid through parts of the system, which are generally referred to as heat sinks. </a:t>
            </a:r>
            <a:r>
              <a:rPr lang="en-US" sz="1200" dirty="0">
                <a:solidFill>
                  <a:schemeClr val="tx1"/>
                </a:solidFill>
              </a:rPr>
              <a:t>Various fluids can be employed as a working fluid to draw the heat.</a:t>
            </a:r>
          </a:p>
          <a:p>
            <a:pPr algn="just" latinLnBrk="0">
              <a:buNone/>
            </a:pPr>
            <a:r>
              <a:rPr lang="en-US" sz="1200" dirty="0">
                <a:solidFill>
                  <a:schemeClr val="tx1"/>
                </a:solidFill>
              </a:rPr>
              <a:t>Air</a:t>
            </a:r>
            <a:r>
              <a:rPr lang="tr-TR" sz="1200" dirty="0">
                <a:solidFill>
                  <a:schemeClr val="tx1"/>
                </a:solidFill>
              </a:rPr>
              <a:t>, </a:t>
            </a:r>
            <a:r>
              <a:rPr lang="tr-TR" sz="1200" dirty="0" err="1">
                <a:solidFill>
                  <a:schemeClr val="tx1"/>
                </a:solidFill>
              </a:rPr>
              <a:t>for</a:t>
            </a:r>
            <a:r>
              <a:rPr lang="tr-TR" sz="1200" dirty="0">
                <a:solidFill>
                  <a:schemeClr val="tx1"/>
                </a:solidFill>
              </a:rPr>
              <a:t> </a:t>
            </a:r>
            <a:r>
              <a:rPr lang="tr-TR" sz="1200" dirty="0" err="1">
                <a:solidFill>
                  <a:schemeClr val="tx1"/>
                </a:solidFill>
              </a:rPr>
              <a:t>example</a:t>
            </a:r>
            <a:r>
              <a:rPr lang="tr-TR" sz="1200" dirty="0">
                <a:solidFill>
                  <a:schemeClr val="tx1"/>
                </a:solidFill>
              </a:rPr>
              <a:t>,</a:t>
            </a:r>
            <a:r>
              <a:rPr lang="en-US" sz="1200" dirty="0">
                <a:solidFill>
                  <a:schemeClr val="tx1"/>
                </a:solidFill>
              </a:rPr>
              <a:t> is easy to employ and low-cost but not that beneficial as a thermal agent.</a:t>
            </a:r>
          </a:p>
          <a:p>
            <a:pPr algn="just" latinLnBrk="0">
              <a:buNone/>
            </a:pPr>
            <a:endParaRPr lang="en-US" sz="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rPr>
              <a:t>Specifically made fluids </a:t>
            </a:r>
            <a:r>
              <a:rPr lang="en-US" sz="1200" dirty="0">
                <a:solidFill>
                  <a:schemeClr val="tx1"/>
                </a:solidFill>
              </a:rPr>
              <a:t>offer </a:t>
            </a:r>
            <a:r>
              <a:rPr lang="tr-TR" sz="1200" dirty="0">
                <a:solidFill>
                  <a:schemeClr val="tx1"/>
                </a:solidFill>
              </a:rPr>
              <a:t>a </a:t>
            </a:r>
            <a:r>
              <a:rPr lang="en-US" sz="1200" dirty="0">
                <a:solidFill>
                  <a:schemeClr val="tx1"/>
                </a:solidFill>
              </a:rPr>
              <a:t>solution, but they are way to expensive to be economic to be used in most cases</a:t>
            </a:r>
            <a:r>
              <a:rPr lang="en-US" sz="1200" kern="1200" dirty="0">
                <a:solidFill>
                  <a:schemeClr val="tx1"/>
                </a:solidFill>
                <a:effectLst/>
              </a:rPr>
              <a:t>, and water is somewhat suboptimal for the purpose. Studies on development and use of fluids that have high specific heat capacity have gained momentum. Water with additives was considered to be a solution, but it increases pumping power required to circulate the water through the system, whereby a greater amount of power is spent to meet </a:t>
            </a:r>
            <a:r>
              <a:rPr lang="en-US" sz="1200" dirty="0">
                <a:solidFill>
                  <a:schemeClr val="tx1"/>
                </a:solidFill>
              </a:rPr>
              <a:t>pumping power requirements</a:t>
            </a:r>
            <a:r>
              <a:rPr lang="en-US" sz="1200" kern="1200" dirty="0">
                <a:solidFill>
                  <a:schemeClr val="tx1"/>
                </a:solidFill>
                <a:effectLst/>
              </a:rPr>
              <a:t>. </a:t>
            </a:r>
          </a:p>
          <a:p>
            <a:endParaRPr lang="en-US" sz="1200" kern="1200" dirty="0">
              <a:solidFill>
                <a:schemeClr val="tx1"/>
              </a:solidFill>
              <a:effectLst/>
            </a:endParaRPr>
          </a:p>
          <a:p>
            <a:r>
              <a:rPr lang="en-US" sz="1200" kern="1200" dirty="0">
                <a:solidFill>
                  <a:schemeClr val="tx1"/>
                </a:solidFill>
                <a:effectLst/>
              </a:rPr>
              <a:t>Therefore, it is important to develop new fluids with higher specific heat capacity but are inexpensive, readily available and require lower pumping power.</a:t>
            </a:r>
            <a:endParaRPr lang="en-US" sz="1200" dirty="0">
              <a:solidFill>
                <a:schemeClr val="tx1"/>
              </a:solidFill>
            </a:endParaRPr>
          </a:p>
          <a:p>
            <a:pPr algn="just" latinLnBrk="0">
              <a:buNone/>
            </a:pPr>
            <a:endParaRPr lang="en-US" sz="1200" dirty="0">
              <a:solidFill>
                <a:schemeClr val="tx1"/>
              </a:solidFill>
            </a:endParaRPr>
          </a:p>
          <a:p>
            <a:pPr algn="just" latinLnBrk="0">
              <a:buNone/>
            </a:pPr>
            <a:r>
              <a:rPr lang="en-US" sz="1200" dirty="0">
                <a:solidFill>
                  <a:schemeClr val="tx1"/>
                </a:solidFill>
              </a:rPr>
              <a:t>A fair solution seemed to be water based fluids with additives. There are many water based fluids, nanoparticle added </a:t>
            </a:r>
            <a:r>
              <a:rPr lang="en-US" sz="1200" dirty="0" err="1">
                <a:solidFill>
                  <a:schemeClr val="tx1"/>
                </a:solidFill>
              </a:rPr>
              <a:t>nanofluids</a:t>
            </a:r>
            <a:r>
              <a:rPr lang="en-US" sz="1200" dirty="0">
                <a:solidFill>
                  <a:schemeClr val="tx1"/>
                </a:solidFill>
              </a:rPr>
              <a:t> for example. The idea is to be able to draw more heat per unit amount of fluid mass and with relatively less pumping power.</a:t>
            </a:r>
          </a:p>
          <a:p>
            <a:endParaRPr lang="en-US" sz="1200" kern="1200" noProof="0" dirty="0">
              <a:solidFill>
                <a:schemeClr val="tx1"/>
              </a:solidFill>
              <a:effectLst/>
            </a:endParaRPr>
          </a:p>
        </p:txBody>
      </p:sp>
      <p:sp>
        <p:nvSpPr>
          <p:cNvPr id="8196" name="Slayt Numarası Yer Tutucusu 3">
            <a:extLst>
              <a:ext uri="{FF2B5EF4-FFF2-40B4-BE49-F238E27FC236}">
                <a16:creationId xmlns:a16="http://schemas.microsoft.com/office/drawing/2014/main" id="{51B92D9B-3947-39CB-D306-33FAAE42B5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4</a:t>
            </a:fld>
            <a:endParaRPr lang="en-US" altLang="tr-TR" sz="1200" dirty="0"/>
          </a:p>
        </p:txBody>
      </p:sp>
    </p:spTree>
    <p:extLst>
      <p:ext uri="{BB962C8B-B14F-4D97-AF65-F5344CB8AC3E}">
        <p14:creationId xmlns:p14="http://schemas.microsoft.com/office/powerpoint/2010/main" val="126018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2EB4-3BD3-DC72-B348-110124682B2C}"/>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09FC0373-2260-4F40-D9C1-B0C3BC99CAA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73BF4040-5FA0-AADB-4A13-AA7B4A632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latinLnBrk="0">
              <a:buNone/>
            </a:pPr>
            <a:r>
              <a:rPr lang="en-US" sz="1200" dirty="0">
                <a:solidFill>
                  <a:schemeClr val="tx1"/>
                </a:solidFill>
              </a:rPr>
              <a:t>Many appliances, such as electronic</a:t>
            </a:r>
            <a:r>
              <a:rPr lang="en-US" sz="1200" baseline="0" dirty="0">
                <a:solidFill>
                  <a:schemeClr val="tx1"/>
                </a:solidFill>
              </a:rPr>
              <a:t> devices or </a:t>
            </a:r>
            <a:r>
              <a:rPr lang="tr-TR" sz="1200" baseline="0" dirty="0" err="1">
                <a:solidFill>
                  <a:schemeClr val="tx1"/>
                </a:solidFill>
              </a:rPr>
              <a:t>any</a:t>
            </a:r>
            <a:r>
              <a:rPr lang="tr-TR" sz="1200" baseline="0" dirty="0">
                <a:solidFill>
                  <a:schemeClr val="tx1"/>
                </a:solidFill>
              </a:rPr>
              <a:t> </a:t>
            </a:r>
            <a:r>
              <a:rPr lang="en-US" sz="1200" baseline="0" dirty="0">
                <a:solidFill>
                  <a:schemeClr val="tx1"/>
                </a:solidFill>
              </a:rPr>
              <a:t>thermal system,</a:t>
            </a:r>
            <a:r>
              <a:rPr lang="en-US" sz="1200" dirty="0">
                <a:solidFill>
                  <a:schemeClr val="tx1"/>
                </a:solidFill>
              </a:rPr>
              <a:t> require removal of heat for better efficiency. The removal of heat</a:t>
            </a:r>
            <a:r>
              <a:rPr lang="en-US" sz="1200" baseline="0" dirty="0">
                <a:solidFill>
                  <a:schemeClr val="tx1"/>
                </a:solidFill>
              </a:rPr>
              <a:t> is almost always dependent on circulation or passing by of a fluid through parts of the system, which are generally referred to as heat sinks. </a:t>
            </a:r>
            <a:r>
              <a:rPr lang="en-US" sz="1200" dirty="0">
                <a:solidFill>
                  <a:schemeClr val="tx1"/>
                </a:solidFill>
              </a:rPr>
              <a:t>Various fluids can be employed as a working fluid to draw the heat.</a:t>
            </a:r>
          </a:p>
          <a:p>
            <a:pPr algn="just" latinLnBrk="0">
              <a:buNone/>
            </a:pPr>
            <a:r>
              <a:rPr lang="en-US" sz="1200" dirty="0">
                <a:solidFill>
                  <a:schemeClr val="tx1"/>
                </a:solidFill>
              </a:rPr>
              <a:t>Air</a:t>
            </a:r>
            <a:r>
              <a:rPr lang="tr-TR" sz="1200" dirty="0">
                <a:solidFill>
                  <a:schemeClr val="tx1"/>
                </a:solidFill>
              </a:rPr>
              <a:t>, </a:t>
            </a:r>
            <a:r>
              <a:rPr lang="tr-TR" sz="1200" dirty="0" err="1">
                <a:solidFill>
                  <a:schemeClr val="tx1"/>
                </a:solidFill>
              </a:rPr>
              <a:t>for</a:t>
            </a:r>
            <a:r>
              <a:rPr lang="tr-TR" sz="1200" dirty="0">
                <a:solidFill>
                  <a:schemeClr val="tx1"/>
                </a:solidFill>
              </a:rPr>
              <a:t> </a:t>
            </a:r>
            <a:r>
              <a:rPr lang="tr-TR" sz="1200" dirty="0" err="1">
                <a:solidFill>
                  <a:schemeClr val="tx1"/>
                </a:solidFill>
              </a:rPr>
              <a:t>example</a:t>
            </a:r>
            <a:r>
              <a:rPr lang="tr-TR" sz="1200" dirty="0">
                <a:solidFill>
                  <a:schemeClr val="tx1"/>
                </a:solidFill>
              </a:rPr>
              <a:t>,</a:t>
            </a:r>
            <a:r>
              <a:rPr lang="en-US" sz="1200" dirty="0">
                <a:solidFill>
                  <a:schemeClr val="tx1"/>
                </a:solidFill>
              </a:rPr>
              <a:t> is easy to employ and low-cost but not that beneficial as a thermal agent.</a:t>
            </a:r>
          </a:p>
          <a:p>
            <a:pPr algn="just" latinLnBrk="0">
              <a:buNone/>
            </a:pPr>
            <a:endParaRPr lang="en-US" sz="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rPr>
              <a:t>Specifically made fluids </a:t>
            </a:r>
            <a:r>
              <a:rPr lang="en-US" sz="1200" dirty="0">
                <a:solidFill>
                  <a:schemeClr val="tx1"/>
                </a:solidFill>
              </a:rPr>
              <a:t>offer </a:t>
            </a:r>
            <a:r>
              <a:rPr lang="tr-TR" sz="1200" dirty="0">
                <a:solidFill>
                  <a:schemeClr val="tx1"/>
                </a:solidFill>
              </a:rPr>
              <a:t>a </a:t>
            </a:r>
            <a:r>
              <a:rPr lang="en-US" sz="1200" dirty="0">
                <a:solidFill>
                  <a:schemeClr val="tx1"/>
                </a:solidFill>
              </a:rPr>
              <a:t>solution, but they are way to expensive to be economic to be used in most cases</a:t>
            </a:r>
            <a:r>
              <a:rPr lang="en-US" sz="1200" kern="1200" dirty="0">
                <a:solidFill>
                  <a:schemeClr val="tx1"/>
                </a:solidFill>
                <a:effectLst/>
              </a:rPr>
              <a:t>, and water is somewhat suboptimal for the purpose. Studies on development and use of fluids that have high specific heat capacity have gained momentum. Water with additives was considered to be a solution, but it increases pumping power required to circulate the water through the system, whereby a greater amount of power is spent to meet </a:t>
            </a:r>
            <a:r>
              <a:rPr lang="en-US" sz="1200" dirty="0">
                <a:solidFill>
                  <a:schemeClr val="tx1"/>
                </a:solidFill>
              </a:rPr>
              <a:t>pumping power requirements</a:t>
            </a:r>
            <a:r>
              <a:rPr lang="en-US" sz="1200" kern="1200" dirty="0">
                <a:solidFill>
                  <a:schemeClr val="tx1"/>
                </a:solidFill>
                <a:effectLst/>
              </a:rPr>
              <a:t>. </a:t>
            </a:r>
          </a:p>
          <a:p>
            <a:endParaRPr lang="en-US" sz="1200" kern="1200" dirty="0">
              <a:solidFill>
                <a:schemeClr val="tx1"/>
              </a:solidFill>
              <a:effectLst/>
            </a:endParaRPr>
          </a:p>
          <a:p>
            <a:r>
              <a:rPr lang="en-US" sz="1200" kern="1200" dirty="0">
                <a:solidFill>
                  <a:schemeClr val="tx1"/>
                </a:solidFill>
                <a:effectLst/>
              </a:rPr>
              <a:t>Therefore, it is important to develop new fluids with higher specific heat capacity but are inexpensive, readily available and require lower pumping power.</a:t>
            </a:r>
            <a:endParaRPr lang="en-US" sz="1200" dirty="0">
              <a:solidFill>
                <a:schemeClr val="tx1"/>
              </a:solidFill>
            </a:endParaRPr>
          </a:p>
          <a:p>
            <a:pPr algn="just" latinLnBrk="0">
              <a:buNone/>
            </a:pPr>
            <a:endParaRPr lang="en-US" sz="1200" dirty="0">
              <a:solidFill>
                <a:schemeClr val="tx1"/>
              </a:solidFill>
            </a:endParaRPr>
          </a:p>
          <a:p>
            <a:pPr algn="just" latinLnBrk="0">
              <a:buNone/>
            </a:pPr>
            <a:r>
              <a:rPr lang="en-US" sz="1200" dirty="0">
                <a:solidFill>
                  <a:schemeClr val="tx1"/>
                </a:solidFill>
              </a:rPr>
              <a:t>A fair solution seemed to be water based fluids with additives. There are many water based fluids, nanoparticle added </a:t>
            </a:r>
            <a:r>
              <a:rPr lang="en-US" sz="1200" dirty="0" err="1">
                <a:solidFill>
                  <a:schemeClr val="tx1"/>
                </a:solidFill>
              </a:rPr>
              <a:t>nanofluids</a:t>
            </a:r>
            <a:r>
              <a:rPr lang="en-US" sz="1200" dirty="0">
                <a:solidFill>
                  <a:schemeClr val="tx1"/>
                </a:solidFill>
              </a:rPr>
              <a:t> for example. The idea is to be able to draw more heat per unit amount of fluid mass and with relatively less pumping power.</a:t>
            </a:r>
          </a:p>
          <a:p>
            <a:endParaRPr lang="en-US" sz="1200" kern="1200" noProof="0" dirty="0">
              <a:solidFill>
                <a:schemeClr val="tx1"/>
              </a:solidFill>
              <a:effectLst/>
            </a:endParaRPr>
          </a:p>
        </p:txBody>
      </p:sp>
      <p:sp>
        <p:nvSpPr>
          <p:cNvPr id="8196" name="Slayt Numarası Yer Tutucusu 3">
            <a:extLst>
              <a:ext uri="{FF2B5EF4-FFF2-40B4-BE49-F238E27FC236}">
                <a16:creationId xmlns:a16="http://schemas.microsoft.com/office/drawing/2014/main" id="{5D2D1A61-BFF4-178B-B140-408FDF3F85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5</a:t>
            </a:fld>
            <a:endParaRPr lang="en-US" altLang="tr-TR" sz="1200" dirty="0"/>
          </a:p>
        </p:txBody>
      </p:sp>
    </p:spTree>
    <p:extLst>
      <p:ext uri="{BB962C8B-B14F-4D97-AF65-F5344CB8AC3E}">
        <p14:creationId xmlns:p14="http://schemas.microsoft.com/office/powerpoint/2010/main" val="231418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6</a:t>
            </a:fld>
            <a:endParaRPr lang="en-US" altLang="tr-TR" sz="1200" dirty="0"/>
          </a:p>
        </p:txBody>
      </p:sp>
    </p:spTree>
    <p:extLst>
      <p:ext uri="{BB962C8B-B14F-4D97-AF65-F5344CB8AC3E}">
        <p14:creationId xmlns:p14="http://schemas.microsoft.com/office/powerpoint/2010/main" val="26905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6AED5-7D6F-859F-EE36-7F634161966F}"/>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B702C70B-8BC4-0893-72A1-75980323059F}"/>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80319004-1E97-1669-266B-CA3523146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6115F2E8-47AA-593F-17ED-B9C6A1664F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7</a:t>
            </a:fld>
            <a:endParaRPr lang="en-US" altLang="tr-TR" sz="1200" dirty="0"/>
          </a:p>
        </p:txBody>
      </p:sp>
    </p:spTree>
    <p:extLst>
      <p:ext uri="{BB962C8B-B14F-4D97-AF65-F5344CB8AC3E}">
        <p14:creationId xmlns:p14="http://schemas.microsoft.com/office/powerpoint/2010/main" val="225246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13C8-20EB-CB7E-F471-A4BEBF4DEEB6}"/>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885A61E1-0DEC-6382-DED2-D890CEE8BEA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14CD93D2-2489-ACE5-8BE4-B946360F6E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EE662FFF-51CB-5FFA-1DB4-924A3FD5BE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8</a:t>
            </a:fld>
            <a:endParaRPr lang="en-US" altLang="tr-TR" sz="1200" dirty="0"/>
          </a:p>
        </p:txBody>
      </p:sp>
    </p:spTree>
    <p:extLst>
      <p:ext uri="{BB962C8B-B14F-4D97-AF65-F5344CB8AC3E}">
        <p14:creationId xmlns:p14="http://schemas.microsoft.com/office/powerpoint/2010/main" val="101964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F8322-3442-453F-88A2-9828903309BD}"/>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F59C82F9-CCEB-8C9F-B313-0D9262951FA1}"/>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915BDCBF-81E8-D7A6-13D1-AA66CEC892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ADEBF5AC-2542-CB37-6B49-03E25E9987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9</a:t>
            </a:fld>
            <a:endParaRPr lang="en-US" altLang="tr-TR" sz="1200" dirty="0"/>
          </a:p>
        </p:txBody>
      </p:sp>
    </p:spTree>
    <p:extLst>
      <p:ext uri="{BB962C8B-B14F-4D97-AF65-F5344CB8AC3E}">
        <p14:creationId xmlns:p14="http://schemas.microsoft.com/office/powerpoint/2010/main" val="315966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D00C3-A7C3-AB59-270A-F784D7D1BA96}"/>
            </a:ext>
          </a:extLst>
        </p:cNvPr>
        <p:cNvGrpSpPr/>
        <p:nvPr/>
      </p:nvGrpSpPr>
      <p:grpSpPr>
        <a:xfrm>
          <a:off x="0" y="0"/>
          <a:ext cx="0" cy="0"/>
          <a:chOff x="0" y="0"/>
          <a:chExt cx="0" cy="0"/>
        </a:xfrm>
      </p:grpSpPr>
      <p:sp>
        <p:nvSpPr>
          <p:cNvPr id="8194" name="Slayt Görüntüsü Yer Tutucusu 1">
            <a:extLst>
              <a:ext uri="{FF2B5EF4-FFF2-40B4-BE49-F238E27FC236}">
                <a16:creationId xmlns:a16="http://schemas.microsoft.com/office/drawing/2014/main" id="{43A86111-424C-823F-1142-0F4DC814DC1D}"/>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 Yer Tutucusu 2">
            <a:extLst>
              <a:ext uri="{FF2B5EF4-FFF2-40B4-BE49-F238E27FC236}">
                <a16:creationId xmlns:a16="http://schemas.microsoft.com/office/drawing/2014/main" id="{764CE018-798E-B376-BFEC-88F2511A50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p>
          <a:p>
            <a:endParaRPr lang="en-US" sz="1200" kern="1200" dirty="0">
              <a:solidFill>
                <a:schemeClr val="tx1"/>
              </a:solidFill>
              <a:effectLst/>
            </a:endParaRPr>
          </a:p>
          <a:p>
            <a:r>
              <a:rPr lang="en-US" sz="1200" kern="1200" baseline="0" dirty="0">
                <a:solidFill>
                  <a:schemeClr val="tx1"/>
                </a:solidFill>
                <a:effectLst/>
              </a:rPr>
              <a:t>However, </a:t>
            </a:r>
            <a:r>
              <a:rPr lang="en-US" sz="1200" kern="1200" dirty="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p>
          <a:p>
            <a:endParaRPr lang="en-US" sz="1200" kern="1200" dirty="0">
              <a:solidFill>
                <a:schemeClr val="tx1"/>
              </a:solidFill>
              <a:effectLst/>
            </a:endParaRPr>
          </a:p>
          <a:p>
            <a:r>
              <a:rPr lang="en-US" sz="1200" kern="1200" dirty="0">
                <a:solidFill>
                  <a:schemeClr val="tx1"/>
                </a:solidFill>
                <a:effectLst/>
              </a:rPr>
              <a:t>PCM materials are</a:t>
            </a:r>
            <a:r>
              <a:rPr lang="en-US" sz="1200" kern="1200" baseline="0" dirty="0">
                <a:solidFill>
                  <a:schemeClr val="tx1"/>
                </a:solidFill>
                <a:effectLst/>
              </a:rPr>
              <a:t> available </a:t>
            </a:r>
            <a:r>
              <a:rPr lang="en-US" sz="1200" kern="1200" dirty="0">
                <a:solidFill>
                  <a:schemeClr val="tx1"/>
                </a:solidFill>
                <a:effectLst/>
              </a:rPr>
              <a:t>with a wide range of fusion energy from -5 degrees to 150 degrees. Compared to sensible heat storage, PCM materials increase the amount of energy stored per unit volume 5 to 14 folds.</a:t>
            </a:r>
          </a:p>
          <a:p>
            <a:endParaRPr lang="en-US" sz="1200" kern="1200" dirty="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In order to make sure that the PCM materials will serve for the purpose, they have to possess some thermodynamic, kinetic, physical, and chemical properties.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tr-TR" dirty="0">
                <a:ea typeface="맑은 고딕" panose="020B0503020000020004" pitchFamily="34" charset="-127"/>
              </a:rPr>
              <a:t>From a thermodynamic point of view:</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have the highest possible latent heat of fusion, since it provides the maximum amount of heat that can be stored in a unit volume.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Since the solid-liquid phase change takes place at a constant temperature, this temperature value must be equal to the optimum operating temperature of the system to be used.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volumetric change between the phases should be very small and the vapor pressure is low because it will be contained in a closed system.</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 thermal conductivity and density are high and the phase changes are stable over time.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In terms of kinetic, the rate of nucleation and the rate of crystal growth must be large.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tr-TR" dirty="0">
                <a:ea typeface="맑은 고딕" panose="020B0503020000020004" pitchFamily="34" charset="-127"/>
              </a:rPr>
              <a:t>They should be non-toxic, have long economic life, be not harmful to health, be low-cost</a:t>
            </a:r>
            <a:r>
              <a:rPr lang="en-US" altLang="tr-TR" baseline="0" dirty="0">
                <a:ea typeface="맑은 고딕" panose="020B0503020000020004" pitchFamily="34" charset="-127"/>
              </a:rPr>
              <a:t> and easily </a:t>
            </a:r>
            <a:r>
              <a:rPr lang="en-US" altLang="tr-TR" baseline="0" dirty="0" err="1">
                <a:ea typeface="맑은 고딕" panose="020B0503020000020004" pitchFamily="34" charset="-127"/>
              </a:rPr>
              <a:t>suppliable</a:t>
            </a:r>
            <a:r>
              <a:rPr lang="en-US" altLang="tr-TR" dirty="0">
                <a:ea typeface="맑은 고딕" panose="020B0503020000020004" pitchFamily="34" charset="-127"/>
              </a:rPr>
              <a:t>.</a:t>
            </a:r>
          </a:p>
          <a:p>
            <a:endParaRPr lang="en-US" sz="1200" kern="1200" dirty="0">
              <a:solidFill>
                <a:schemeClr val="tx1"/>
              </a:solidFill>
              <a:effectLst/>
            </a:endParaRPr>
          </a:p>
        </p:txBody>
      </p:sp>
      <p:sp>
        <p:nvSpPr>
          <p:cNvPr id="8196" name="Slayt Numarası Yer Tutucusu 3">
            <a:extLst>
              <a:ext uri="{FF2B5EF4-FFF2-40B4-BE49-F238E27FC236}">
                <a16:creationId xmlns:a16="http://schemas.microsoft.com/office/drawing/2014/main" id="{2B98D4A9-97D5-449B-08E3-EA4D9D9DB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Rounded MT Bold" pitchFamily="34" charset="0"/>
                <a:ea typeface="굴림" panose="020B0600000101010101" pitchFamily="34" charset="-127"/>
              </a:defRPr>
            </a:lvl1pPr>
            <a:lvl2pPr marL="742950" indent="-285750">
              <a:defRPr kumimoji="1" sz="2400">
                <a:solidFill>
                  <a:schemeClr val="tx1"/>
                </a:solidFill>
                <a:latin typeface="Arial Rounded MT Bold" pitchFamily="34" charset="0"/>
                <a:ea typeface="굴림" panose="020B0600000101010101" pitchFamily="34" charset="-127"/>
              </a:defRPr>
            </a:lvl2pPr>
            <a:lvl3pPr marL="1143000" indent="-228600">
              <a:defRPr kumimoji="1" sz="2400">
                <a:solidFill>
                  <a:schemeClr val="tx1"/>
                </a:solidFill>
                <a:latin typeface="Arial Rounded MT Bold" pitchFamily="34" charset="0"/>
                <a:ea typeface="굴림" panose="020B0600000101010101" pitchFamily="34" charset="-127"/>
              </a:defRPr>
            </a:lvl3pPr>
            <a:lvl4pPr marL="1600200" indent="-228600">
              <a:defRPr kumimoji="1" sz="2400">
                <a:solidFill>
                  <a:schemeClr val="tx1"/>
                </a:solidFill>
                <a:latin typeface="Arial Rounded MT Bold" pitchFamily="34" charset="0"/>
                <a:ea typeface="굴림" panose="020B0600000101010101" pitchFamily="34" charset="-127"/>
              </a:defRPr>
            </a:lvl4pPr>
            <a:lvl5pPr marL="2057400" indent="-228600">
              <a:defRPr kumimoji="1" sz="2400">
                <a:solidFill>
                  <a:schemeClr val="tx1"/>
                </a:solidFill>
                <a:latin typeface="Arial Rounded MT Bold"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itchFamily="34" charset="0"/>
                <a:ea typeface="굴림" panose="020B0600000101010101" pitchFamily="34" charset="-127"/>
              </a:defRPr>
            </a:lvl9pPr>
          </a:lstStyle>
          <a:p>
            <a:fld id="{6A7C12D5-78ED-4A36-B150-84F0C37EF020}" type="slidenum">
              <a:rPr lang="en-US" altLang="tr-TR" sz="1200" smtClean="0"/>
              <a:pPr/>
              <a:t>10</a:t>
            </a:fld>
            <a:endParaRPr lang="en-US" altLang="tr-TR" sz="1200" dirty="0"/>
          </a:p>
        </p:txBody>
      </p:sp>
    </p:spTree>
    <p:extLst>
      <p:ext uri="{BB962C8B-B14F-4D97-AF65-F5344CB8AC3E}">
        <p14:creationId xmlns:p14="http://schemas.microsoft.com/office/powerpoint/2010/main" val="19679947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4.wdp"/><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Slide">
    <p:spTree>
      <p:nvGrpSpPr>
        <p:cNvPr id="1" name=""/>
        <p:cNvGrpSpPr/>
        <p:nvPr/>
      </p:nvGrpSpPr>
      <p:grpSpPr>
        <a:xfrm>
          <a:off x="0" y="0"/>
          <a:ext cx="0" cy="0"/>
          <a:chOff x="0" y="0"/>
          <a:chExt cx="0" cy="0"/>
        </a:xfrm>
      </p:grpSpPr>
      <p:pic>
        <p:nvPicPr>
          <p:cNvPr id="4" name="Picture 2" descr="miran08_1"/>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3"/>
          <p:cNvSpPr>
            <a:spLocks noGrp="1" noChangeArrowheads="1"/>
          </p:cNvSpPr>
          <p:nvPr>
            <p:ph type="ctrTitle" hasCustomPrompt="1"/>
          </p:nvPr>
        </p:nvSpPr>
        <p:spPr>
          <a:xfrm>
            <a:off x="5591945" y="2909926"/>
            <a:ext cx="6264696" cy="1455178"/>
          </a:xfrm>
          <a:prstGeom prst="rect">
            <a:avLst/>
          </a:prstGeom>
        </p:spPr>
        <p:txBody>
          <a:bodyPr/>
          <a:lstStyle>
            <a:lvl1pPr algn="ctr">
              <a:defRPr sz="2600">
                <a:solidFill>
                  <a:schemeClr val="accent4">
                    <a:lumMod val="75000"/>
                  </a:schemeClr>
                </a:solidFill>
                <a:latin typeface="Constantia" panose="02030602050306030303" pitchFamily="18" charset="0"/>
                <a:cs typeface="Aharoni" panose="02010803020104030203" pitchFamily="2" charset="-79"/>
              </a:defRPr>
            </a:lvl1pPr>
          </a:lstStyle>
          <a:p>
            <a:pPr lvl="0"/>
            <a:r>
              <a:rPr lang="tr-TR" altLang="ko-KR" noProof="0" dirty="0" err="1"/>
              <a:t>Title</a:t>
            </a:r>
            <a:r>
              <a:rPr lang="tr-TR" altLang="ko-KR" noProof="0" dirty="0"/>
              <a:t> of </a:t>
            </a:r>
            <a:r>
              <a:rPr lang="tr-TR" altLang="ko-KR" noProof="0" dirty="0" err="1"/>
              <a:t>the</a:t>
            </a:r>
            <a:r>
              <a:rPr lang="tr-TR" altLang="ko-KR" noProof="0" dirty="0"/>
              <a:t> Presentation</a:t>
            </a:r>
            <a:endParaRPr lang="en-US" altLang="ko-KR" noProof="0" dirty="0"/>
          </a:p>
        </p:txBody>
      </p:sp>
      <p:sp>
        <p:nvSpPr>
          <p:cNvPr id="174084" name="Rectangle 4"/>
          <p:cNvSpPr>
            <a:spLocks noGrp="1" noChangeArrowheads="1"/>
          </p:cNvSpPr>
          <p:nvPr>
            <p:ph type="subTitle" idx="1" hasCustomPrompt="1"/>
          </p:nvPr>
        </p:nvSpPr>
        <p:spPr>
          <a:xfrm>
            <a:off x="4943873" y="4869160"/>
            <a:ext cx="6912768" cy="626368"/>
          </a:xfrm>
          <a:prstGeom prst="rect">
            <a:avLst/>
          </a:prstGeom>
        </p:spPr>
        <p:txBody>
          <a:bodyPr/>
          <a:lstStyle>
            <a:lvl1pPr marL="0" indent="0" algn="ctr">
              <a:buFontTx/>
              <a:buNone/>
              <a:defRPr sz="2400">
                <a:solidFill>
                  <a:srgbClr val="7030A0"/>
                </a:solidFill>
                <a:latin typeface="Gabriola" panose="04040605051002020D02" pitchFamily="82" charset="0"/>
              </a:defRPr>
            </a:lvl1pPr>
          </a:lstStyle>
          <a:p>
            <a:pPr lvl="0"/>
            <a:r>
              <a:rPr lang="tr-TR" altLang="ko-KR" noProof="0" dirty="0" err="1"/>
              <a:t>Authors</a:t>
            </a:r>
            <a:endParaRPr lang="en-US" altLang="ko-KR" noProof="0" dirty="0"/>
          </a:p>
        </p:txBody>
      </p:sp>
      <p:sp>
        <p:nvSpPr>
          <p:cNvPr id="7" name="Footer Placeholder 6"/>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endParaRPr lang="en-US" altLang="ko-KR"/>
          </a:p>
        </p:txBody>
      </p:sp>
      <p:sp>
        <p:nvSpPr>
          <p:cNvPr id="8" name="Rectangle 5"/>
          <p:cNvSpPr>
            <a:spLocks noGrp="1" noChangeArrowheads="1"/>
          </p:cNvSpPr>
          <p:nvPr>
            <p:ph type="dt" sz="half" idx="11"/>
          </p:nvPr>
        </p:nvSpPr>
        <p:spPr>
          <a:xfrm>
            <a:off x="914400" y="6248400"/>
            <a:ext cx="2540000" cy="457200"/>
          </a:xfrm>
          <a:prstGeom prst="rect">
            <a:avLst/>
          </a:prstGeom>
        </p:spPr>
        <p:txBody>
          <a:bodyPr/>
          <a:lstStyle>
            <a:lvl1pPr>
              <a:defRPr/>
            </a:lvl1pPr>
          </a:lstStyle>
          <a:p>
            <a:pPr>
              <a:defRPr/>
            </a:pPr>
            <a:endParaRPr lang="en-US" altLang="ko-KR"/>
          </a:p>
        </p:txBody>
      </p:sp>
      <p:sp>
        <p:nvSpPr>
          <p:cNvPr id="10" name="Metin kutusu 9"/>
          <p:cNvSpPr txBox="1"/>
          <p:nvPr/>
        </p:nvSpPr>
        <p:spPr>
          <a:xfrm>
            <a:off x="6809125" y="6410499"/>
            <a:ext cx="3799376" cy="369332"/>
          </a:xfrm>
          <a:prstGeom prst="rect">
            <a:avLst/>
          </a:prstGeom>
          <a:noFill/>
        </p:spPr>
        <p:txBody>
          <a:bodyPr wrap="square" rtlCol="0">
            <a:spAutoFit/>
          </a:bodyPr>
          <a:lstStyle/>
          <a:p>
            <a:endParaRPr lang="tr-TR" sz="1800" dirty="0"/>
          </a:p>
        </p:txBody>
      </p:sp>
      <p:sp>
        <p:nvSpPr>
          <p:cNvPr id="3" name="Metin Yer Tutucusu 2"/>
          <p:cNvSpPr>
            <a:spLocks noGrp="1"/>
          </p:cNvSpPr>
          <p:nvPr>
            <p:ph type="body" sz="quarter" idx="13" hasCustomPrompt="1"/>
          </p:nvPr>
        </p:nvSpPr>
        <p:spPr>
          <a:xfrm>
            <a:off x="4943872" y="5581339"/>
            <a:ext cx="6912769" cy="331912"/>
          </a:xfrm>
          <a:prstGeom prst="rect">
            <a:avLst/>
          </a:prstGeom>
        </p:spPr>
        <p:txBody>
          <a:bodyPr/>
          <a:lstStyle>
            <a:lvl1pPr marL="0" indent="0" algn="ctr">
              <a:buNone/>
              <a:defRPr sz="1600">
                <a:solidFill>
                  <a:schemeClr val="accent4">
                    <a:lumMod val="75000"/>
                  </a:schemeClr>
                </a:solidFill>
              </a:defRPr>
            </a:lvl1pPr>
          </a:lstStyle>
          <a:p>
            <a:pPr lvl="0"/>
            <a:r>
              <a:rPr lang="tr-TR" dirty="0" err="1"/>
              <a:t>Affiliation</a:t>
            </a:r>
            <a:endParaRPr lang="en-US" dirty="0"/>
          </a:p>
        </p:txBody>
      </p:sp>
      <p:grpSp>
        <p:nvGrpSpPr>
          <p:cNvPr id="29" name="Grup 12"/>
          <p:cNvGrpSpPr/>
          <p:nvPr/>
        </p:nvGrpSpPr>
        <p:grpSpPr>
          <a:xfrm>
            <a:off x="-5783060" y="2492896"/>
            <a:ext cx="5775064" cy="2462078"/>
            <a:chOff x="3312" y="3092215"/>
            <a:chExt cx="4331298" cy="2952328"/>
          </a:xfrm>
          <a:blipFill dpi="0" rotWithShape="1">
            <a:blip r:embed="rId4">
              <a:alphaModFix amt="58000"/>
            </a:blip>
            <a:srcRect/>
            <a:tile tx="0" ty="0" sx="67000" sy="6000" flip="none" algn="tl"/>
          </a:blipFill>
        </p:grpSpPr>
        <p:sp>
          <p:nvSpPr>
            <p:cNvPr id="30" name="Köşeli Çift Ayraç 11"/>
            <p:cNvSpPr/>
            <p:nvPr/>
          </p:nvSpPr>
          <p:spPr bwMode="auto">
            <a:xfrm>
              <a:off x="3312" y="3092215"/>
              <a:ext cx="2080592" cy="2952328"/>
            </a:xfrm>
            <a:prstGeom prst="chevron">
              <a:avLst/>
            </a:prstGeom>
            <a:gr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1" name="Köşeli Çift Ayraç 16"/>
            <p:cNvSpPr/>
            <p:nvPr/>
          </p:nvSpPr>
          <p:spPr bwMode="auto">
            <a:xfrm>
              <a:off x="1128665" y="3092215"/>
              <a:ext cx="2080592" cy="2952328"/>
            </a:xfrm>
            <a:prstGeom prst="chevron">
              <a:avLst/>
            </a:prstGeom>
            <a:blipFill>
              <a:blip r:embed="rId5">
                <a:alphaModFix amt="58000"/>
                <a:grayscl/>
              </a:blip>
              <a:tile tx="0" ty="0" sx="67000" sy="6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2" name="Köşeli Çift Ayraç 17"/>
            <p:cNvSpPr/>
            <p:nvPr/>
          </p:nvSpPr>
          <p:spPr bwMode="auto">
            <a:xfrm>
              <a:off x="2254018" y="3092215"/>
              <a:ext cx="2080592" cy="2952328"/>
            </a:xfrm>
            <a:prstGeom prst="chevron">
              <a:avLst/>
            </a:prstGeom>
            <a:blipFill>
              <a:blip r:embed="rId6">
                <a:alphaModFix amt="58000"/>
                <a:grayscl/>
              </a:blip>
              <a:tile tx="0" ty="0" sx="67000" sy="6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grpSp>
      <p:grpSp>
        <p:nvGrpSpPr>
          <p:cNvPr id="33" name="Grup 20"/>
          <p:cNvGrpSpPr/>
          <p:nvPr/>
        </p:nvGrpSpPr>
        <p:grpSpPr>
          <a:xfrm rot="10800000">
            <a:off x="12923261" y="4707904"/>
            <a:ext cx="3445069" cy="737320"/>
            <a:chOff x="3312" y="3092215"/>
            <a:chExt cx="4331298" cy="2952328"/>
          </a:xfrm>
          <a:blipFill dpi="0" rotWithShape="1">
            <a:blip r:embed="rId6">
              <a:alphaModFix amt="58000"/>
            </a:blip>
            <a:srcRect/>
            <a:tile tx="0" ty="0" sx="100000" sy="1000" flip="none" algn="tl"/>
          </a:blipFill>
        </p:grpSpPr>
        <p:sp>
          <p:nvSpPr>
            <p:cNvPr id="34" name="Köşeli Çift Ayraç 21"/>
            <p:cNvSpPr/>
            <p:nvPr/>
          </p:nvSpPr>
          <p:spPr bwMode="auto">
            <a:xfrm>
              <a:off x="3312" y="3092215"/>
              <a:ext cx="2080592" cy="2952328"/>
            </a:xfrm>
            <a:prstGeom prst="chevron">
              <a:avLst/>
            </a:prstGeom>
            <a:gr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5" name="Köşeli Çift Ayraç 22"/>
            <p:cNvSpPr/>
            <p:nvPr/>
          </p:nvSpPr>
          <p:spPr bwMode="auto">
            <a:xfrm>
              <a:off x="1128665" y="3092215"/>
              <a:ext cx="2080592" cy="2952328"/>
            </a:xfrm>
            <a:prstGeom prst="chevron">
              <a:avLst/>
            </a:prstGeom>
            <a:blipFill>
              <a:blip r:embed="rId5">
                <a:alphaModFix amt="58000"/>
                <a:duotone>
                  <a:schemeClr val="accent4">
                    <a:shade val="45000"/>
                    <a:satMod val="135000"/>
                  </a:schemeClr>
                  <a:prstClr val="white"/>
                </a:duotone>
              </a:blip>
              <a:tile tx="0" ty="0" sx="100000" sy="1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36" name="Köşeli Çift Ayraç 23"/>
            <p:cNvSpPr/>
            <p:nvPr/>
          </p:nvSpPr>
          <p:spPr bwMode="auto">
            <a:xfrm>
              <a:off x="2254018" y="3092215"/>
              <a:ext cx="2080592" cy="2952328"/>
            </a:xfrm>
            <a:prstGeom prst="chevron">
              <a:avLst/>
            </a:prstGeom>
            <a:blipFill>
              <a:blip r:embed="rId4">
                <a:alphaModFix amt="58000"/>
                <a:duotone>
                  <a:schemeClr val="accent4">
                    <a:shade val="45000"/>
                    <a:satMod val="135000"/>
                  </a:schemeClr>
                  <a:prstClr val="white"/>
                </a:duotone>
              </a:blip>
              <a:tile tx="0" ty="0" sx="100000" sy="1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grpSp>
      <p:pic>
        <p:nvPicPr>
          <p:cNvPr id="19" name="WordPictureWatermark6178517" descr="30"/>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3418" t="4413" r="52227" b="86835"/>
          <a:stretch/>
        </p:blipFill>
        <p:spPr bwMode="auto">
          <a:xfrm>
            <a:off x="7368578" y="1185196"/>
            <a:ext cx="1933377" cy="5395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kurumsal.atauni.edu.tr/wp-content/uploads/2024/02/Artboard-10-6-1024x724.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19217" t="34482" r="19217" b="34482"/>
          <a:stretch/>
        </p:blipFill>
        <p:spPr bwMode="auto">
          <a:xfrm>
            <a:off x="9321799" y="1169698"/>
            <a:ext cx="1616300" cy="57606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bwMode="auto">
          <a:xfrm>
            <a:off x="9321799" y="1185196"/>
            <a:ext cx="0" cy="53953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743370" y="6229462"/>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81891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40000" decel="33000" fill="remove" nodeType="afterEffect">
                                      <p:stCondLst>
                                        <p:cond delay="0"/>
                                      </p:stCondLst>
                                      <p:childTnLst>
                                        <p:animMotion origin="layout" path="M -2.77556E-17 -4.07407E-6 L 1.49271 0.00278 " pathEditMode="relative" rAng="0" ptsTypes="AA">
                                          <p:cBhvr>
                                            <p:cTn id="6" dur="3000" fill="hold"/>
                                            <p:tgtEl>
                                              <p:spTgt spid="29"/>
                                            </p:tgtEl>
                                            <p:attrNameLst>
                                              <p:attrName>ppt_x</p:attrName>
                                              <p:attrName>ppt_y</p:attrName>
                                            </p:attrNameLst>
                                          </p:cBhvr>
                                          <p:rCtr x="74635" y="139"/>
                                        </p:animMotion>
                                      </p:childTnLst>
                                    </p:cTn>
                                  </p:par>
                                  <p:par>
                                    <p:cTn id="7" presetID="22" presetClass="entr" presetSubtype="8" fill="hold" grpId="0" nodeType="withEffect">
                                      <p:stCondLst>
                                        <p:cond delay="1500"/>
                                      </p:stCondLst>
                                      <p:childTnLst>
                                        <p:set>
                                          <p:cBhvr>
                                            <p:cTn id="8" dur="1" fill="hold">
                                              <p:stCondLst>
                                                <p:cond delay="0"/>
                                              </p:stCondLst>
                                            </p:cTn>
                                            <p:tgtEl>
                                              <p:spTgt spid="174083"/>
                                            </p:tgtEl>
                                            <p:attrNameLst>
                                              <p:attrName>style.visibility</p:attrName>
                                            </p:attrNameLst>
                                          </p:cBhvr>
                                          <p:to>
                                            <p:strVal val="visible"/>
                                          </p:to>
                                        </p:set>
                                        <p:animEffect transition="in" filter="wipe(left)">
                                          <p:cBhvr>
                                            <p:cTn id="9" dur="1000"/>
                                            <p:tgtEl>
                                              <p:spTgt spid="174083"/>
                                            </p:tgtEl>
                                          </p:cBhvr>
                                        </p:animEffect>
                                      </p:childTnLst>
                                    </p:cTn>
                                  </p:par>
                                </p:childTnLst>
                              </p:cTn>
                            </p:par>
                            <p:par>
                              <p:cTn id="10" fill="hold">
                                <p:stCondLst>
                                  <p:cond delay="3000"/>
                                </p:stCondLst>
                                <p:childTnLst>
                                  <p:par>
                                    <p:cTn id="11" presetID="63" presetClass="path" presetSubtype="0" repeatCount="indefinite" accel="66600" fill="remove" nodeType="afterEffect" p14:presetBounceEnd="9000">
                                      <p:stCondLst>
                                        <p:cond delay="0"/>
                                      </p:stCondLst>
                                      <p:endCondLst>
                                        <p:cond evt="onNext" delay="0">
                                          <p:tgtEl>
                                            <p:sldTgt/>
                                          </p:tgtEl>
                                        </p:cond>
                                      </p:endCondLst>
                                      <p:childTnLst>
                                        <p:animMotion origin="layout" path="M -2.08333E-6 2.22222E-6 L -1.44648 0.00463 " pathEditMode="relative" rAng="0" ptsTypes="AA" p14:bounceEnd="9000">
                                          <p:cBhvr>
                                            <p:cTn id="12" dur="5000" fill="hold"/>
                                            <p:tgtEl>
                                              <p:spTgt spid="33"/>
                                            </p:tgtEl>
                                            <p:attrNameLst>
                                              <p:attrName>ppt_x</p:attrName>
                                              <p:attrName>ppt_y</p:attrName>
                                            </p:attrNameLst>
                                          </p:cBhvr>
                                          <p:rCtr x="-72331" y="231"/>
                                        </p:animMotion>
                                      </p:childTnLst>
                                    </p:cTn>
                                  </p:par>
                                  <p:par>
                                    <p:cTn id="13" presetID="22" presetClass="entr" presetSubtype="2" fill="hold" grpId="0" nodeType="withEffect">
                                      <p:stCondLst>
                                        <p:cond delay="1000"/>
                                      </p:stCondLst>
                                      <p:childTnLst>
                                        <p:set>
                                          <p:cBhvr>
                                            <p:cTn id="14" dur="1" fill="hold">
                                              <p:stCondLst>
                                                <p:cond delay="0"/>
                                              </p:stCondLst>
                                            </p:cTn>
                                            <p:tgtEl>
                                              <p:spTgt spid="174084"/>
                                            </p:tgtEl>
                                            <p:attrNameLst>
                                              <p:attrName>style.visibility</p:attrName>
                                            </p:attrNameLst>
                                          </p:cBhvr>
                                          <p:to>
                                            <p:strVal val="visible"/>
                                          </p:to>
                                        </p:set>
                                        <p:animEffect transition="in" filter="wipe(right)">
                                          <p:cBhvr>
                                            <p:cTn id="15" dur="2000"/>
                                            <p:tgtEl>
                                              <p:spTgt spid="174084"/>
                                            </p:tgtEl>
                                          </p:cBhvr>
                                        </p:animEffect>
                                      </p:childTnLst>
                                    </p:cTn>
                                  </p:par>
                                  <p:par>
                                    <p:cTn id="16" presetID="64" presetClass="path" presetSubtype="0" accel="50000" decel="50000" fill="hold" grpId="1" nodeType="withEffect">
                                      <p:stCondLst>
                                        <p:cond delay="2000"/>
                                      </p:stCondLst>
                                      <p:childTnLst>
                                        <p:animMotion origin="layout" path="M 0.00118 0.00116 L 0.00118 -0.09236 " pathEditMode="relative" rAng="0" ptsTypes="AA">
                                          <p:cBhvr>
                                            <p:cTn id="17" dur="2000" fill="hold"/>
                                            <p:tgtEl>
                                              <p:spTgt spid="174083"/>
                                            </p:tgtEl>
                                            <p:attrNameLst>
                                              <p:attrName>ppt_x</p:attrName>
                                              <p:attrName>ppt_y</p:attrName>
                                            </p:attrNameLst>
                                          </p:cBhvr>
                                          <p:rCtr x="0" y="-4676"/>
                                        </p:animMotion>
                                      </p:childTnLst>
                                    </p:cTn>
                                  </p:par>
                                </p:childTnLst>
                              </p:cTn>
                            </p:par>
                            <p:par>
                              <p:cTn id="18" fill="hold">
                                <p:stCondLst>
                                  <p:cond delay="8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par>
                                    <p:cTn id="22" presetID="64" presetClass="path" presetSubtype="0" accel="50000" decel="50000" fill="hold" grpId="1" nodeType="withEffect">
                                      <p:stCondLst>
                                        <p:cond delay="2000"/>
                                      </p:stCondLst>
                                      <p:childTnLst>
                                        <p:animMotion origin="layout" path="M -2.29167E-6 4.44444E-6 L -2.29167E-6 -0.11482 " pathEditMode="relative" rAng="0" ptsTypes="AA">
                                          <p:cBhvr>
                                            <p:cTn id="23" dur="2000" fill="hold"/>
                                            <p:tgtEl>
                                              <p:spTgt spid="174084"/>
                                            </p:tgtEl>
                                            <p:attrNameLst>
                                              <p:attrName>ppt_x</p:attrName>
                                              <p:attrName>ppt_y</p:attrName>
                                            </p:attrNameLst>
                                          </p:cBhvr>
                                          <p:rCtr x="0"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3" grpId="1"/>
          <p:bldP spid="174084" grpId="0">
            <p:tmplLst>
              <p:tmpl>
                <p:tnLst>
                  <p:par>
                    <p:cTn presetID="22" presetClass="entr" presetSubtype="2" fill="hold" nodeType="withEffect">
                      <p:stCondLst>
                        <p:cond delay="1000"/>
                      </p:stCondLst>
                      <p:childTnLst>
                        <p:set>
                          <p:cBhvr>
                            <p:cTn dur="1" fill="hold">
                              <p:stCondLst>
                                <p:cond delay="0"/>
                              </p:stCondLst>
                            </p:cTn>
                            <p:tgtEl>
                              <p:spTgt spid="174084"/>
                            </p:tgtEl>
                            <p:attrNameLst>
                              <p:attrName>style.visibility</p:attrName>
                            </p:attrNameLst>
                          </p:cBhvr>
                          <p:to>
                            <p:strVal val="visible"/>
                          </p:to>
                        </p:set>
                        <p:animEffect transition="in" filter="wipe(right)">
                          <p:cBhvr>
                            <p:cTn dur="2000"/>
                            <p:tgtEl>
                              <p:spTgt spid="174084"/>
                            </p:tgtEl>
                          </p:cBhvr>
                        </p:animEffect>
                      </p:childTnLst>
                    </p:cTn>
                  </p:par>
                </p:tnLst>
              </p:tmpl>
            </p:tmplLst>
          </p:bldP>
          <p:bldP spid="174084" grpId="1">
            <p:tmplLst>
              <p:tmpl>
                <p:tnLst>
                  <p:par>
                    <p:cTn presetID="64" presetClass="path" presetSubtype="0" accel="50000" decel="50000" fill="hold" nodeType="withEffect">
                      <p:stCondLst>
                        <p:cond delay="2000"/>
                      </p:stCondLst>
                      <p:childTnLst>
                        <p:animMotion origin="layout" path="M -2.29167E-6 4.44444E-6 L -2.29167E-6 -0.11482 " pathEditMode="relative" rAng="0" ptsTypes="AA">
                          <p:cBhvr>
                            <p:cTn dur="2000" fill="hold"/>
                            <p:tgtEl>
                              <p:spTgt spid="174084"/>
                            </p:tgtEl>
                            <p:attrNameLst>
                              <p:attrName>ppt_x</p:attrName>
                              <p:attrName>ppt_y</p:attrName>
                            </p:attrNameLst>
                          </p:cBhvr>
                          <p:rCtr x="0" y="-5741"/>
                        </p:animMotion>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40000" decel="33000" fill="remove" nodeType="afterEffect">
                                      <p:stCondLst>
                                        <p:cond delay="0"/>
                                      </p:stCondLst>
                                      <p:childTnLst>
                                        <p:animMotion origin="layout" path="M -2.77556E-17 -4.07407E-6 L 1.49271 0.00278 " pathEditMode="relative" rAng="0" ptsTypes="AA">
                                          <p:cBhvr>
                                            <p:cTn id="6" dur="3000" fill="hold"/>
                                            <p:tgtEl>
                                              <p:spTgt spid="29"/>
                                            </p:tgtEl>
                                            <p:attrNameLst>
                                              <p:attrName>ppt_x</p:attrName>
                                              <p:attrName>ppt_y</p:attrName>
                                            </p:attrNameLst>
                                          </p:cBhvr>
                                          <p:rCtr x="74635" y="139"/>
                                        </p:animMotion>
                                      </p:childTnLst>
                                    </p:cTn>
                                  </p:par>
                                  <p:par>
                                    <p:cTn id="7" presetID="22" presetClass="entr" presetSubtype="8" fill="hold" grpId="0" nodeType="withEffect">
                                      <p:stCondLst>
                                        <p:cond delay="1500"/>
                                      </p:stCondLst>
                                      <p:childTnLst>
                                        <p:set>
                                          <p:cBhvr>
                                            <p:cTn id="8" dur="1" fill="hold">
                                              <p:stCondLst>
                                                <p:cond delay="0"/>
                                              </p:stCondLst>
                                            </p:cTn>
                                            <p:tgtEl>
                                              <p:spTgt spid="174083"/>
                                            </p:tgtEl>
                                            <p:attrNameLst>
                                              <p:attrName>style.visibility</p:attrName>
                                            </p:attrNameLst>
                                          </p:cBhvr>
                                          <p:to>
                                            <p:strVal val="visible"/>
                                          </p:to>
                                        </p:set>
                                        <p:animEffect transition="in" filter="wipe(left)">
                                          <p:cBhvr>
                                            <p:cTn id="9" dur="1000"/>
                                            <p:tgtEl>
                                              <p:spTgt spid="174083"/>
                                            </p:tgtEl>
                                          </p:cBhvr>
                                        </p:animEffect>
                                      </p:childTnLst>
                                    </p:cTn>
                                  </p:par>
                                </p:childTnLst>
                              </p:cTn>
                            </p:par>
                            <p:par>
                              <p:cTn id="10" fill="hold">
                                <p:stCondLst>
                                  <p:cond delay="3000"/>
                                </p:stCondLst>
                                <p:childTnLst>
                                  <p:par>
                                    <p:cTn id="11" presetID="63" presetClass="path" presetSubtype="0" repeatCount="indefinite" accel="66600" fill="remove" nodeType="afterEffect">
                                      <p:stCondLst>
                                        <p:cond delay="0"/>
                                      </p:stCondLst>
                                      <p:endCondLst>
                                        <p:cond evt="onNext" delay="0">
                                          <p:tgtEl>
                                            <p:sldTgt/>
                                          </p:tgtEl>
                                        </p:cond>
                                      </p:endCondLst>
                                      <p:childTnLst>
                                        <p:animMotion origin="layout" path="M -2.08333E-6 2.22222E-6 L -1.44648 0.00463 " pathEditMode="relative" rAng="0" ptsTypes="AA">
                                          <p:cBhvr>
                                            <p:cTn id="12" dur="5000" fill="hold"/>
                                            <p:tgtEl>
                                              <p:spTgt spid="33"/>
                                            </p:tgtEl>
                                            <p:attrNameLst>
                                              <p:attrName>ppt_x</p:attrName>
                                              <p:attrName>ppt_y</p:attrName>
                                            </p:attrNameLst>
                                          </p:cBhvr>
                                          <p:rCtr x="-72331" y="231"/>
                                        </p:animMotion>
                                      </p:childTnLst>
                                    </p:cTn>
                                  </p:par>
                                  <p:par>
                                    <p:cTn id="13" presetID="22" presetClass="entr" presetSubtype="2" fill="hold" grpId="0" nodeType="withEffect">
                                      <p:stCondLst>
                                        <p:cond delay="1000"/>
                                      </p:stCondLst>
                                      <p:childTnLst>
                                        <p:set>
                                          <p:cBhvr>
                                            <p:cTn id="14" dur="1" fill="hold">
                                              <p:stCondLst>
                                                <p:cond delay="0"/>
                                              </p:stCondLst>
                                            </p:cTn>
                                            <p:tgtEl>
                                              <p:spTgt spid="174084"/>
                                            </p:tgtEl>
                                            <p:attrNameLst>
                                              <p:attrName>style.visibility</p:attrName>
                                            </p:attrNameLst>
                                          </p:cBhvr>
                                          <p:to>
                                            <p:strVal val="visible"/>
                                          </p:to>
                                        </p:set>
                                        <p:animEffect transition="in" filter="wipe(right)">
                                          <p:cBhvr>
                                            <p:cTn id="15" dur="2000"/>
                                            <p:tgtEl>
                                              <p:spTgt spid="174084"/>
                                            </p:tgtEl>
                                          </p:cBhvr>
                                        </p:animEffect>
                                      </p:childTnLst>
                                    </p:cTn>
                                  </p:par>
                                  <p:par>
                                    <p:cTn id="16" presetID="64" presetClass="path" presetSubtype="0" accel="50000" decel="50000" fill="hold" grpId="1" nodeType="withEffect">
                                      <p:stCondLst>
                                        <p:cond delay="2000"/>
                                      </p:stCondLst>
                                      <p:childTnLst>
                                        <p:animMotion origin="layout" path="M 0.00118 0.00116 L 0.00118 -0.09236 " pathEditMode="relative" rAng="0" ptsTypes="AA">
                                          <p:cBhvr>
                                            <p:cTn id="17" dur="2000" fill="hold"/>
                                            <p:tgtEl>
                                              <p:spTgt spid="174083"/>
                                            </p:tgtEl>
                                            <p:attrNameLst>
                                              <p:attrName>ppt_x</p:attrName>
                                              <p:attrName>ppt_y</p:attrName>
                                            </p:attrNameLst>
                                          </p:cBhvr>
                                          <p:rCtr x="0" y="-4676"/>
                                        </p:animMotion>
                                      </p:childTnLst>
                                    </p:cTn>
                                  </p:par>
                                </p:childTnLst>
                              </p:cTn>
                            </p:par>
                            <p:par>
                              <p:cTn id="18" fill="hold">
                                <p:stCondLst>
                                  <p:cond delay="8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par>
                                    <p:cTn id="22" presetID="64" presetClass="path" presetSubtype="0" accel="50000" decel="50000" fill="hold" grpId="1" nodeType="withEffect">
                                      <p:stCondLst>
                                        <p:cond delay="2000"/>
                                      </p:stCondLst>
                                      <p:childTnLst>
                                        <p:animMotion origin="layout" path="M -2.29167E-6 4.44444E-6 L -2.29167E-6 -0.11482 " pathEditMode="relative" rAng="0" ptsTypes="AA">
                                          <p:cBhvr>
                                            <p:cTn id="23" dur="2000" fill="hold"/>
                                            <p:tgtEl>
                                              <p:spTgt spid="174084"/>
                                            </p:tgtEl>
                                            <p:attrNameLst>
                                              <p:attrName>ppt_x</p:attrName>
                                              <p:attrName>ppt_y</p:attrName>
                                            </p:attrNameLst>
                                          </p:cBhvr>
                                          <p:rCtr x="0"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3" grpId="1"/>
          <p:bldP spid="174084" grpId="0">
            <p:tmplLst>
              <p:tmpl>
                <p:tnLst>
                  <p:par>
                    <p:cTn presetID="22" presetClass="entr" presetSubtype="2" fill="hold" nodeType="withEffect">
                      <p:stCondLst>
                        <p:cond delay="1000"/>
                      </p:stCondLst>
                      <p:childTnLst>
                        <p:set>
                          <p:cBhvr>
                            <p:cTn dur="1" fill="hold">
                              <p:stCondLst>
                                <p:cond delay="0"/>
                              </p:stCondLst>
                            </p:cTn>
                            <p:tgtEl>
                              <p:spTgt spid="174084"/>
                            </p:tgtEl>
                            <p:attrNameLst>
                              <p:attrName>style.visibility</p:attrName>
                            </p:attrNameLst>
                          </p:cBhvr>
                          <p:to>
                            <p:strVal val="visible"/>
                          </p:to>
                        </p:set>
                        <p:animEffect transition="in" filter="wipe(right)">
                          <p:cBhvr>
                            <p:cTn dur="2000"/>
                            <p:tgtEl>
                              <p:spTgt spid="174084"/>
                            </p:tgtEl>
                          </p:cBhvr>
                        </p:animEffect>
                      </p:childTnLst>
                    </p:cTn>
                  </p:par>
                </p:tnLst>
              </p:tmpl>
            </p:tmplLst>
          </p:bldP>
          <p:bldP spid="174084" grpId="1">
            <p:tmplLst>
              <p:tmpl>
                <p:tnLst>
                  <p:par>
                    <p:cTn presetID="64" presetClass="path" presetSubtype="0" accel="50000" decel="50000" fill="hold" nodeType="withEffect">
                      <p:stCondLst>
                        <p:cond delay="2000"/>
                      </p:stCondLst>
                      <p:childTnLst>
                        <p:animMotion origin="layout" path="M -2.29167E-6 4.44444E-6 L -2.29167E-6 -0.11482 " pathEditMode="relative" rAng="0" ptsTypes="AA">
                          <p:cBhvr>
                            <p:cTn dur="2000" fill="hold"/>
                            <p:tgtEl>
                              <p:spTgt spid="174084"/>
                            </p:tgtEl>
                            <p:attrNameLst>
                              <p:attrName>ppt_x</p:attrName>
                              <p:attrName>ppt_y</p:attrName>
                            </p:attrNameLst>
                          </p:cBhvr>
                          <p:rCtr x="0" y="-5741"/>
                        </p:animMotion>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2495599" y="1414244"/>
            <a:ext cx="8851851" cy="644354"/>
          </a:xfrm>
          <a:prstGeom prst="rect">
            <a:avLst/>
          </a:prstGeom>
        </p:spPr>
        <p:txBody>
          <a:bodyPr anchor="b"/>
          <a:lstStyle>
            <a:lvl1pPr latinLnBrk="0">
              <a:defRPr sz="6000">
                <a:solidFill>
                  <a:schemeClr val="accent4">
                    <a:lumMod val="50000"/>
                  </a:schemeClr>
                </a:solidFill>
              </a:defRPr>
            </a:lvl1pPr>
          </a:lstStyle>
          <a:p>
            <a:r>
              <a:rPr lang="tr-TR" noProof="0" dirty="0" err="1"/>
              <a:t>Highlight</a:t>
            </a:r>
            <a:r>
              <a:rPr lang="tr-TR" noProof="0" dirty="0"/>
              <a:t>/</a:t>
            </a:r>
            <a:r>
              <a:rPr lang="tr-TR" noProof="0" dirty="0" err="1"/>
              <a:t>Heading</a:t>
            </a:r>
            <a:endParaRPr lang="en-US" noProof="0" dirty="0"/>
          </a:p>
        </p:txBody>
      </p:sp>
      <p:sp>
        <p:nvSpPr>
          <p:cNvPr id="3" name="Metin Yer Tutucusu 2"/>
          <p:cNvSpPr>
            <a:spLocks noGrp="1"/>
          </p:cNvSpPr>
          <p:nvPr>
            <p:ph type="body" idx="1"/>
          </p:nvPr>
        </p:nvSpPr>
        <p:spPr>
          <a:xfrm>
            <a:off x="2495599" y="2287017"/>
            <a:ext cx="8851852" cy="3656584"/>
          </a:xfrm>
          <a:prstGeom prst="rect">
            <a:avLst/>
          </a:prstGeom>
        </p:spPr>
        <p:txBody>
          <a:bodyPr/>
          <a:lstStyle>
            <a:lvl1pPr marL="0" indent="0" algn="just" latinLnBrk="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Edit Master text styles</a:t>
            </a:r>
          </a:p>
        </p:txBody>
      </p:sp>
      <p:pic>
        <p:nvPicPr>
          <p:cNvPr id="17" name="Picture 7"/>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38296" y="244258"/>
            <a:ext cx="3942935" cy="944563"/>
          </a:xfrm>
          <a:prstGeom prst="rect">
            <a:avLst/>
          </a:prstGeom>
          <a:noFill/>
          <a:extLst>
            <a:ext uri="{909E8E84-426E-40DD-AFC4-6F175D3DCCD1}">
              <a14:hiddenFill xmlns:a14="http://schemas.microsoft.com/office/drawing/2010/main">
                <a:solidFill>
                  <a:srgbClr val="FFFFFF"/>
                </a:solidFill>
              </a14:hiddenFill>
            </a:ext>
          </a:extLst>
        </p:spPr>
      </p:pic>
      <p:pic>
        <p:nvPicPr>
          <p:cNvPr id="18" name="Resim 17"/>
          <p:cNvPicPr>
            <a:picLocks noChangeAspect="1"/>
          </p:cNvPicPr>
          <p:nvPr/>
        </p:nvPicPr>
        <p:blipFill rotWithShape="1">
          <a:blip r:embed="rId3">
            <a:duotone>
              <a:prstClr val="black"/>
              <a:schemeClr val="accent4">
                <a:tint val="45000"/>
                <a:satMod val="400000"/>
              </a:schemeClr>
            </a:duotone>
          </a:blip>
          <a:srcRect l="36446" t="8811" r="58490" b="43768"/>
          <a:stretch/>
        </p:blipFill>
        <p:spPr>
          <a:xfrm flipH="1">
            <a:off x="2420941" y="244257"/>
            <a:ext cx="617355" cy="944086"/>
          </a:xfrm>
          <a:prstGeom prst="rect">
            <a:avLst/>
          </a:prstGeom>
        </p:spPr>
      </p:pic>
      <p:pic>
        <p:nvPicPr>
          <p:cNvPr id="19" name="Picture 13" descr="Yellow Quinn"/>
          <p:cNvPicPr>
            <a:picLocks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578220" y="418145"/>
            <a:ext cx="639577" cy="603390"/>
          </a:xfrm>
          <a:prstGeom prst="rect">
            <a:avLst/>
          </a:prstGeom>
          <a:noFill/>
          <a:extLst>
            <a:ext uri="{909E8E84-426E-40DD-AFC4-6F175D3DCCD1}">
              <a14:hiddenFill xmlns:a14="http://schemas.microsoft.com/office/drawing/2010/main">
                <a:solidFill>
                  <a:srgbClr val="FFFFFF"/>
                </a:solidFill>
              </a14:hiddenFill>
            </a:ext>
          </a:extLst>
        </p:spPr>
      </p:pic>
      <p:sp>
        <p:nvSpPr>
          <p:cNvPr id="20" name="Metin Yer Tutucusu 4"/>
          <p:cNvSpPr>
            <a:spLocks noGrp="1"/>
          </p:cNvSpPr>
          <p:nvPr>
            <p:ph type="body" sz="quarter" idx="13" hasCustomPrompt="1"/>
          </p:nvPr>
        </p:nvSpPr>
        <p:spPr>
          <a:xfrm>
            <a:off x="2578564" y="454116"/>
            <a:ext cx="639233" cy="471828"/>
          </a:xfrm>
          <a:prstGeom prst="rect">
            <a:avLst/>
          </a:prstGeom>
        </p:spPr>
        <p:txBody>
          <a:bodyPr>
            <a:normAutofit/>
          </a:bodyPr>
          <a:lstStyle>
            <a:lvl1pPr marL="0" indent="0" algn="ctr">
              <a:buFontTx/>
              <a:buNone/>
              <a:defRPr sz="2800" b="1">
                <a:solidFill>
                  <a:schemeClr val="bg1"/>
                </a:solidFill>
                <a:effectLst>
                  <a:outerShdw blurRad="38100" dist="38100" dir="2700000" algn="tl">
                    <a:srgbClr val="000000">
                      <a:alpha val="43137"/>
                    </a:srgbClr>
                  </a:outerShdw>
                </a:effectLst>
                <a:latin typeface="Algerian" panose="04020705040A02060702" pitchFamily="82" charset="0"/>
                <a:cs typeface="Aharoni" panose="02010803020104030203" pitchFamily="2" charset="-79"/>
              </a:defRPr>
            </a:lvl1pPr>
          </a:lstStyle>
          <a:p>
            <a:pPr lvl="0"/>
            <a:r>
              <a:rPr lang="tr-TR" dirty="0"/>
              <a:t>1</a:t>
            </a:r>
          </a:p>
        </p:txBody>
      </p:sp>
      <p:sp>
        <p:nvSpPr>
          <p:cNvPr id="21" name="Metin Yer Tutucusu 6"/>
          <p:cNvSpPr>
            <a:spLocks noGrp="1"/>
          </p:cNvSpPr>
          <p:nvPr>
            <p:ph type="body" sz="quarter" idx="14" hasCustomPrompt="1"/>
          </p:nvPr>
        </p:nvSpPr>
        <p:spPr>
          <a:xfrm>
            <a:off x="3215680" y="339507"/>
            <a:ext cx="4382906" cy="769938"/>
          </a:xfrm>
          <a:prstGeom prst="rect">
            <a:avLst/>
          </a:prstGeom>
        </p:spPr>
        <p:txBody>
          <a:bodyPr anchor="ctr"/>
          <a:lstStyle>
            <a:lvl1pPr marL="0" indent="0">
              <a:buFontTx/>
              <a:buNone/>
              <a:defRPr sz="2000" b="1" baseline="0">
                <a:solidFill>
                  <a:schemeClr val="bg1"/>
                </a:solidFill>
                <a:effectLst/>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dirty="0" err="1"/>
              <a:t>Section</a:t>
            </a:r>
            <a:r>
              <a:rPr lang="tr-TR" dirty="0"/>
              <a:t> </a:t>
            </a:r>
            <a:r>
              <a:rPr lang="tr-TR" dirty="0" err="1"/>
              <a:t>Title</a:t>
            </a:r>
            <a:endParaRPr lang="tr-TR" dirty="0"/>
          </a:p>
        </p:txBody>
      </p:sp>
      <p:pic>
        <p:nvPicPr>
          <p:cNvPr id="22" name="Resim 21"/>
          <p:cNvPicPr>
            <a:picLocks noChangeAspect="1"/>
          </p:cNvPicPr>
          <p:nvPr/>
        </p:nvPicPr>
        <p:blipFill rotWithShape="1">
          <a:blip r:embed="rId5">
            <a:duotone>
              <a:prstClr val="black"/>
              <a:schemeClr val="accent4">
                <a:tint val="45000"/>
                <a:satMod val="400000"/>
              </a:schemeClr>
            </a:duotone>
          </a:blip>
          <a:srcRect l="36446" t="8811" r="58490" b="43768"/>
          <a:stretch/>
        </p:blipFill>
        <p:spPr>
          <a:xfrm>
            <a:off x="6947305" y="245088"/>
            <a:ext cx="617355" cy="944086"/>
          </a:xfrm>
          <a:prstGeom prst="rect">
            <a:avLst/>
          </a:prstGeom>
        </p:spPr>
      </p:pic>
      <p:sp>
        <p:nvSpPr>
          <p:cNvPr id="13"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4"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5"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4267260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1-Col Double Heading Text">
    <p:spTree>
      <p:nvGrpSpPr>
        <p:cNvPr id="1" name=""/>
        <p:cNvGrpSpPr/>
        <p:nvPr/>
      </p:nvGrpSpPr>
      <p:grpSpPr>
        <a:xfrm>
          <a:off x="0" y="0"/>
          <a:ext cx="0" cy="0"/>
          <a:chOff x="0" y="0"/>
          <a:chExt cx="0" cy="0"/>
        </a:xfrm>
      </p:grpSpPr>
      <p:sp>
        <p:nvSpPr>
          <p:cNvPr id="10" name="Metin Yer Tutucusu 9"/>
          <p:cNvSpPr>
            <a:spLocks noGrp="1"/>
          </p:cNvSpPr>
          <p:nvPr>
            <p:ph type="body" sz="quarter" idx="13" hasCustomPrompt="1"/>
          </p:nvPr>
        </p:nvSpPr>
        <p:spPr>
          <a:xfrm>
            <a:off x="2423592" y="1485900"/>
            <a:ext cx="9577064" cy="4679404"/>
          </a:xfrm>
          <a:prstGeom prst="rect">
            <a:avLst/>
          </a:prstGeom>
        </p:spPr>
        <p:txBody>
          <a:bodyPr/>
          <a:lstStyle>
            <a:lvl1pPr marL="0" indent="0" algn="just" latinLnBrk="0">
              <a:spcBef>
                <a:spcPts val="1000"/>
              </a:spcBef>
              <a:buNone/>
              <a:defRPr sz="2000"/>
            </a:lvl1pPr>
            <a:lvl2pPr algn="just" latinLnBrk="0">
              <a:defRPr/>
            </a:lvl2pPr>
            <a:lvl3pPr algn="just" latinLnBrk="0">
              <a:defRPr/>
            </a:lvl3pPr>
            <a:lvl4pPr algn="just" latinLnBrk="0">
              <a:defRPr/>
            </a:lvl4pPr>
            <a:lvl5pPr algn="just" latinLnBrk="0">
              <a:defRPr/>
            </a:lvl5pPr>
          </a:lstStyle>
          <a:p>
            <a:pPr lvl="0"/>
            <a:r>
              <a:rPr lang="tr-TR" noProof="0" dirty="0" err="1"/>
              <a:t>Slide</a:t>
            </a:r>
            <a:r>
              <a:rPr lang="tr-TR" noProof="0" dirty="0"/>
              <a:t> </a:t>
            </a:r>
            <a:r>
              <a:rPr lang="tr-TR" noProof="0" dirty="0" err="1"/>
              <a:t>Text</a:t>
            </a:r>
            <a:endParaRPr lang="en-US" noProof="0" dirty="0"/>
          </a:p>
        </p:txBody>
      </p:sp>
      <p:sp>
        <p:nvSpPr>
          <p:cNvPr id="7" name="Metin Yer Tutucusu 6"/>
          <p:cNvSpPr>
            <a:spLocks noGrp="1"/>
          </p:cNvSpPr>
          <p:nvPr>
            <p:ph type="body" sz="quarter" idx="14" hasCustomPrompt="1"/>
          </p:nvPr>
        </p:nvSpPr>
        <p:spPr>
          <a:xfrm>
            <a:off x="2423592" y="533400"/>
            <a:ext cx="9768408" cy="590550"/>
          </a:xfrm>
          <a:prstGeom prst="rect">
            <a:avLst/>
          </a:prstGeom>
          <a:ln>
            <a:noFill/>
          </a:ln>
        </p:spPr>
        <p:txBody>
          <a:bodyPr>
            <a:scene3d>
              <a:camera prst="orthographicFront"/>
              <a:lightRig rig="threePt" dir="t"/>
            </a:scene3d>
            <a:sp3d>
              <a:extrusionClr>
                <a:schemeClr val="accent6">
                  <a:lumMod val="75000"/>
                </a:schemeClr>
              </a:extrusionClr>
            </a:sp3d>
          </a:bodyPr>
          <a:lstStyle>
            <a:lvl1pPr marL="540000" indent="0" algn="l" latinLnBrk="0">
              <a:buNone/>
              <a:defRPr sz="3200" baseline="0">
                <a:solidFill>
                  <a:schemeClr val="accent4">
                    <a:lumMod val="50000"/>
                  </a:schemeClr>
                </a:solidFill>
                <a:effectLst>
                  <a:outerShdw blurRad="165100" dist="152400" algn="l" rotWithShape="0">
                    <a:schemeClr val="accent3">
                      <a:alpha val="40000"/>
                    </a:schemeClr>
                  </a:outerShdw>
                </a:effectLst>
              </a:defRPr>
            </a:lvl1pPr>
          </a:lstStyle>
          <a:p>
            <a:pPr lvl="0"/>
            <a:r>
              <a:rPr lang="tr-TR" dirty="0" err="1"/>
              <a:t>Slide</a:t>
            </a:r>
            <a:r>
              <a:rPr lang="tr-TR" dirty="0"/>
              <a:t> </a:t>
            </a:r>
            <a:r>
              <a:rPr lang="tr-TR" dirty="0" err="1"/>
              <a:t>Title</a:t>
            </a:r>
            <a:endParaRPr lang="tr-TR" dirty="0"/>
          </a:p>
        </p:txBody>
      </p:sp>
      <p:sp>
        <p:nvSpPr>
          <p:cNvPr id="8" name="Unvan 1"/>
          <p:cNvSpPr>
            <a:spLocks noGrp="1"/>
          </p:cNvSpPr>
          <p:nvPr>
            <p:ph type="title" hasCustomPrompt="1"/>
          </p:nvPr>
        </p:nvSpPr>
        <p:spPr>
          <a:xfrm>
            <a:off x="2837085" y="1143000"/>
            <a:ext cx="8440515" cy="323850"/>
          </a:xfrm>
          <a:prstGeom prst="rect">
            <a:avLst/>
          </a:prstGeom>
        </p:spPr>
        <p:txBody>
          <a:bodyPr/>
          <a:lstStyle>
            <a:lvl1pPr algn="l" latinLnBrk="0">
              <a:defRPr sz="2400">
                <a:solidFill>
                  <a:schemeClr val="accent4"/>
                </a:solidFill>
              </a:defRPr>
            </a:lvl1pPr>
          </a:lstStyle>
          <a:p>
            <a:r>
              <a:rPr lang="tr-TR" noProof="0" dirty="0" err="1"/>
              <a:t>Sub-heading</a:t>
            </a:r>
            <a:endParaRPr lang="en-US" noProof="0" dirty="0"/>
          </a:p>
        </p:txBody>
      </p:sp>
      <p:sp>
        <p:nvSpPr>
          <p:cNvPr id="14"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5"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6"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302771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2.5E-6 2.59259E-6 L 0.32018 -0.07778 " pathEditMode="relative" rAng="0" ptsTypes="AA">
                                      <p:cBhvr>
                                        <p:cTn id="6" dur="2000" fill="hold"/>
                                        <p:tgtEl>
                                          <p:spTgt spid="7">
                                            <p:txEl>
                                              <p:pRg st="0" end="0"/>
                                            </p:txEl>
                                          </p:spTgt>
                                        </p:tgtEl>
                                        <p:attrNameLst>
                                          <p:attrName>ppt_x</p:attrName>
                                          <p:attrName>ppt_y</p:attrName>
                                        </p:attrNameLst>
                                      </p:cBhvr>
                                      <p:rCtr x="16003" y="-3889"/>
                                    </p:animMotion>
                                  </p:childTnLst>
                                </p:cTn>
                              </p:par>
                              <p:par>
                                <p:cTn id="7" presetID="6" presetClass="emph" presetSubtype="0" fill="hold" grpId="1" nodeType="withEffect">
                                  <p:stCondLst>
                                    <p:cond delay="0"/>
                                  </p:stCondLst>
                                  <p:childTnLst>
                                    <p:animScale>
                                      <p:cBhvr>
                                        <p:cTn id="8" dur="2000" fill="hold"/>
                                        <p:tgtEl>
                                          <p:spTgt spid="7">
                                            <p:txEl>
                                              <p:pRg st="0" end="0"/>
                                            </p:txEl>
                                          </p:spTgt>
                                        </p:tgtEl>
                                      </p:cBhvr>
                                      <p:by x="100000" y="70000"/>
                                    </p:animScale>
                                  </p:childTnLst>
                                </p:cTn>
                              </p:par>
                            </p:childTnLst>
                          </p:cTn>
                        </p:par>
                        <p:par>
                          <p:cTn id="9" fill="hold">
                            <p:stCondLst>
                              <p:cond delay="2000"/>
                            </p:stCondLst>
                            <p:childTnLst>
                              <p:par>
                                <p:cTn id="10" presetID="64" presetClass="path" presetSubtype="0" accel="50000" decel="50000" fill="hold" grpId="0" nodeType="afterEffect">
                                  <p:stCondLst>
                                    <p:cond delay="0"/>
                                  </p:stCondLst>
                                  <p:childTnLst>
                                    <p:animMotion origin="layout" path="M 1.25E-6 2.77556E-17 L 1.25E-6 -0.08796 " pathEditMode="relative" rAng="0" ptsTypes="AA">
                                      <p:cBhvr>
                                        <p:cTn id="11" dur="2000" fill="hold"/>
                                        <p:tgtEl>
                                          <p:spTgt spid="8"/>
                                        </p:tgtEl>
                                        <p:attrNameLst>
                                          <p:attrName>ppt_x</p:attrName>
                                          <p:attrName>ppt_y</p:attrName>
                                        </p:attrNameLst>
                                      </p:cBhvr>
                                      <p:rCtr x="0" y="-4398"/>
                                    </p:animMotion>
                                  </p:childTnLst>
                                </p:cTn>
                              </p:par>
                              <p:par>
                                <p:cTn id="12" presetID="64" presetClass="path" presetSubtype="0" accel="50000" decel="50000" fill="hold" grpId="0" nodeType="withEffect">
                                  <p:stCondLst>
                                    <p:cond delay="0"/>
                                  </p:stCondLst>
                                  <p:childTnLst>
                                    <p:animMotion origin="layout" path="M -1.875E-6 -4.07407E-6 L -1.875E-6 -0.08726 " pathEditMode="relative" rAng="0" ptsTypes="AA">
                                      <p:cBhvr>
                                        <p:cTn id="13" dur="2000" fill="hold"/>
                                        <p:tgtEl>
                                          <p:spTgt spid="10">
                                            <p:txEl>
                                              <p:pRg st="0" end="0"/>
                                            </p:txEl>
                                          </p:spTgt>
                                        </p:tgtEl>
                                        <p:attrNameLst>
                                          <p:attrName>ppt_x</p:attrName>
                                          <p:attrName>ppt_y</p:attrName>
                                        </p:attrNameLst>
                                      </p:cBhvr>
                                      <p:rCtr x="0"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64" presetClass="path" presetSubtype="0" accel="50000" decel="50000" fill="hold" nodeType="withEffect">
                  <p:stCondLst>
                    <p:cond delay="0"/>
                  </p:stCondLst>
                  <p:childTnLst>
                    <p:animMotion origin="layout" path="M -1.875E-6 -4.07407E-6 L -1.875E-6 -0.08726 " pathEditMode="relative" rAng="0" ptsTypes="AA">
                      <p:cBhvr>
                        <p:cTn dur="2000" fill="hold"/>
                        <p:tgtEl>
                          <p:spTgt spid="10"/>
                        </p:tgtEl>
                        <p:attrNameLst>
                          <p:attrName>ppt_x</p:attrName>
                          <p:attrName>ppt_y</p:attrName>
                        </p:attrNameLst>
                      </p:cBhvr>
                      <p:rCtr x="0" y="-4375"/>
                    </p:animMotion>
                  </p:childTnLst>
                </p:cTn>
              </p:par>
            </p:tnLst>
          </p:tmpl>
        </p:tmplLst>
      </p:bldP>
      <p:bldP spid="7" grpId="0" uiExpand="1" build="p">
        <p:tmplLst>
          <p:tmpl lvl="1">
            <p:tnLst>
              <p:par>
                <p:cTn presetID="56" presetClass="path" presetSubtype="0" accel="50000" decel="50000" fill="hold" nodeType="withEffect">
                  <p:stCondLst>
                    <p:cond delay="0"/>
                  </p:stCondLst>
                  <p:childTnLst>
                    <p:animMotion origin="layout" path="M -2.5E-6 2.59259E-6 L 0.32018 -0.07778 " pathEditMode="relative" rAng="0" ptsTypes="AA">
                      <p:cBhvr>
                        <p:cTn dur="2000" fill="hold"/>
                        <p:tgtEl>
                          <p:spTgt spid="7"/>
                        </p:tgtEl>
                        <p:attrNameLst>
                          <p:attrName>ppt_x</p:attrName>
                          <p:attrName>ppt_y</p:attrName>
                        </p:attrNameLst>
                      </p:cBhvr>
                      <p:rCtr x="16003" y="-3889"/>
                    </p:animMotion>
                  </p:childTnLst>
                </p:cTn>
              </p:par>
            </p:tnLst>
          </p:tmpl>
          <p:tmpl>
            <p:tnLst>
              <p:par>
                <p:cTn presetID="56" presetClass="path" presetSubtype="0" accel="50000" decel="50000" fill="hold" nodeType="withEffect">
                  <p:stCondLst>
                    <p:cond delay="0"/>
                  </p:stCondLst>
                  <p:childTnLst>
                    <p:animMotion origin="layout" path="M 2.29167E-6 2.59259E-6 L 0.32018 -0.07778 " pathEditMode="relative" rAng="0" ptsTypes="AA">
                      <p:cBhvr>
                        <p:cTn dur="2000" fill="hold"/>
                        <p:tgtEl>
                          <p:spTgt spid="7"/>
                        </p:tgtEl>
                        <p:attrNameLst>
                          <p:attrName>ppt_x</p:attrName>
                          <p:attrName>ppt_y</p:attrName>
                        </p:attrNameLst>
                      </p:cBhvr>
                      <p:rCtr x="16003" y="-3889"/>
                    </p:animMotion>
                  </p:childTnLst>
                </p:cTn>
              </p:par>
            </p:tnLst>
          </p:tmpl>
        </p:tmplLst>
      </p:bldP>
      <p:bldP spid="7" grpId="1" build="p">
        <p:tmplLst>
          <p:tmpl lvl="1">
            <p:tnLst>
              <p:par>
                <p:cTn presetID="6" presetClass="emph" presetSubtype="0" fill="hold" nodeType="withEffect">
                  <p:stCondLst>
                    <p:cond delay="0"/>
                  </p:stCondLst>
                  <p:childTnLst>
                    <p:animScale>
                      <p:cBhvr>
                        <p:cTn dur="2000" fill="hold"/>
                        <p:tgtEl>
                          <p:spTgt spid="7"/>
                        </p:tgtEl>
                      </p:cBhvr>
                      <p:by x="100000" y="70000"/>
                    </p:animScale>
                  </p:childTnLst>
                </p:cTn>
              </p:par>
            </p:tnLst>
          </p:tmpl>
        </p:tmplLst>
      </p:bldP>
      <p:bldP spid="8"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2-Col Double Heading Text">
    <p:spTree>
      <p:nvGrpSpPr>
        <p:cNvPr id="1" name=""/>
        <p:cNvGrpSpPr/>
        <p:nvPr/>
      </p:nvGrpSpPr>
      <p:grpSpPr>
        <a:xfrm>
          <a:off x="0" y="0"/>
          <a:ext cx="0" cy="0"/>
          <a:chOff x="0" y="0"/>
          <a:chExt cx="0" cy="0"/>
        </a:xfrm>
      </p:grpSpPr>
      <p:sp>
        <p:nvSpPr>
          <p:cNvPr id="10" name="Metin Yer Tutucusu 9"/>
          <p:cNvSpPr>
            <a:spLocks noGrp="1"/>
          </p:cNvSpPr>
          <p:nvPr>
            <p:ph type="body" sz="quarter" idx="13"/>
          </p:nvPr>
        </p:nvSpPr>
        <p:spPr>
          <a:xfrm>
            <a:off x="2423590" y="1466850"/>
            <a:ext cx="4752529" cy="4438650"/>
          </a:xfrm>
          <a:prstGeom prst="rect">
            <a:avLst/>
          </a:prstGeom>
        </p:spPr>
        <p:txBody>
          <a:bodyPr/>
          <a:lstStyle>
            <a:lvl1pPr marL="0" indent="0" algn="just" latinLnBrk="0">
              <a:buNone/>
              <a:defRPr sz="2000"/>
            </a:lvl1pPr>
            <a:lvl2pPr algn="just" latinLnBrk="0">
              <a:defRPr/>
            </a:lvl2pPr>
            <a:lvl3pPr algn="just" latinLnBrk="0">
              <a:defRPr/>
            </a:lvl3pPr>
            <a:lvl4pPr algn="just" latinLnBrk="0">
              <a:defRPr/>
            </a:lvl4pPr>
            <a:lvl5pPr algn="just" latinLnBrk="0">
              <a:defRPr/>
            </a:lvl5pPr>
          </a:lstStyle>
          <a:p>
            <a:pPr lvl="0"/>
            <a:r>
              <a:rPr lang="en-US" noProof="0"/>
              <a:t>Edit Master text styles</a:t>
            </a:r>
          </a:p>
        </p:txBody>
      </p:sp>
      <p:sp>
        <p:nvSpPr>
          <p:cNvPr id="7" name="Metin Yer Tutucusu 6"/>
          <p:cNvSpPr>
            <a:spLocks noGrp="1"/>
          </p:cNvSpPr>
          <p:nvPr>
            <p:ph type="body" sz="quarter" idx="14" hasCustomPrompt="1"/>
          </p:nvPr>
        </p:nvSpPr>
        <p:spPr>
          <a:xfrm>
            <a:off x="2423592" y="533400"/>
            <a:ext cx="9768408" cy="590550"/>
          </a:xfrm>
          <a:prstGeom prst="rect">
            <a:avLst/>
          </a:prstGeom>
          <a:ln>
            <a:noFill/>
          </a:ln>
        </p:spPr>
        <p:txBody>
          <a:bodyPr>
            <a:scene3d>
              <a:camera prst="orthographicFront"/>
              <a:lightRig rig="threePt" dir="t"/>
            </a:scene3d>
            <a:sp3d>
              <a:extrusionClr>
                <a:schemeClr val="accent6">
                  <a:lumMod val="75000"/>
                </a:schemeClr>
              </a:extrusionClr>
            </a:sp3d>
          </a:bodyPr>
          <a:lstStyle>
            <a:lvl1pPr marL="540000" indent="0" algn="l">
              <a:buNone/>
              <a:defRPr sz="3200" baseline="0">
                <a:solidFill>
                  <a:schemeClr val="accent4">
                    <a:lumMod val="50000"/>
                  </a:schemeClr>
                </a:solidFill>
                <a:effectLst>
                  <a:outerShdw blurRad="165100" dist="152400" algn="l" rotWithShape="0">
                    <a:schemeClr val="accent3">
                      <a:alpha val="40000"/>
                    </a:schemeClr>
                  </a:outerShdw>
                </a:effectLst>
              </a:defRPr>
            </a:lvl1pPr>
          </a:lstStyle>
          <a:p>
            <a:pPr lvl="0"/>
            <a:r>
              <a:rPr lang="tr-TR" dirty="0" err="1"/>
              <a:t>Slide</a:t>
            </a:r>
            <a:r>
              <a:rPr lang="tr-TR" dirty="0"/>
              <a:t> </a:t>
            </a:r>
            <a:r>
              <a:rPr lang="tr-TR" dirty="0" err="1"/>
              <a:t>Title</a:t>
            </a:r>
            <a:endParaRPr lang="tr-TR" dirty="0"/>
          </a:p>
        </p:txBody>
      </p:sp>
      <p:sp>
        <p:nvSpPr>
          <p:cNvPr id="8" name="Unvan 1"/>
          <p:cNvSpPr>
            <a:spLocks noGrp="1"/>
          </p:cNvSpPr>
          <p:nvPr>
            <p:ph type="title"/>
          </p:nvPr>
        </p:nvSpPr>
        <p:spPr>
          <a:xfrm>
            <a:off x="2711624" y="1143000"/>
            <a:ext cx="9289032" cy="323850"/>
          </a:xfrm>
          <a:prstGeom prst="rect">
            <a:avLst/>
          </a:prstGeom>
        </p:spPr>
        <p:txBody>
          <a:bodyPr/>
          <a:lstStyle>
            <a:lvl1pPr algn="l">
              <a:defRPr sz="2400">
                <a:solidFill>
                  <a:schemeClr val="accent4"/>
                </a:solidFill>
              </a:defRPr>
            </a:lvl1pPr>
          </a:lstStyle>
          <a:p>
            <a:r>
              <a:rPr lang="en-US" noProof="0" dirty="0"/>
              <a:t>Click to edit Master title style</a:t>
            </a:r>
          </a:p>
        </p:txBody>
      </p:sp>
      <p:sp>
        <p:nvSpPr>
          <p:cNvPr id="14" name="Metin Yer Tutucusu 9"/>
          <p:cNvSpPr>
            <a:spLocks noGrp="1"/>
          </p:cNvSpPr>
          <p:nvPr>
            <p:ph type="body" sz="quarter" idx="15"/>
          </p:nvPr>
        </p:nvSpPr>
        <p:spPr>
          <a:xfrm>
            <a:off x="7320135" y="1466850"/>
            <a:ext cx="4752529" cy="4438650"/>
          </a:xfrm>
          <a:prstGeom prst="rect">
            <a:avLst/>
          </a:prstGeom>
        </p:spPr>
        <p:txBody>
          <a:bodyPr/>
          <a:lstStyle>
            <a:lvl1pPr marL="0" indent="0" algn="just" latinLnBrk="0">
              <a:buNone/>
              <a:defRPr sz="2000"/>
            </a:lvl1pPr>
            <a:lvl2pPr algn="just" latinLnBrk="0">
              <a:defRPr/>
            </a:lvl2pPr>
            <a:lvl3pPr algn="just" latinLnBrk="0">
              <a:defRPr/>
            </a:lvl3pPr>
            <a:lvl4pPr algn="just" latinLnBrk="0">
              <a:defRPr/>
            </a:lvl4pPr>
            <a:lvl5pPr algn="just" latinLnBrk="0">
              <a:defRPr/>
            </a:lvl5pPr>
          </a:lstStyle>
          <a:p>
            <a:pPr lvl="0"/>
            <a:r>
              <a:rPr lang="en-US" noProof="0"/>
              <a:t>Edit Master text styles</a:t>
            </a:r>
          </a:p>
        </p:txBody>
      </p:sp>
      <p:sp>
        <p:nvSpPr>
          <p:cNvPr id="9"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1"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2"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57346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2.5E-6 2.59259E-6 L 0.32018 -0.07778 " pathEditMode="relative" rAng="0" ptsTypes="AA">
                                      <p:cBhvr>
                                        <p:cTn id="6" dur="2000" fill="hold"/>
                                        <p:tgtEl>
                                          <p:spTgt spid="7">
                                            <p:txEl>
                                              <p:pRg st="0" end="0"/>
                                            </p:txEl>
                                          </p:spTgt>
                                        </p:tgtEl>
                                        <p:attrNameLst>
                                          <p:attrName>ppt_x</p:attrName>
                                          <p:attrName>ppt_y</p:attrName>
                                        </p:attrNameLst>
                                      </p:cBhvr>
                                      <p:rCtr x="16003" y="-3889"/>
                                    </p:animMotion>
                                  </p:childTnLst>
                                  <p:subTnLst>
                                    <p:animClr clrSpc="rgb" dir="cw">
                                      <p:cBhvr override="childStyle">
                                        <p:cTn dur="1" fill="hold" display="0" masterRel="nextClick" afterEffect="1"/>
                                        <p:tgtEl>
                                          <p:spTgt spid="7">
                                            <p:txEl>
                                              <p:pRg st="0" end="0"/>
                                            </p:txEl>
                                          </p:spTgt>
                                        </p:tgtEl>
                                        <p:attrNameLst>
                                          <p:attrName>ppt_c</p:attrName>
                                        </p:attrNameLst>
                                      </p:cBhvr>
                                      <p:to>
                                        <a:schemeClr val="accent2"/>
                                      </p:to>
                                    </p:animClr>
                                  </p:subTnLst>
                                </p:cTn>
                              </p:par>
                              <p:par>
                                <p:cTn id="7" presetID="6" presetClass="emph" presetSubtype="0" fill="hold" grpId="1" nodeType="withEffect">
                                  <p:stCondLst>
                                    <p:cond delay="0"/>
                                  </p:stCondLst>
                                  <p:childTnLst>
                                    <p:animScale>
                                      <p:cBhvr>
                                        <p:cTn id="8" dur="2000" fill="hold"/>
                                        <p:tgtEl>
                                          <p:spTgt spid="7">
                                            <p:txEl>
                                              <p:pRg st="0" end="0"/>
                                            </p:txEl>
                                          </p:spTgt>
                                        </p:tgtEl>
                                      </p:cBhvr>
                                      <p:by x="100000" y="70000"/>
                                    </p:animScale>
                                  </p:childTnLst>
                                </p:cTn>
                              </p:par>
                            </p:childTnLst>
                          </p:cTn>
                        </p:par>
                        <p:par>
                          <p:cTn id="9" fill="hold">
                            <p:stCondLst>
                              <p:cond delay="2000"/>
                            </p:stCondLst>
                            <p:childTnLst>
                              <p:par>
                                <p:cTn id="10" presetID="64" presetClass="path" presetSubtype="0" accel="50000" decel="50000" fill="hold" grpId="0" nodeType="afterEffect">
                                  <p:stCondLst>
                                    <p:cond delay="0"/>
                                  </p:stCondLst>
                                  <p:childTnLst>
                                    <p:animMotion origin="layout" path="M 1.25E-6 2.77556E-17 L 1.25E-6 -0.08796 " pathEditMode="relative" rAng="0" ptsTypes="AA">
                                      <p:cBhvr>
                                        <p:cTn id="11" dur="2000" fill="hold"/>
                                        <p:tgtEl>
                                          <p:spTgt spid="8"/>
                                        </p:tgtEl>
                                        <p:attrNameLst>
                                          <p:attrName>ppt_x</p:attrName>
                                          <p:attrName>ppt_y</p:attrName>
                                        </p:attrNameLst>
                                      </p:cBhvr>
                                      <p:rCtr x="0" y="-4398"/>
                                    </p:animMotion>
                                  </p:childTnLst>
                                </p:cTn>
                              </p:par>
                              <p:par>
                                <p:cTn id="12" presetID="64" presetClass="path" presetSubtype="0" accel="50000" decel="50000" fill="hold" grpId="0" nodeType="withEffect">
                                  <p:stCondLst>
                                    <p:cond delay="0"/>
                                  </p:stCondLst>
                                  <p:childTnLst>
                                    <p:animMotion origin="layout" path="M -6.25E-7 3.7037E-6 L -6.25E-7 -0.08727 " pathEditMode="relative" rAng="0" ptsTypes="AA">
                                      <p:cBhvr>
                                        <p:cTn id="13" dur="2000" fill="hold"/>
                                        <p:tgtEl>
                                          <p:spTgt spid="10">
                                            <p:txEl>
                                              <p:pRg st="0" end="0"/>
                                            </p:txEl>
                                          </p:spTgt>
                                        </p:tgtEl>
                                        <p:attrNameLst>
                                          <p:attrName>ppt_x</p:attrName>
                                          <p:attrName>ppt_y</p:attrName>
                                        </p:attrNameLst>
                                      </p:cBhvr>
                                      <p:rCtr x="0" y="-4375"/>
                                    </p:animMotion>
                                  </p:childTnLst>
                                </p:cTn>
                              </p:par>
                              <p:par>
                                <p:cTn id="14" presetID="64" presetClass="path" presetSubtype="0" accel="50000" decel="50000" fill="hold" grpId="0" nodeType="withEffect">
                                  <p:stCondLst>
                                    <p:cond delay="0"/>
                                  </p:stCondLst>
                                  <p:childTnLst>
                                    <p:animMotion origin="layout" path="M -6.25E-7 3.7037E-6 L -6.25E-7 -0.08727 " pathEditMode="relative" rAng="0" ptsTypes="AA">
                                      <p:cBhvr>
                                        <p:cTn id="15" dur="2000" fill="hold"/>
                                        <p:tgtEl>
                                          <p:spTgt spid="14">
                                            <p:txEl>
                                              <p:pRg st="0" end="0"/>
                                            </p:txEl>
                                          </p:spTgt>
                                        </p:tgtEl>
                                        <p:attrNameLst>
                                          <p:attrName>ppt_x</p:attrName>
                                          <p:attrName>ppt_y</p:attrName>
                                        </p:attrNameLst>
                                      </p:cBhvr>
                                      <p:rCtr x="0"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64" presetClass="path" presetSubtype="0" accel="50000" decel="50000" fill="hold" nodeType="withEffect">
                  <p:stCondLst>
                    <p:cond delay="0"/>
                  </p:stCondLst>
                  <p:childTnLst>
                    <p:animMotion origin="layout" path="M -6.25E-7 3.7037E-6 L -6.25E-7 -0.08727 " pathEditMode="relative" rAng="0" ptsTypes="AA">
                      <p:cBhvr>
                        <p:cTn dur="2000" fill="hold"/>
                        <p:tgtEl>
                          <p:spTgt spid="10"/>
                        </p:tgtEl>
                        <p:attrNameLst>
                          <p:attrName>ppt_x</p:attrName>
                          <p:attrName>ppt_y</p:attrName>
                        </p:attrNameLst>
                      </p:cBhvr>
                      <p:rCtr x="0" y="-4375"/>
                    </p:animMotion>
                  </p:childTnLst>
                </p:cTn>
              </p:par>
            </p:tnLst>
          </p:tmpl>
        </p:tmplLst>
      </p:bldP>
      <p:bldP spid="7" grpId="0" uiExpand="1" build="p">
        <p:tmplLst>
          <p:tmpl lvl="1">
            <p:tnLst>
              <p:par>
                <p:cTn presetID="56" presetClass="path" presetSubtype="0" accel="50000" decel="50000" fill="hold" nodeType="withEffect">
                  <p:stCondLst>
                    <p:cond delay="0"/>
                  </p:stCondLst>
                  <p:childTnLst>
                    <p:animMotion origin="layout" path="M -2.5E-6 2.59259E-6 L 0.32018 -0.07778 " pathEditMode="relative" rAng="0" ptsTypes="AA">
                      <p:cBhvr>
                        <p:cTn dur="2000" fill="hold"/>
                        <p:tgtEl>
                          <p:spTgt spid="7"/>
                        </p:tgtEl>
                        <p:attrNameLst>
                          <p:attrName>ppt_x</p:attrName>
                          <p:attrName>ppt_y</p:attrName>
                        </p:attrNameLst>
                      </p:cBhvr>
                      <p:rCtr x="16003" y="-3889"/>
                    </p:animMotion>
                  </p:childTnLst>
                  <p:subTnLst>
                    <p:animClr clrSpc="rgb" dir="cw">
                      <p:cBhvr override="childStyle">
                        <p:cTn dur="1" fill="hold" display="0" masterRel="nextClick" afterEffect="1"/>
                        <p:tgtEl>
                          <p:spTgt spid="7"/>
                        </p:tgtEl>
                        <p:attrNameLst>
                          <p:attrName>ppt_c</p:attrName>
                        </p:attrNameLst>
                      </p:cBhvr>
                      <p:to>
                        <a:schemeClr val="accent2"/>
                      </p:to>
                    </p:animClr>
                  </p:subTnLst>
                </p:cTn>
              </p:par>
            </p:tnLst>
          </p:tmpl>
          <p:tmpl>
            <p:tnLst>
              <p:par>
                <p:cTn presetID="56" presetClass="path" presetSubtype="0" accel="50000" decel="50000" fill="hold" nodeType="withEffect">
                  <p:stCondLst>
                    <p:cond delay="0"/>
                  </p:stCondLst>
                  <p:childTnLst>
                    <p:animMotion origin="layout" path="M 2.29167E-6 2.59259E-6 L 0.32018 -0.07778 " pathEditMode="relative" rAng="0" ptsTypes="AA">
                      <p:cBhvr>
                        <p:cTn dur="2000" fill="hold"/>
                        <p:tgtEl>
                          <p:spTgt spid="7"/>
                        </p:tgtEl>
                        <p:attrNameLst>
                          <p:attrName>ppt_x</p:attrName>
                          <p:attrName>ppt_y</p:attrName>
                        </p:attrNameLst>
                      </p:cBhvr>
                      <p:rCtr x="16003" y="-3889"/>
                    </p:animMotion>
                  </p:childTnLst>
                </p:cTn>
              </p:par>
            </p:tnLst>
          </p:tmpl>
        </p:tmplLst>
      </p:bldP>
      <p:bldP spid="7" grpId="1" build="p">
        <p:tmplLst>
          <p:tmpl lvl="1">
            <p:tnLst>
              <p:par>
                <p:cTn presetID="6" presetClass="emph" presetSubtype="0" fill="hold" nodeType="withEffect">
                  <p:stCondLst>
                    <p:cond delay="0"/>
                  </p:stCondLst>
                  <p:childTnLst>
                    <p:animScale>
                      <p:cBhvr>
                        <p:cTn dur="2000" fill="hold"/>
                        <p:tgtEl>
                          <p:spTgt spid="7"/>
                        </p:tgtEl>
                      </p:cBhvr>
                      <p:by x="100000" y="70000"/>
                    </p:animScale>
                  </p:childTnLst>
                </p:cTn>
              </p:par>
            </p:tnLst>
          </p:tmpl>
        </p:tmplLst>
      </p:bldP>
      <p:bldP spid="8" grpId="0"/>
      <p:bldP spid="14" grpId="0" build="p">
        <p:tmplLst>
          <p:tmpl lvl="1">
            <p:tnLst>
              <p:par>
                <p:cTn presetID="64" presetClass="path" presetSubtype="0" accel="50000" decel="50000" fill="hold" nodeType="withEffect">
                  <p:stCondLst>
                    <p:cond delay="0"/>
                  </p:stCondLst>
                  <p:childTnLst>
                    <p:animMotion origin="layout" path="M -6.25E-7 3.7037E-6 L -6.25E-7 -0.08727 " pathEditMode="relative" rAng="0" ptsTypes="AA">
                      <p:cBhvr>
                        <p:cTn dur="2000" fill="hold"/>
                        <p:tgtEl>
                          <p:spTgt spid="14"/>
                        </p:tgtEl>
                        <p:attrNameLst>
                          <p:attrName>ppt_x</p:attrName>
                          <p:attrName>ppt_y</p:attrName>
                        </p:attrNameLst>
                      </p:cBhvr>
                      <p:rCtr x="0" y="-4375"/>
                    </p:animMotion>
                  </p:childTnLst>
                </p:cTn>
              </p:par>
            </p:tnLst>
          </p:tmpl>
        </p:tmplLst>
      </p:bldP>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5_2-Col Single Heading Chart">
    <p:spTree>
      <p:nvGrpSpPr>
        <p:cNvPr id="1" name=""/>
        <p:cNvGrpSpPr/>
        <p:nvPr/>
      </p:nvGrpSpPr>
      <p:grpSpPr>
        <a:xfrm>
          <a:off x="0" y="0"/>
          <a:ext cx="0" cy="0"/>
          <a:chOff x="0" y="0"/>
          <a:chExt cx="0" cy="0"/>
        </a:xfrm>
      </p:grpSpPr>
      <p:sp>
        <p:nvSpPr>
          <p:cNvPr id="2" name="Unvan 1"/>
          <p:cNvSpPr>
            <a:spLocks noGrp="1"/>
          </p:cNvSpPr>
          <p:nvPr>
            <p:ph type="title"/>
          </p:nvPr>
        </p:nvSpPr>
        <p:spPr>
          <a:xfrm>
            <a:off x="2423591" y="365126"/>
            <a:ext cx="8932325" cy="1325563"/>
          </a:xfrm>
          <a:prstGeom prst="rect">
            <a:avLst/>
          </a:prstGeom>
        </p:spPr>
        <p:txBody>
          <a:bodyPr/>
          <a:lstStyle>
            <a:lvl1pPr>
              <a:defRPr>
                <a:solidFill>
                  <a:schemeClr val="accent4">
                    <a:lumMod val="50000"/>
                  </a:schemeClr>
                </a:solidFill>
              </a:defRPr>
            </a:lvl1pPr>
          </a:lstStyle>
          <a:p>
            <a:r>
              <a:rPr lang="en-US" dirty="0"/>
              <a:t>Click to edit Master title style</a:t>
            </a:r>
            <a:endParaRPr lang="tr-TR" dirty="0"/>
          </a:p>
        </p:txBody>
      </p:sp>
      <p:sp>
        <p:nvSpPr>
          <p:cNvPr id="3" name="Metin Yer Tutucusu 2"/>
          <p:cNvSpPr>
            <a:spLocks noGrp="1"/>
          </p:cNvSpPr>
          <p:nvPr>
            <p:ph type="body" idx="1"/>
          </p:nvPr>
        </p:nvSpPr>
        <p:spPr>
          <a:xfrm>
            <a:off x="2423592" y="1678676"/>
            <a:ext cx="468052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İçerik Yer Tutucusu 3"/>
          <p:cNvSpPr>
            <a:spLocks noGrp="1"/>
          </p:cNvSpPr>
          <p:nvPr>
            <p:ph sz="half" idx="2"/>
          </p:nvPr>
        </p:nvSpPr>
        <p:spPr>
          <a:xfrm>
            <a:off x="2423592" y="2502588"/>
            <a:ext cx="468052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dirty="0"/>
          </a:p>
        </p:txBody>
      </p:sp>
      <p:sp>
        <p:nvSpPr>
          <p:cNvPr id="5" name="Metin Yer Tutucusu 4"/>
          <p:cNvSpPr>
            <a:spLocks noGrp="1"/>
          </p:cNvSpPr>
          <p:nvPr>
            <p:ph type="body" sz="quarter" idx="3"/>
          </p:nvPr>
        </p:nvSpPr>
        <p:spPr>
          <a:xfrm>
            <a:off x="7259291" y="1678676"/>
            <a:ext cx="470356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İçerik Yer Tutucusu 5"/>
          <p:cNvSpPr>
            <a:spLocks noGrp="1"/>
          </p:cNvSpPr>
          <p:nvPr>
            <p:ph sz="quarter" idx="4"/>
          </p:nvPr>
        </p:nvSpPr>
        <p:spPr>
          <a:xfrm>
            <a:off x="7259291" y="2502588"/>
            <a:ext cx="4703568" cy="36845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10" name="Rectangle 5"/>
          <p:cNvSpPr>
            <a:spLocks noGrp="1" noChangeArrowheads="1"/>
          </p:cNvSpPr>
          <p:nvPr>
            <p:ph type="dt" sz="half" idx="10"/>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1" name="Rectangle 6"/>
          <p:cNvSpPr>
            <a:spLocks noGrp="1" noChangeArrowheads="1"/>
          </p:cNvSpPr>
          <p:nvPr>
            <p:ph type="ftr" sz="quarter" idx="11"/>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2" name="Rectangle 7"/>
          <p:cNvSpPr>
            <a:spLocks noGrp="1" noChangeArrowheads="1"/>
          </p:cNvSpPr>
          <p:nvPr>
            <p:ph type="sldNum" sz="quarter" idx="12"/>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1434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6_2-Col Single Heading Text+Chart">
    <p:spTree>
      <p:nvGrpSpPr>
        <p:cNvPr id="1" name=""/>
        <p:cNvGrpSpPr/>
        <p:nvPr/>
      </p:nvGrpSpPr>
      <p:grpSpPr>
        <a:xfrm>
          <a:off x="0" y="0"/>
          <a:ext cx="0" cy="0"/>
          <a:chOff x="0" y="0"/>
          <a:chExt cx="0" cy="0"/>
        </a:xfrm>
      </p:grpSpPr>
      <p:sp>
        <p:nvSpPr>
          <p:cNvPr id="2" name="Unvan 1"/>
          <p:cNvSpPr>
            <a:spLocks noGrp="1"/>
          </p:cNvSpPr>
          <p:nvPr>
            <p:ph type="title"/>
          </p:nvPr>
        </p:nvSpPr>
        <p:spPr>
          <a:xfrm>
            <a:off x="2423592" y="457200"/>
            <a:ext cx="3888432" cy="1600200"/>
          </a:xfrm>
          <a:prstGeom prst="rect">
            <a:avLst/>
          </a:prstGeom>
        </p:spPr>
        <p:txBody>
          <a:bodyPr anchor="b"/>
          <a:lstStyle>
            <a:lvl1pPr>
              <a:defRPr sz="3200">
                <a:solidFill>
                  <a:schemeClr val="accent4">
                    <a:lumMod val="50000"/>
                  </a:schemeClr>
                </a:solidFill>
              </a:defRPr>
            </a:lvl1pPr>
          </a:lstStyle>
          <a:p>
            <a:r>
              <a:rPr lang="en-US" dirty="0"/>
              <a:t>Click to edit Master title style</a:t>
            </a:r>
            <a:endParaRPr lang="tr-TR" dirty="0"/>
          </a:p>
        </p:txBody>
      </p:sp>
      <p:sp>
        <p:nvSpPr>
          <p:cNvPr id="3" name="İçerik Yer Tutucusu 2"/>
          <p:cNvSpPr>
            <a:spLocks noGrp="1"/>
          </p:cNvSpPr>
          <p:nvPr>
            <p:ph idx="1"/>
          </p:nvPr>
        </p:nvSpPr>
        <p:spPr>
          <a:xfrm>
            <a:off x="6429067" y="932863"/>
            <a:ext cx="5571590" cy="516043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Metin Yer Tutucusu 3"/>
          <p:cNvSpPr>
            <a:spLocks noGrp="1"/>
          </p:cNvSpPr>
          <p:nvPr>
            <p:ph type="body" sz="half" idx="2"/>
          </p:nvPr>
        </p:nvSpPr>
        <p:spPr>
          <a:xfrm>
            <a:off x="2423592" y="2057400"/>
            <a:ext cx="3888432" cy="403589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5"/>
          <p:cNvSpPr>
            <a:spLocks noGrp="1" noChangeArrowheads="1"/>
          </p:cNvSpPr>
          <p:nvPr>
            <p:ph type="dt" sz="half" idx="10"/>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9"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10"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243573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1-Col Single Heading List">
    <p:spTree>
      <p:nvGrpSpPr>
        <p:cNvPr id="1" name=""/>
        <p:cNvGrpSpPr/>
        <p:nvPr/>
      </p:nvGrpSpPr>
      <p:grpSpPr>
        <a:xfrm>
          <a:off x="0" y="0"/>
          <a:ext cx="0" cy="0"/>
          <a:chOff x="0" y="0"/>
          <a:chExt cx="0" cy="0"/>
        </a:xfrm>
      </p:grpSpPr>
      <p:sp>
        <p:nvSpPr>
          <p:cNvPr id="2" name="1 Başlık"/>
          <p:cNvSpPr>
            <a:spLocks noGrp="1"/>
          </p:cNvSpPr>
          <p:nvPr>
            <p:ph type="title"/>
          </p:nvPr>
        </p:nvSpPr>
        <p:spPr>
          <a:xfrm>
            <a:off x="2423592" y="304800"/>
            <a:ext cx="9768408" cy="1143000"/>
          </a:xfrm>
          <a:prstGeom prst="rect">
            <a:avLst/>
          </a:prstGeom>
        </p:spPr>
        <p:txBody>
          <a:bodyPr/>
          <a:lstStyle>
            <a:lvl1pPr>
              <a:defRPr>
                <a:solidFill>
                  <a:schemeClr val="accent4">
                    <a:lumMod val="50000"/>
                  </a:schemeClr>
                </a:solidFill>
              </a:defRPr>
            </a:lvl1pPr>
          </a:lstStyle>
          <a:p>
            <a:r>
              <a:rPr lang="en-US" dirty="0"/>
              <a:t>Click to edit Master title style</a:t>
            </a:r>
            <a:endParaRPr lang="tr-TR" dirty="0"/>
          </a:p>
        </p:txBody>
      </p:sp>
      <p:sp>
        <p:nvSpPr>
          <p:cNvPr id="3" name="2 İçerik Yer Tutucusu"/>
          <p:cNvSpPr>
            <a:spLocks noGrp="1"/>
          </p:cNvSpPr>
          <p:nvPr>
            <p:ph idx="1"/>
          </p:nvPr>
        </p:nvSpPr>
        <p:spPr>
          <a:xfrm>
            <a:off x="2423592" y="1524000"/>
            <a:ext cx="9577064" cy="500134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34296219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8_Rotated 1-Col List">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4000" y="304800"/>
            <a:ext cx="3048000" cy="5791200"/>
          </a:xfrm>
          <a:prstGeom prst="rect">
            <a:avLst/>
          </a:prstGeom>
        </p:spPr>
        <p:txBody>
          <a:bodyPr vert="eaVert"/>
          <a:lstStyle/>
          <a:p>
            <a:r>
              <a:rPr lang="en-US"/>
              <a:t>Click to edit Master title style</a:t>
            </a:r>
            <a:endParaRPr lang="tr-TR"/>
          </a:p>
        </p:txBody>
      </p:sp>
      <p:sp>
        <p:nvSpPr>
          <p:cNvPr id="3" name="Dikey Metin Yer Tutucusu 2"/>
          <p:cNvSpPr>
            <a:spLocks noGrp="1"/>
          </p:cNvSpPr>
          <p:nvPr>
            <p:ph type="body" orient="vert" idx="1"/>
          </p:nvPr>
        </p:nvSpPr>
        <p:spPr>
          <a:xfrm>
            <a:off x="2423592" y="304800"/>
            <a:ext cx="6517208" cy="5791200"/>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7"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8"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9"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315956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ko-KR" dirty="0"/>
          </a:p>
        </p:txBody>
      </p:sp>
      <p:sp>
        <p:nvSpPr>
          <p:cNvPr id="3" name="Footer Placeholder 2"/>
          <p:cNvSpPr>
            <a:spLocks noGrp="1"/>
          </p:cNvSpPr>
          <p:nvPr>
            <p:ph type="ftr" sz="quarter" idx="11"/>
          </p:nvPr>
        </p:nvSpPr>
        <p:spPr/>
        <p:txBody>
          <a:bodyPr/>
          <a:lstStyle/>
          <a:p>
            <a:pPr>
              <a:defRPr/>
            </a:pPr>
            <a:endParaRPr lang="en-US" altLang="ko-KR" dirty="0"/>
          </a:p>
        </p:txBody>
      </p:sp>
      <p:sp>
        <p:nvSpPr>
          <p:cNvPr id="4" name="Slide Number Placeholder 3"/>
          <p:cNvSpPr>
            <a:spLocks noGrp="1"/>
          </p:cNvSpPr>
          <p:nvPr>
            <p:ph type="sldNum" sz="quarter" idx="12"/>
          </p:nvPr>
        </p:nvSpPr>
        <p:spPr/>
        <p:txBody>
          <a:bodyPr/>
          <a:lstStyle/>
          <a:p>
            <a:pPr>
              <a:defRPr/>
            </a:pPr>
            <a:fld id="{BB67EF4F-B5F5-423B-9BDB-501752633DE6}" type="slidenum">
              <a:rPr lang="en-US" altLang="ko-KR" smtClean="0"/>
              <a:pPr>
                <a:defRPr/>
              </a:pPr>
              <a:t>‹#›</a:t>
            </a:fld>
            <a:endParaRPr lang="en-US" altLang="ko-KR" dirty="0"/>
          </a:p>
        </p:txBody>
      </p:sp>
    </p:spTree>
    <p:extLst>
      <p:ext uri="{BB962C8B-B14F-4D97-AF65-F5344CB8AC3E}">
        <p14:creationId xmlns:p14="http://schemas.microsoft.com/office/powerpoint/2010/main" val="155081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17" Type="http://schemas.openxmlformats.org/officeDocument/2006/relationships/image" Target="../media/image5.png"/><Relationship Id="rId2" Type="http://schemas.openxmlformats.org/officeDocument/2006/relationships/slideLayout" Target="../slideLayouts/slideLayout2.xml"/><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heme" Target="../theme/theme1.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2" descr="miran08_2"/>
          <p:cNvPicPr>
            <a:picLocks noChangeAspect="1" noChangeArrowheads="1"/>
          </p:cNvPicPr>
          <p:nvPr userDrawn="1"/>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colorTemperature colorTemp="4563"/>
                    </a14:imgEffect>
                  </a14:imgLayer>
                </a14:imgProps>
              </a:ext>
              <a:ext uri="{28A0092B-C50C-407E-A947-70E740481C1C}">
                <a14:useLocalDpi xmlns:a14="http://schemas.microsoft.com/office/drawing/2010/main" val="0"/>
              </a:ext>
            </a:extLst>
          </a:blip>
          <a:srcRect/>
          <a:stretch>
            <a:fillRect/>
          </a:stretch>
        </p:blipFill>
        <p:spPr bwMode="auto">
          <a:xfrm>
            <a:off x="0" y="190500"/>
            <a:ext cx="12192000" cy="6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 6"/>
          <p:cNvGrpSpPr/>
          <p:nvPr userDrawn="1"/>
        </p:nvGrpSpPr>
        <p:grpSpPr>
          <a:xfrm>
            <a:off x="0" y="2"/>
            <a:ext cx="12186316" cy="1993566"/>
            <a:chOff x="0" y="-28464"/>
            <a:chExt cx="12186316" cy="1993566"/>
          </a:xfrm>
        </p:grpSpPr>
        <p:pic>
          <p:nvPicPr>
            <p:cNvPr id="16" name="Resim 2"/>
            <p:cNvPicPr>
              <a:picLocks noChangeAspect="1"/>
            </p:cNvPicPr>
            <p:nvPr/>
          </p:nvPicPr>
          <p:blipFill>
            <a:blip r:embed="rId13">
              <a:duotone>
                <a:prstClr val="black"/>
                <a:schemeClr val="accent4">
                  <a:tint val="45000"/>
                  <a:satMod val="400000"/>
                </a:schemeClr>
              </a:duotone>
              <a:extLst>
                <a:ext uri="{BEBA8EAE-BF5A-486C-A8C5-ECC9F3942E4B}">
                  <a14:imgProps xmlns:a14="http://schemas.microsoft.com/office/drawing/2010/main">
                    <a14:imgLayer r:embed="rId14">
                      <a14:imgEffect>
                        <a14:backgroundRemoval t="917" b="89602" l="0" r="100000"/>
                      </a14:imgEffect>
                      <a14:imgEffect>
                        <a14:colorTemperature colorTemp="11200"/>
                      </a14:imgEffect>
                      <a14:imgEffect>
                        <a14:saturation sat="400000"/>
                      </a14:imgEffect>
                    </a14:imgLayer>
                  </a14:imgProps>
                </a:ext>
              </a:extLst>
            </a:blip>
            <a:stretch>
              <a:fillRect/>
            </a:stretch>
          </p:blipFill>
          <p:spPr>
            <a:xfrm>
              <a:off x="0" y="-28463"/>
              <a:ext cx="9192344" cy="1993565"/>
            </a:xfrm>
            <a:prstGeom prst="rect">
              <a:avLst/>
            </a:prstGeom>
          </p:spPr>
        </p:pic>
        <p:pic>
          <p:nvPicPr>
            <p:cNvPr id="17" name="Resim 5"/>
            <p:cNvPicPr>
              <a:picLocks noChangeAspect="1"/>
            </p:cNvPicPr>
            <p:nvPr/>
          </p:nvPicPr>
          <p:blipFill>
            <a:blip r:embed="rId15">
              <a:duotone>
                <a:prstClr val="black"/>
                <a:schemeClr val="accent4">
                  <a:tint val="45000"/>
                  <a:satMod val="400000"/>
                </a:schemeClr>
              </a:duotone>
              <a:extLst>
                <a:ext uri="{BEBA8EAE-BF5A-486C-A8C5-ECC9F3942E4B}">
                  <a14:imgProps xmlns:a14="http://schemas.microsoft.com/office/drawing/2010/main">
                    <a14:imgLayer r:embed="rId16">
                      <a14:imgEffect>
                        <a14:colorTemperature colorTemp="11200"/>
                      </a14:imgEffect>
                    </a14:imgLayer>
                  </a14:imgProps>
                </a:ext>
              </a:extLst>
            </a:blip>
            <a:stretch>
              <a:fillRect/>
            </a:stretch>
          </p:blipFill>
          <p:spPr>
            <a:xfrm>
              <a:off x="9192344" y="-28464"/>
              <a:ext cx="2993972" cy="1993565"/>
            </a:xfrm>
            <a:prstGeom prst="rect">
              <a:avLst/>
            </a:prstGeom>
          </p:spPr>
        </p:pic>
      </p:grpSp>
      <p:sp>
        <p:nvSpPr>
          <p:cNvPr id="18" name="Rectangle 3"/>
          <p:cNvSpPr>
            <a:spLocks noGrp="1" noChangeArrowheads="1"/>
          </p:cNvSpPr>
          <p:nvPr>
            <p:ph type="title"/>
          </p:nvPr>
        </p:nvSpPr>
        <p:spPr bwMode="auto">
          <a:xfrm>
            <a:off x="2402314" y="304800"/>
            <a:ext cx="97896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lvl="0" defTabSz="914400">
              <a:buFontTx/>
              <a:buNone/>
            </a:pPr>
            <a:r>
              <a:rPr lang="tr-TR" altLang="ko-KR" dirty="0" err="1"/>
              <a:t>Arial</a:t>
            </a:r>
            <a:endParaRPr lang="en-US" altLang="ko-KR" dirty="0"/>
          </a:p>
        </p:txBody>
      </p:sp>
      <p:sp>
        <p:nvSpPr>
          <p:cNvPr id="19" name="Rectangle 4"/>
          <p:cNvSpPr>
            <a:spLocks noGrp="1" noChangeArrowheads="1"/>
          </p:cNvSpPr>
          <p:nvPr>
            <p:ph type="body" idx="1"/>
          </p:nvPr>
        </p:nvSpPr>
        <p:spPr bwMode="auto">
          <a:xfrm>
            <a:off x="2402314" y="1524000"/>
            <a:ext cx="95983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ko-KR" dirty="0" err="1"/>
              <a:t>Aasdad</a:t>
            </a:r>
            <a:endParaRPr lang="en-US" altLang="ko-KR" dirty="0"/>
          </a:p>
          <a:p>
            <a:pPr lvl="1"/>
            <a:r>
              <a:rPr lang="tr-TR" altLang="ko-KR" dirty="0"/>
              <a:t>a</a:t>
            </a:r>
            <a:endParaRPr lang="en-US" altLang="ko-KR" dirty="0"/>
          </a:p>
          <a:p>
            <a:pPr lvl="2"/>
            <a:r>
              <a:rPr lang="tr-TR" altLang="ko-KR" dirty="0"/>
              <a:t>s</a:t>
            </a:r>
            <a:endParaRPr lang="en-US" altLang="ko-KR" dirty="0"/>
          </a:p>
          <a:p>
            <a:pPr lvl="3"/>
            <a:r>
              <a:rPr lang="tr-TR" altLang="ko-KR" dirty="0"/>
              <a:t>s</a:t>
            </a:r>
            <a:endParaRPr lang="en-US" altLang="ko-KR" dirty="0"/>
          </a:p>
          <a:p>
            <a:pPr lvl="4"/>
            <a:r>
              <a:rPr lang="tr-TR" altLang="ko-KR" dirty="0"/>
              <a:t>s</a:t>
            </a:r>
            <a:endParaRPr lang="en-US" altLang="ko-KR" dirty="0"/>
          </a:p>
        </p:txBody>
      </p:sp>
      <p:sp>
        <p:nvSpPr>
          <p:cNvPr id="20"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21"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endParaRPr lang="en-US" altLang="ko-KR" dirty="0"/>
          </a:p>
        </p:txBody>
      </p:sp>
      <p:sp>
        <p:nvSpPr>
          <p:cNvPr id="22"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2"/>
                </a:solidFill>
                <a:latin typeface="Arial" panose="020B0604020202020204" pitchFamily="34" charset="0"/>
                <a:ea typeface="-윤고딕140" panose="02030600000101010101" pitchFamily="18" charset="-127"/>
              </a:defRPr>
            </a:lvl1pPr>
          </a:lstStyle>
          <a:p>
            <a:pPr>
              <a:defRPr/>
            </a:pPr>
            <a:fld id="{BB67EF4F-B5F5-423B-9BDB-501752633DE6}" type="slidenum">
              <a:rPr lang="en-US" altLang="ko-KR" smtClean="0"/>
              <a:pPr>
                <a:defRPr/>
              </a:pPr>
              <a:t>‹#›</a:t>
            </a:fld>
            <a:endParaRPr lang="en-US" altLang="ko-KR" dirty="0"/>
          </a:p>
        </p:txBody>
      </p:sp>
      <p:pic>
        <p:nvPicPr>
          <p:cNvPr id="23" name="Picture 8" descr="AR01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21595239" flipH="1">
            <a:off x="410634" y="331789"/>
            <a:ext cx="24553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eşgen 26"/>
          <p:cNvSpPr/>
          <p:nvPr userDrawn="1"/>
        </p:nvSpPr>
        <p:spPr bwMode="auto">
          <a:xfrm rot="5400000">
            <a:off x="10999604" y="182256"/>
            <a:ext cx="779910" cy="817039"/>
          </a:xfrm>
          <a:prstGeom prst="homePlat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tr-TR" sz="2400" b="0" i="0" u="none" strike="noStrike" cap="none" normalizeH="0" baseline="0">
              <a:ln>
                <a:noFill/>
              </a:ln>
              <a:solidFill>
                <a:schemeClr val="tx1"/>
              </a:solidFill>
              <a:effectLst/>
              <a:latin typeface="Arial Rounded MT Bold" panose="020F0704030504030204" pitchFamily="34" charset="0"/>
              <a:ea typeface="굴림" panose="020B0600000101010101" pitchFamily="34" charset="-127"/>
            </a:endParaRPr>
          </a:p>
        </p:txBody>
      </p:sp>
      <p:sp>
        <p:nvSpPr>
          <p:cNvPr id="25" name="Metin Yer Tutucusu 8"/>
          <p:cNvSpPr txBox="1">
            <a:spLocks/>
          </p:cNvSpPr>
          <p:nvPr userDrawn="1"/>
        </p:nvSpPr>
        <p:spPr>
          <a:xfrm>
            <a:off x="11044902" y="253489"/>
            <a:ext cx="689314" cy="1000125"/>
          </a:xfrm>
          <a:prstGeom prst="rect">
            <a:avLst/>
          </a:prstGeom>
        </p:spPr>
        <p:txBody>
          <a:bodyPr/>
          <a:lstStyle>
            <a:lvl1pPr marL="0" indent="0" algn="ctr" rtl="0" eaLnBrk="1" fontAlgn="base" latinLnBrk="1" hangingPunct="1">
              <a:spcBef>
                <a:spcPct val="20000"/>
              </a:spcBef>
              <a:spcAft>
                <a:spcPct val="0"/>
              </a:spcAft>
              <a:buFontTx/>
              <a:buNone/>
              <a:defRPr kumimoji="1" sz="3200" kern="1200">
                <a:solidFill>
                  <a:schemeClr val="bg1"/>
                </a:solidFill>
                <a:latin typeface="Matura MT Script Capitals" panose="03020802060602070202" pitchFamily="66" charset="0"/>
                <a:ea typeface="+mn-ea"/>
                <a:cs typeface="+mn-cs"/>
              </a:defRPr>
            </a:lvl1pPr>
            <a:lvl2pPr marL="457200" indent="0" algn="l" rtl="0" eaLnBrk="1" fontAlgn="base" latinLnBrk="1" hangingPunct="1">
              <a:spcBef>
                <a:spcPct val="20000"/>
              </a:spcBef>
              <a:spcAft>
                <a:spcPct val="0"/>
              </a:spcAft>
              <a:buFontTx/>
              <a:buNone/>
              <a:defRPr kumimoji="1" sz="2400" kern="1200">
                <a:solidFill>
                  <a:srgbClr val="6C6A76"/>
                </a:solidFill>
                <a:latin typeface="Maiandra GD" panose="020E0502030308020204" pitchFamily="34" charset="0"/>
                <a:ea typeface="+mn-ea"/>
                <a:cs typeface="+mn-cs"/>
              </a:defRPr>
            </a:lvl2pPr>
            <a:lvl3pPr marL="914400" indent="0" algn="l" rtl="0" eaLnBrk="1" fontAlgn="base" latinLnBrk="1" hangingPunct="1">
              <a:spcBef>
                <a:spcPct val="20000"/>
              </a:spcBef>
              <a:spcAft>
                <a:spcPct val="0"/>
              </a:spcAft>
              <a:buFontTx/>
              <a:buNone/>
              <a:defRPr kumimoji="1" sz="2200" kern="1200">
                <a:solidFill>
                  <a:srgbClr val="6C6A76"/>
                </a:solidFill>
                <a:latin typeface="Maiandra GD" panose="020E0502030308020204" pitchFamily="34" charset="0"/>
                <a:ea typeface="+mn-ea"/>
                <a:cs typeface="+mn-cs"/>
              </a:defRPr>
            </a:lvl3pPr>
            <a:lvl4pPr marL="1371600" indent="0" algn="l" rtl="0" eaLnBrk="1" fontAlgn="base" latinLnBrk="1" hangingPunct="1">
              <a:spcBef>
                <a:spcPct val="20000"/>
              </a:spcBef>
              <a:spcAft>
                <a:spcPct val="0"/>
              </a:spcAft>
              <a:buFontTx/>
              <a:buNone/>
              <a:defRPr kumimoji="1" sz="2000" kern="1200">
                <a:solidFill>
                  <a:srgbClr val="6C6A76"/>
                </a:solidFill>
                <a:latin typeface="Maiandra GD" panose="020E0502030308020204" pitchFamily="34" charset="0"/>
                <a:ea typeface="+mn-ea"/>
                <a:cs typeface="+mn-cs"/>
              </a:defRPr>
            </a:lvl4pPr>
            <a:lvl5pPr marL="1828800" indent="0" algn="l" rtl="0" eaLnBrk="1" fontAlgn="base" latinLnBrk="1" hangingPunct="1">
              <a:spcBef>
                <a:spcPct val="20000"/>
              </a:spcBef>
              <a:spcAft>
                <a:spcPct val="0"/>
              </a:spcAft>
              <a:buFontTx/>
              <a:buNone/>
              <a:defRPr kumimoji="1" kern="1200">
                <a:solidFill>
                  <a:srgbClr val="6C6A76"/>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F5029EB5-7AD5-44F1-99B7-34F9C04DEC14}" type="slidenum">
              <a:rPr lang="tr-TR" smtClean="0"/>
              <a:pPr/>
              <a:t>‹#›</a:t>
            </a:fld>
            <a:endParaRPr lang="tr-TR" dirty="0"/>
          </a:p>
        </p:txBody>
      </p:sp>
      <p:pic>
        <p:nvPicPr>
          <p:cNvPr id="1026" name="WordPictureWatermark6178517" descr="30"/>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3419" t="4413" r="34937" b="86835"/>
          <a:stretch/>
        </p:blipFill>
        <p:spPr bwMode="auto">
          <a:xfrm>
            <a:off x="7968208" y="6314083"/>
            <a:ext cx="2686993" cy="539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kurumsal.atauni.edu.tr/wp-content/uploads/2024/02/Artboard-10-6-1024x724.png"/>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l="19217" t="34482" r="19217" b="34482"/>
          <a:stretch/>
        </p:blipFill>
        <p:spPr bwMode="auto">
          <a:xfrm>
            <a:off x="10607104" y="6296620"/>
            <a:ext cx="1616300" cy="57606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txBox="1">
            <a:spLocks noChangeArrowheads="1"/>
          </p:cNvSpPr>
          <p:nvPr userDrawn="1"/>
        </p:nvSpPr>
        <p:spPr bwMode="auto">
          <a:xfrm>
            <a:off x="6672064" y="6597352"/>
            <a:ext cx="1561479" cy="35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latinLnBrk="0" hangingPunct="1">
              <a:spcBef>
                <a:spcPct val="0"/>
              </a:spcBef>
              <a:spcAft>
                <a:spcPct val="0"/>
              </a:spcAft>
              <a:defRPr kumimoji="1" lang="en-US" altLang="ko-KR" sz="3000" kern="1200" dirty="0" smtClean="0">
                <a:solidFill>
                  <a:srgbClr val="7AAFC9"/>
                </a:solidFill>
                <a:latin typeface="Constantia" panose="02030602050306030303" pitchFamily="18" charset="0"/>
                <a:ea typeface="+mn-ea"/>
                <a:cs typeface="+mn-cs"/>
              </a:defRPr>
            </a:lvl1pPr>
            <a:lvl2pPr algn="ctr" rtl="0" eaLnBrk="1" fontAlgn="base" latinLnBrk="1" hangingPunct="1">
              <a:spcBef>
                <a:spcPct val="0"/>
              </a:spcBef>
              <a:spcAft>
                <a:spcPct val="0"/>
              </a:spcAft>
              <a:defRPr kumimoji="1" sz="4400">
                <a:solidFill>
                  <a:srgbClr val="7AAFC9"/>
                </a:solidFill>
                <a:latin typeface="Constantia" panose="02030602050306030303" pitchFamily="18" charset="0"/>
              </a:defRPr>
            </a:lvl2pPr>
            <a:lvl3pPr algn="ctr" rtl="0" eaLnBrk="1" fontAlgn="base" latinLnBrk="1" hangingPunct="1">
              <a:spcBef>
                <a:spcPct val="0"/>
              </a:spcBef>
              <a:spcAft>
                <a:spcPct val="0"/>
              </a:spcAft>
              <a:defRPr kumimoji="1" sz="4400">
                <a:solidFill>
                  <a:srgbClr val="7AAFC9"/>
                </a:solidFill>
                <a:latin typeface="Constantia" panose="02030602050306030303" pitchFamily="18" charset="0"/>
              </a:defRPr>
            </a:lvl3pPr>
            <a:lvl4pPr algn="ctr" rtl="0" eaLnBrk="1" fontAlgn="base" latinLnBrk="1" hangingPunct="1">
              <a:spcBef>
                <a:spcPct val="0"/>
              </a:spcBef>
              <a:spcAft>
                <a:spcPct val="0"/>
              </a:spcAft>
              <a:defRPr kumimoji="1" sz="4400">
                <a:solidFill>
                  <a:srgbClr val="7AAFC9"/>
                </a:solidFill>
                <a:latin typeface="Constantia" panose="02030602050306030303" pitchFamily="18" charset="0"/>
              </a:defRPr>
            </a:lvl4pPr>
            <a:lvl5pPr algn="ctr" rtl="0" eaLnBrk="1" fontAlgn="base" latinLnBrk="1" hangingPunct="1">
              <a:spcBef>
                <a:spcPct val="0"/>
              </a:spcBef>
              <a:spcAft>
                <a:spcPct val="0"/>
              </a:spcAft>
              <a:defRPr kumimoji="1" sz="4400">
                <a:solidFill>
                  <a:srgbClr val="7AAFC9"/>
                </a:solidFill>
                <a:latin typeface="Constantia" panose="02030602050306030303" pitchFamily="18" charset="0"/>
              </a:defRPr>
            </a:lvl5pPr>
            <a:lvl6pPr marL="4572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6pPr>
            <a:lvl7pPr marL="9144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7pPr>
            <a:lvl8pPr marL="13716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8pPr>
            <a:lvl9pPr marL="18288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9pPr>
          </a:lstStyle>
          <a:p>
            <a:r>
              <a:rPr lang="tr-TR" sz="900" i="1" dirty="0" err="1">
                <a:solidFill>
                  <a:schemeClr val="bg1">
                    <a:lumMod val="50000"/>
                  </a:schemeClr>
                </a:solidFill>
              </a:rPr>
              <a:t>design</a:t>
            </a:r>
            <a:r>
              <a:rPr lang="tr-TR" sz="900" i="1" dirty="0">
                <a:solidFill>
                  <a:schemeClr val="bg1">
                    <a:lumMod val="50000"/>
                  </a:schemeClr>
                </a:solidFill>
              </a:rPr>
              <a:t> </a:t>
            </a:r>
            <a:r>
              <a:rPr lang="tr-TR" sz="900" i="1" dirty="0" err="1">
                <a:solidFill>
                  <a:schemeClr val="bg1">
                    <a:lumMod val="50000"/>
                  </a:schemeClr>
                </a:solidFill>
              </a:rPr>
              <a:t>by</a:t>
            </a:r>
            <a:r>
              <a:rPr lang="tr-TR" sz="900" i="1" dirty="0">
                <a:solidFill>
                  <a:schemeClr val="bg1">
                    <a:lumMod val="50000"/>
                  </a:schemeClr>
                </a:solidFill>
              </a:rPr>
              <a:t> </a:t>
            </a:r>
            <a:r>
              <a:rPr lang="tr-TR" sz="900" i="1" dirty="0" err="1">
                <a:solidFill>
                  <a:schemeClr val="bg1">
                    <a:lumMod val="50000"/>
                  </a:schemeClr>
                </a:solidFill>
              </a:rPr>
              <a:t>m.kaan</a:t>
            </a:r>
            <a:r>
              <a:rPr lang="tr-TR" sz="900" i="1" dirty="0">
                <a:solidFill>
                  <a:schemeClr val="bg1">
                    <a:lumMod val="50000"/>
                  </a:schemeClr>
                </a:solidFill>
              </a:rPr>
              <a:t> </a:t>
            </a:r>
            <a:r>
              <a:rPr lang="tr-TR" sz="900" i="1" dirty="0" err="1">
                <a:solidFill>
                  <a:schemeClr val="bg1">
                    <a:lumMod val="50000"/>
                  </a:schemeClr>
                </a:solidFill>
              </a:rPr>
              <a:t>yesilyurt</a:t>
            </a:r>
            <a:endParaRPr lang="tr-TR" sz="900" i="1" dirty="0">
              <a:solidFill>
                <a:schemeClr val="bg1">
                  <a:lumMod val="50000"/>
                </a:schemeClr>
              </a:solidFill>
            </a:endParaRPr>
          </a:p>
        </p:txBody>
      </p:sp>
    </p:spTree>
    <p:extLst>
      <p:ext uri="{BB962C8B-B14F-4D97-AF65-F5344CB8AC3E}">
        <p14:creationId xmlns:p14="http://schemas.microsoft.com/office/powerpoint/2010/main" val="337641825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1" fontAlgn="base" latinLnBrk="0" hangingPunct="1">
        <a:spcBef>
          <a:spcPct val="0"/>
        </a:spcBef>
        <a:spcAft>
          <a:spcPct val="0"/>
        </a:spcAft>
        <a:defRPr kumimoji="1" lang="en-US" altLang="ko-KR" sz="3000" kern="1200" dirty="0" smtClean="0">
          <a:solidFill>
            <a:srgbClr val="7AAFC9"/>
          </a:solidFill>
          <a:latin typeface="Constantia" panose="02030602050306030303" pitchFamily="18" charset="0"/>
          <a:ea typeface="+mn-ea"/>
          <a:cs typeface="+mn-cs"/>
        </a:defRPr>
      </a:lvl1pPr>
      <a:lvl2pPr algn="ctr" rtl="0" eaLnBrk="1" fontAlgn="base" latinLnBrk="1" hangingPunct="1">
        <a:spcBef>
          <a:spcPct val="0"/>
        </a:spcBef>
        <a:spcAft>
          <a:spcPct val="0"/>
        </a:spcAft>
        <a:defRPr kumimoji="1" sz="4400">
          <a:solidFill>
            <a:srgbClr val="7AAFC9"/>
          </a:solidFill>
          <a:latin typeface="Constantia" panose="02030602050306030303" pitchFamily="18" charset="0"/>
        </a:defRPr>
      </a:lvl2pPr>
      <a:lvl3pPr algn="ctr" rtl="0" eaLnBrk="1" fontAlgn="base" latinLnBrk="1" hangingPunct="1">
        <a:spcBef>
          <a:spcPct val="0"/>
        </a:spcBef>
        <a:spcAft>
          <a:spcPct val="0"/>
        </a:spcAft>
        <a:defRPr kumimoji="1" sz="4400">
          <a:solidFill>
            <a:srgbClr val="7AAFC9"/>
          </a:solidFill>
          <a:latin typeface="Constantia" panose="02030602050306030303" pitchFamily="18" charset="0"/>
        </a:defRPr>
      </a:lvl3pPr>
      <a:lvl4pPr algn="ctr" rtl="0" eaLnBrk="1" fontAlgn="base" latinLnBrk="1" hangingPunct="1">
        <a:spcBef>
          <a:spcPct val="0"/>
        </a:spcBef>
        <a:spcAft>
          <a:spcPct val="0"/>
        </a:spcAft>
        <a:defRPr kumimoji="1" sz="4400">
          <a:solidFill>
            <a:srgbClr val="7AAFC9"/>
          </a:solidFill>
          <a:latin typeface="Constantia" panose="02030602050306030303" pitchFamily="18" charset="0"/>
        </a:defRPr>
      </a:lvl4pPr>
      <a:lvl5pPr algn="ctr" rtl="0" eaLnBrk="1" fontAlgn="base" latinLnBrk="1" hangingPunct="1">
        <a:spcBef>
          <a:spcPct val="0"/>
        </a:spcBef>
        <a:spcAft>
          <a:spcPct val="0"/>
        </a:spcAft>
        <a:defRPr kumimoji="1" sz="4400">
          <a:solidFill>
            <a:srgbClr val="7AAFC9"/>
          </a:solidFill>
          <a:latin typeface="Constantia" panose="02030602050306030303" pitchFamily="18" charset="0"/>
        </a:defRPr>
      </a:lvl5pPr>
      <a:lvl6pPr marL="4572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6pPr>
      <a:lvl7pPr marL="9144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7pPr>
      <a:lvl8pPr marL="13716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8pPr>
      <a:lvl9pPr marL="18288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9pPr>
    </p:titleStyle>
    <p:bodyStyle>
      <a:lvl1pPr marL="342900" indent="-342900" algn="l" rtl="0" eaLnBrk="1" fontAlgn="base" latinLnBrk="0" hangingPunct="1">
        <a:spcBef>
          <a:spcPct val="20000"/>
        </a:spcBef>
        <a:spcAft>
          <a:spcPct val="0"/>
        </a:spcAft>
        <a:buChar char="•"/>
        <a:defRPr kumimoji="1" sz="2800" kern="1200">
          <a:solidFill>
            <a:srgbClr val="6C6A76"/>
          </a:solidFill>
          <a:latin typeface="Maiandra GD" panose="020E0502030308020204" pitchFamily="34" charset="0"/>
          <a:ea typeface="+mn-ea"/>
          <a:cs typeface="+mn-cs"/>
        </a:defRPr>
      </a:lvl1pPr>
      <a:lvl2pPr marL="742950" indent="-285750" algn="l" rtl="0" eaLnBrk="1" fontAlgn="base" latinLnBrk="0" hangingPunct="1">
        <a:spcBef>
          <a:spcPct val="20000"/>
        </a:spcBef>
        <a:spcAft>
          <a:spcPct val="0"/>
        </a:spcAft>
        <a:buChar char="•"/>
        <a:defRPr kumimoji="1" sz="2400" kern="1200">
          <a:solidFill>
            <a:srgbClr val="6C6A76"/>
          </a:solidFill>
          <a:latin typeface="Maiandra GD" panose="020E0502030308020204" pitchFamily="34" charset="0"/>
          <a:ea typeface="+mn-ea"/>
          <a:cs typeface="+mn-cs"/>
        </a:defRPr>
      </a:lvl2pPr>
      <a:lvl3pPr marL="1143000" indent="-228600" algn="l" rtl="0" eaLnBrk="1" fontAlgn="base" latinLnBrk="0" hangingPunct="1">
        <a:spcBef>
          <a:spcPct val="20000"/>
        </a:spcBef>
        <a:spcAft>
          <a:spcPct val="0"/>
        </a:spcAft>
        <a:buChar char="•"/>
        <a:defRPr kumimoji="1" sz="2200" kern="1200">
          <a:solidFill>
            <a:srgbClr val="6C6A76"/>
          </a:solidFill>
          <a:latin typeface="Maiandra GD" panose="020E0502030308020204" pitchFamily="34" charset="0"/>
          <a:ea typeface="+mn-ea"/>
          <a:cs typeface="+mn-cs"/>
        </a:defRPr>
      </a:lvl3pPr>
      <a:lvl4pPr marL="1600200" indent="-228600" algn="l" rtl="0" eaLnBrk="1" fontAlgn="base" latinLnBrk="0" hangingPunct="1">
        <a:spcBef>
          <a:spcPct val="20000"/>
        </a:spcBef>
        <a:spcAft>
          <a:spcPct val="0"/>
        </a:spcAft>
        <a:buChar char="•"/>
        <a:defRPr kumimoji="1" sz="2000" kern="1200">
          <a:solidFill>
            <a:srgbClr val="6C6A76"/>
          </a:solidFill>
          <a:latin typeface="Maiandra GD" panose="020E0502030308020204" pitchFamily="34" charset="0"/>
          <a:ea typeface="+mn-ea"/>
          <a:cs typeface="+mn-cs"/>
        </a:defRPr>
      </a:lvl4pPr>
      <a:lvl5pPr marL="2057400" indent="-228600" algn="l" rtl="0" eaLnBrk="1" fontAlgn="base" latinLnBrk="0" hangingPunct="1">
        <a:spcBef>
          <a:spcPct val="20000"/>
        </a:spcBef>
        <a:spcAft>
          <a:spcPct val="0"/>
        </a:spcAft>
        <a:buChar char="•"/>
        <a:defRPr kumimoji="1" kern="1200">
          <a:solidFill>
            <a:srgbClr val="6C6A76"/>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1800" b="1" dirty="0">
                <a:effectLst/>
                <a:latin typeface="Times New Roman" panose="02020603050405020304" pitchFamily="18" charset="0"/>
                <a:ea typeface="Times New Roman" panose="02020603050405020304" pitchFamily="18" charset="0"/>
              </a:rPr>
              <a:t>Green Synthesis and Characterization of Silver Nanoparticles Using Bitter Melon (</a:t>
            </a:r>
            <a:r>
              <a:rPr lang="en-CA" sz="1800" b="1" i="1" dirty="0">
                <a:effectLst/>
                <a:latin typeface="Times New Roman" panose="02020603050405020304" pitchFamily="18" charset="0"/>
                <a:ea typeface="Times New Roman" panose="02020603050405020304" pitchFamily="18" charset="0"/>
              </a:rPr>
              <a:t>Momordica </a:t>
            </a:r>
            <a:r>
              <a:rPr lang="en-CA" sz="1800" b="1" i="1" dirty="0" err="1">
                <a:effectLst/>
                <a:latin typeface="Times New Roman" panose="02020603050405020304" pitchFamily="18" charset="0"/>
                <a:ea typeface="Times New Roman" panose="02020603050405020304" pitchFamily="18" charset="0"/>
              </a:rPr>
              <a:t>Charantia</a:t>
            </a:r>
            <a:r>
              <a:rPr lang="en-CA" sz="1800" b="1" dirty="0">
                <a:effectLst/>
                <a:latin typeface="Times New Roman" panose="02020603050405020304" pitchFamily="18" charset="0"/>
                <a:ea typeface="Times New Roman" panose="02020603050405020304" pitchFamily="18" charset="0"/>
              </a:rPr>
              <a:t>) Extract</a:t>
            </a:r>
            <a:endParaRPr lang="en-US" dirty="0"/>
          </a:p>
        </p:txBody>
      </p:sp>
      <p:sp>
        <p:nvSpPr>
          <p:cNvPr id="3" name="Subtitle 2"/>
          <p:cNvSpPr>
            <a:spLocks noGrp="1"/>
          </p:cNvSpPr>
          <p:nvPr>
            <p:ph type="subTitle" idx="1"/>
          </p:nvPr>
        </p:nvSpPr>
        <p:spPr>
          <a:xfrm>
            <a:off x="4953408" y="3998640"/>
            <a:ext cx="6912768" cy="914400"/>
          </a:xfrm>
        </p:spPr>
        <p:txBody>
          <a:bodyPr/>
          <a:lstStyle/>
          <a:p>
            <a:r>
              <a:rPr lang="en-US" dirty="0"/>
              <a:t>Azize ALAYLI</a:t>
            </a:r>
            <a:r>
              <a:rPr lang="en-US" baseline="30000" dirty="0"/>
              <a:t>1</a:t>
            </a:r>
            <a:r>
              <a:rPr lang="en-US" dirty="0"/>
              <a:t>, Hamza M</a:t>
            </a:r>
            <a:r>
              <a:rPr lang="tr-TR" dirty="0" err="1"/>
              <a:t>alik</a:t>
            </a:r>
            <a:r>
              <a:rPr lang="tr-TR" dirty="0"/>
              <a:t> </a:t>
            </a:r>
            <a:r>
              <a:rPr lang="en-US" dirty="0"/>
              <a:t>OKUYAN</a:t>
            </a:r>
            <a:r>
              <a:rPr lang="en-US" baseline="30000" dirty="0"/>
              <a:t>2</a:t>
            </a:r>
            <a:r>
              <a:rPr lang="en-US" dirty="0"/>
              <a:t> , </a:t>
            </a:r>
            <a:r>
              <a:rPr lang="en-US" dirty="0" err="1"/>
              <a:t>Şeyda</a:t>
            </a:r>
            <a:r>
              <a:rPr lang="en-US" dirty="0"/>
              <a:t> Öznur AYÇİÇEK</a:t>
            </a:r>
            <a:r>
              <a:rPr lang="en-US" baseline="30000" dirty="0"/>
              <a:t>2</a:t>
            </a:r>
            <a:r>
              <a:rPr lang="en-US" dirty="0"/>
              <a:t>, Hayrunnisa NADAROĞLU</a:t>
            </a:r>
            <a:r>
              <a:rPr lang="en-US" baseline="30000" dirty="0"/>
              <a:t>3 </a:t>
            </a:r>
          </a:p>
        </p:txBody>
      </p:sp>
      <p:sp>
        <p:nvSpPr>
          <p:cNvPr id="6" name="Slide Number Placeholder 5"/>
          <p:cNvSpPr>
            <a:spLocks noGrp="1"/>
          </p:cNvSpPr>
          <p:nvPr>
            <p:ph type="sldNum" sz="quarter" idx="4294967295"/>
          </p:nvPr>
        </p:nvSpPr>
        <p:spPr>
          <a:xfrm>
            <a:off x="8737600" y="6248400"/>
            <a:ext cx="2540000" cy="457200"/>
          </a:xfrm>
        </p:spPr>
        <p:txBody>
          <a:bodyPr/>
          <a:lstStyle/>
          <a:p>
            <a:pPr>
              <a:defRPr/>
            </a:pPr>
            <a:fld id="{BB67EF4F-B5F5-423B-9BDB-501752633DE6}" type="slidenum">
              <a:rPr lang="en-US" altLang="ko-KR" smtClean="0"/>
              <a:pPr>
                <a:defRPr/>
              </a:pPr>
              <a:t>1</a:t>
            </a:fld>
            <a:endParaRPr lang="en-US" altLang="ko-KR" dirty="0"/>
          </a:p>
        </p:txBody>
      </p:sp>
      <p:sp>
        <p:nvSpPr>
          <p:cNvPr id="4" name="Text Placeholder 3"/>
          <p:cNvSpPr>
            <a:spLocks noGrp="1"/>
          </p:cNvSpPr>
          <p:nvPr>
            <p:ph type="body" sz="quarter" idx="13"/>
          </p:nvPr>
        </p:nvSpPr>
        <p:spPr>
          <a:xfrm>
            <a:off x="4953839" y="4747084"/>
            <a:ext cx="6912769" cy="331912"/>
          </a:xfrm>
        </p:spPr>
        <p:txBody>
          <a:bodyPr/>
          <a:lstStyle/>
          <a:p>
            <a:pPr algn="just">
              <a:lnSpc>
                <a:spcPct val="115000"/>
              </a:lnSpc>
              <a:spcBef>
                <a:spcPts val="600"/>
              </a:spcBef>
              <a:buNone/>
            </a:pPr>
            <a:r>
              <a:rPr lang="en-CA" sz="1400" i="1" baseline="30000" dirty="0">
                <a:solidFill>
                  <a:srgbClr val="000000"/>
                </a:solidFill>
                <a:effectLst/>
                <a:latin typeface="Times New Roman" panose="02020603050405020304" pitchFamily="18" charset="0"/>
                <a:ea typeface="Times New Roman" panose="02020603050405020304" pitchFamily="18" charset="0"/>
              </a:rPr>
              <a:t>1</a:t>
            </a:r>
            <a:r>
              <a:rPr lang="en-CA" sz="1400" i="1" dirty="0">
                <a:effectLst/>
                <a:latin typeface="Times New Roman" panose="02020603050405020304" pitchFamily="18" charset="0"/>
                <a:ea typeface="Times New Roman" panose="02020603050405020304" pitchFamily="18" charset="0"/>
              </a:rPr>
              <a:t>Department of Nursing, Faculty of Health Sciences, Sakarya University of Applied Sciences,</a:t>
            </a:r>
            <a:r>
              <a:rPr lang="tr-TR" sz="1400" i="1" dirty="0">
                <a:effectLst/>
                <a:latin typeface="Times New Roman" panose="02020603050405020304" pitchFamily="18" charset="0"/>
                <a:ea typeface="Times New Roman" panose="02020603050405020304" pitchFamily="18" charset="0"/>
              </a:rPr>
              <a:t> </a:t>
            </a:r>
            <a:r>
              <a:rPr lang="en-CA" sz="1400" i="1" dirty="0">
                <a:effectLst/>
                <a:latin typeface="Times New Roman" panose="02020603050405020304" pitchFamily="18" charset="0"/>
                <a:ea typeface="Times New Roman" panose="02020603050405020304" pitchFamily="18" charset="0"/>
              </a:rPr>
              <a:t>Sakarya, Turkey</a:t>
            </a:r>
            <a:endParaRPr lang="tr-TR" sz="1400" dirty="0">
              <a:effectLst/>
              <a:latin typeface="Times New Roman" panose="02020603050405020304" pitchFamily="18" charset="0"/>
              <a:ea typeface="Times New Roman" panose="02020603050405020304" pitchFamily="18" charset="0"/>
            </a:endParaRPr>
          </a:p>
          <a:p>
            <a:pPr algn="just">
              <a:lnSpc>
                <a:spcPct val="115000"/>
              </a:lnSpc>
              <a:buNone/>
            </a:pPr>
            <a:r>
              <a:rPr lang="en-CA" sz="1400" i="1" baseline="30000" dirty="0">
                <a:effectLst/>
                <a:latin typeface="Times New Roman" panose="02020603050405020304" pitchFamily="18" charset="0"/>
                <a:ea typeface="Times New Roman" panose="02020603050405020304" pitchFamily="18" charset="0"/>
              </a:rPr>
              <a:t>2</a:t>
            </a:r>
            <a:r>
              <a:rPr lang="en-CA" sz="1400" i="1" dirty="0">
                <a:effectLst/>
                <a:latin typeface="Times New Roman" panose="02020603050405020304" pitchFamily="18" charset="0"/>
                <a:ea typeface="Times New Roman" panose="02020603050405020304" pitchFamily="18" charset="0"/>
              </a:rPr>
              <a:t>Department of Physiotherapy and Rehabilitation, Faculty of Health Sciences, Physiotherapy and Rehabilitation Application and Research Center, Sakarya University of Applied Sciences, Sakarya, </a:t>
            </a:r>
            <a:r>
              <a:rPr lang="tr-TR" sz="1400" i="1" dirty="0" err="1">
                <a:effectLst/>
                <a:latin typeface="Times New Roman" panose="02020603050405020304" pitchFamily="18" charset="0"/>
                <a:ea typeface="Times New Roman" panose="02020603050405020304" pitchFamily="18" charset="0"/>
              </a:rPr>
              <a:t>Turkey</a:t>
            </a:r>
            <a:endParaRPr lang="tr-TR" sz="1400" dirty="0">
              <a:effectLst/>
              <a:latin typeface="Times New Roman" panose="02020603050405020304" pitchFamily="18" charset="0"/>
              <a:ea typeface="Times New Roman" panose="02020603050405020304" pitchFamily="18" charset="0"/>
            </a:endParaRPr>
          </a:p>
          <a:p>
            <a:pPr algn="just">
              <a:lnSpc>
                <a:spcPct val="115000"/>
              </a:lnSpc>
            </a:pPr>
            <a:r>
              <a:rPr lang="en-CA" sz="1400" i="1" baseline="30000" dirty="0">
                <a:effectLst/>
                <a:latin typeface="Times New Roman" panose="02020603050405020304" pitchFamily="18" charset="0"/>
                <a:ea typeface="MS Mincho" panose="02020609040205080304" pitchFamily="49" charset="-128"/>
              </a:rPr>
              <a:t>3</a:t>
            </a:r>
            <a:r>
              <a:rPr lang="en-CA" sz="1400" i="1" dirty="0">
                <a:effectLst/>
                <a:latin typeface="Times New Roman" panose="02020603050405020304" pitchFamily="18" charset="0"/>
                <a:ea typeface="Times New Roman" panose="02020603050405020304" pitchFamily="18" charset="0"/>
              </a:rPr>
              <a:t>Department of Food Technology, Technical Vocational School, Atatürk University, Erzurum, Turkey </a:t>
            </a:r>
            <a:endParaRPr lang="en-US" sz="1200" dirty="0"/>
          </a:p>
        </p:txBody>
      </p:sp>
    </p:spTree>
    <p:extLst>
      <p:ext uri="{BB962C8B-B14F-4D97-AF65-F5344CB8AC3E}">
        <p14:creationId xmlns:p14="http://schemas.microsoft.com/office/powerpoint/2010/main" val="7838717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46C9-0BFA-2D1D-E8D2-C45BC06BCC8C}"/>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DB072013-51B4-5FAE-F9C3-A5829BFEE948}"/>
              </a:ext>
            </a:extLst>
          </p:cNvPr>
          <p:cNvSpPr txBox="1">
            <a:spLocks noChangeArrowheads="1"/>
          </p:cNvSpPr>
          <p:nvPr/>
        </p:nvSpPr>
        <p:spPr bwMode="auto">
          <a:xfrm>
            <a:off x="2639616" y="1572783"/>
            <a:ext cx="9433047"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r>
              <a:rPr lang="en-US" sz="2400" b="1" dirty="0"/>
              <a:t>Green Synthesis of Silver Nanoparticles with Bitter Melon</a:t>
            </a:r>
          </a:p>
          <a:p>
            <a:pPr marL="457200" lvl="1" indent="0">
              <a:buNone/>
            </a:pPr>
            <a:endParaRPr lang="tr-TR" dirty="0"/>
          </a:p>
          <a:p>
            <a:pPr>
              <a:buNone/>
            </a:pPr>
            <a:endParaRPr lang="tr-TR" sz="2400" b="1" dirty="0"/>
          </a:p>
          <a:p>
            <a:pPr>
              <a:buNone/>
            </a:pPr>
            <a:endParaRPr lang="tr-TR" sz="2400" b="1" dirty="0"/>
          </a:p>
          <a:p>
            <a:pPr>
              <a:buNone/>
            </a:pPr>
            <a:endParaRPr lang="tr-TR" sz="2400" b="1" dirty="0"/>
          </a:p>
          <a:p>
            <a:pPr>
              <a:buNone/>
            </a:pPr>
            <a:endParaRPr lang="tr-TR" sz="2400" b="1" dirty="0"/>
          </a:p>
          <a:p>
            <a:pPr marL="457200" indent="-457200"/>
            <a:r>
              <a:rPr lang="en-US" sz="2400" dirty="0"/>
              <a:t>Biochemical reduction followed by oxidation with environmental </a:t>
            </a:r>
            <a:r>
              <a:rPr lang="en-US" sz="2400" dirty="0" err="1"/>
              <a:t>oxyge</a:t>
            </a:r>
            <a:r>
              <a:rPr lang="tr-TR" sz="2400" dirty="0"/>
              <a:t>n</a:t>
            </a:r>
            <a:endParaRPr lang="tr-TR" sz="2400" b="1" dirty="0"/>
          </a:p>
          <a:p>
            <a:pPr>
              <a:buNone/>
            </a:pPr>
            <a:endParaRPr lang="tr-TR" sz="2400" b="1" dirty="0"/>
          </a:p>
        </p:txBody>
      </p:sp>
      <p:sp>
        <p:nvSpPr>
          <p:cNvPr id="17" name="Title 3">
            <a:extLst>
              <a:ext uri="{FF2B5EF4-FFF2-40B4-BE49-F238E27FC236}">
                <a16:creationId xmlns:a16="http://schemas.microsoft.com/office/drawing/2014/main" id="{374B61CC-7C0C-8B45-D742-EF4175987B40}"/>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r>
              <a:rPr lang="tr-TR" dirty="0"/>
              <a:t> </a:t>
            </a:r>
            <a:endParaRPr lang="en-US" dirty="0"/>
          </a:p>
        </p:txBody>
      </p:sp>
      <p:grpSp>
        <p:nvGrpSpPr>
          <p:cNvPr id="83" name="PptLabsAgenda_&amp;^@BeamShapeMainGroup_&amp;^@20241114145637405612">
            <a:extLst>
              <a:ext uri="{FF2B5EF4-FFF2-40B4-BE49-F238E27FC236}">
                <a16:creationId xmlns:a16="http://schemas.microsoft.com/office/drawing/2014/main" id="{C8F189E8-6327-D64D-0398-77F2C2EBF9D2}"/>
              </a:ext>
            </a:extLst>
          </p:cNvPr>
          <p:cNvGrpSpPr/>
          <p:nvPr/>
        </p:nvGrpSpPr>
        <p:grpSpPr>
          <a:xfrm>
            <a:off x="-67171" y="190500"/>
            <a:ext cx="2423592" cy="6667500"/>
            <a:chOff x="-67171" y="190500"/>
            <a:chExt cx="2423592" cy="6667500"/>
          </a:xfrm>
        </p:grpSpPr>
        <p:pic>
          <p:nvPicPr>
            <p:cNvPr id="84" name="Graphic 20">
              <a:hlinkClick r:id="" action="ppaction://hlinkshowjump?jump=previousslide"/>
              <a:extLst>
                <a:ext uri="{FF2B5EF4-FFF2-40B4-BE49-F238E27FC236}">
                  <a16:creationId xmlns:a16="http://schemas.microsoft.com/office/drawing/2014/main" id="{F00FA9E1-8029-DBF6-40BF-086CCEFD2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A20EE117-2B3E-4B65-1E05-7DA1B56E07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7ABFC5D7-BB1B-40F6-117F-84F6F614BE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5EB6C34E-3354-42F7-6ED0-D19184EF709D}"/>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6BD6BCD3-334B-8BF3-1190-726583E4BAA1}"/>
                </a:ext>
              </a:extLst>
            </p:cNvPr>
            <p:cNvSpPr txBox="1"/>
            <p:nvPr/>
          </p:nvSpPr>
          <p:spPr>
            <a:xfrm>
              <a:off x="-67171" y="3429000"/>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A6AD0514-ECF0-33E4-F810-5B55A13C12CC}"/>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4A2FCEED-792F-3781-16DB-668AEA5CF44A}"/>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51066354-77E7-8946-4BA0-C49A41D505D7}"/>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6A4FE5F8-C80E-97AC-06BA-FA55302D7680}"/>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77E0658A-BC6D-AD69-EB73-297034792175}"/>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C078DB8A-28C2-97BE-8F69-9474662E03A6}"/>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pic>
        <p:nvPicPr>
          <p:cNvPr id="10" name="Resim 9">
            <a:extLst>
              <a:ext uri="{FF2B5EF4-FFF2-40B4-BE49-F238E27FC236}">
                <a16:creationId xmlns:a16="http://schemas.microsoft.com/office/drawing/2014/main" id="{73255800-AFEB-8E9F-C25F-63B14F5343F8}"/>
              </a:ext>
            </a:extLst>
          </p:cNvPr>
          <p:cNvPicPr>
            <a:picLocks noChangeAspect="1"/>
          </p:cNvPicPr>
          <p:nvPr/>
        </p:nvPicPr>
        <p:blipFill>
          <a:blip r:embed="rId6"/>
          <a:stretch>
            <a:fillRect/>
          </a:stretch>
        </p:blipFill>
        <p:spPr>
          <a:xfrm>
            <a:off x="3185503" y="2653194"/>
            <a:ext cx="7401427" cy="733475"/>
          </a:xfrm>
          <a:prstGeom prst="rect">
            <a:avLst/>
          </a:prstGeom>
        </p:spPr>
      </p:pic>
    </p:spTree>
    <p:extLst>
      <p:ext uri="{BB962C8B-B14F-4D97-AF65-F5344CB8AC3E}">
        <p14:creationId xmlns:p14="http://schemas.microsoft.com/office/powerpoint/2010/main" val="165997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F43BD-AF87-2483-22D2-393A3B44937D}"/>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83D7B57C-7388-CE19-47F4-915DAAE71BF4}"/>
              </a:ext>
            </a:extLst>
          </p:cNvPr>
          <p:cNvSpPr txBox="1">
            <a:spLocks noChangeArrowheads="1"/>
          </p:cNvSpPr>
          <p:nvPr/>
        </p:nvSpPr>
        <p:spPr bwMode="auto">
          <a:xfrm>
            <a:off x="2639616" y="1508996"/>
            <a:ext cx="892415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a:buNone/>
            </a:pPr>
            <a:r>
              <a:rPr lang="tr-TR" sz="2400" b="1" i="1" dirty="0"/>
              <a:t>I</a:t>
            </a:r>
            <a:r>
              <a:rPr lang="en-CA" sz="2400" b="1" i="1" dirty="0" err="1"/>
              <a:t>nteraction</a:t>
            </a:r>
            <a:r>
              <a:rPr lang="en-CA" sz="2400" b="1" i="1" dirty="0"/>
              <a:t> Time;</a:t>
            </a:r>
            <a:r>
              <a:rPr lang="en-CA" sz="2400" dirty="0"/>
              <a:t> </a:t>
            </a:r>
            <a:endParaRPr lang="tr-TR" sz="2400" dirty="0"/>
          </a:p>
          <a:p>
            <a:endParaRPr lang="tr-TR" sz="2400" dirty="0"/>
          </a:p>
          <a:p>
            <a:r>
              <a:rPr lang="en-US" sz="2400" dirty="0"/>
              <a:t>Samples were taken every 5 minutes for 240 minutes</a:t>
            </a:r>
            <a:r>
              <a:rPr lang="tr-TR" sz="2400" dirty="0"/>
              <a:t> </a:t>
            </a:r>
            <a:r>
              <a:rPr lang="en-US" sz="2400" dirty="0"/>
              <a:t>during the synthesis.</a:t>
            </a:r>
            <a:endParaRPr lang="tr-TR" sz="2400" dirty="0"/>
          </a:p>
          <a:p>
            <a:r>
              <a:rPr lang="en-US" sz="2400" dirty="0"/>
              <a:t>Absorbance measurements were recorded.</a:t>
            </a:r>
            <a:endParaRPr lang="tr-TR" sz="2400" dirty="0"/>
          </a:p>
          <a:p>
            <a:r>
              <a:rPr lang="en-US" sz="2400" dirty="0"/>
              <a:t>Distilled water was used as the blank.</a:t>
            </a:r>
            <a:endParaRPr lang="tr-TR" sz="2400" dirty="0"/>
          </a:p>
          <a:p>
            <a:r>
              <a:rPr lang="en-US" sz="2400" dirty="0"/>
              <a:t>The time of maximum nanoparticle formation was</a:t>
            </a:r>
            <a:r>
              <a:rPr lang="tr-TR" sz="2400" dirty="0"/>
              <a:t> </a:t>
            </a:r>
            <a:r>
              <a:rPr lang="en-US" sz="2400" dirty="0"/>
              <a:t>determined.</a:t>
            </a:r>
            <a:endParaRPr lang="tr-TR" sz="2400" dirty="0"/>
          </a:p>
        </p:txBody>
      </p:sp>
      <p:sp>
        <p:nvSpPr>
          <p:cNvPr id="17" name="Title 3">
            <a:extLst>
              <a:ext uri="{FF2B5EF4-FFF2-40B4-BE49-F238E27FC236}">
                <a16:creationId xmlns:a16="http://schemas.microsoft.com/office/drawing/2014/main" id="{6AD9FE8E-BF18-CE30-D9EE-31FE83ABBEFF}"/>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endParaRPr lang="en-US" dirty="0"/>
          </a:p>
        </p:txBody>
      </p:sp>
      <p:grpSp>
        <p:nvGrpSpPr>
          <p:cNvPr id="83" name="PptLabsAgenda_&amp;^@BeamShapeMainGroup_&amp;^@20241114145637405612">
            <a:extLst>
              <a:ext uri="{FF2B5EF4-FFF2-40B4-BE49-F238E27FC236}">
                <a16:creationId xmlns:a16="http://schemas.microsoft.com/office/drawing/2014/main" id="{27326CF3-59BB-7565-9E80-8FD3F1C02200}"/>
              </a:ext>
            </a:extLst>
          </p:cNvPr>
          <p:cNvGrpSpPr/>
          <p:nvPr/>
        </p:nvGrpSpPr>
        <p:grpSpPr>
          <a:xfrm>
            <a:off x="-67171" y="190500"/>
            <a:ext cx="2423592" cy="6667500"/>
            <a:chOff x="-67171" y="190500"/>
            <a:chExt cx="2423592" cy="6667500"/>
          </a:xfrm>
        </p:grpSpPr>
        <p:pic>
          <p:nvPicPr>
            <p:cNvPr id="84" name="Graphic 20">
              <a:hlinkClick r:id="" action="ppaction://hlinkshowjump?jump=previousslide"/>
              <a:extLst>
                <a:ext uri="{FF2B5EF4-FFF2-40B4-BE49-F238E27FC236}">
                  <a16:creationId xmlns:a16="http://schemas.microsoft.com/office/drawing/2014/main" id="{BD0655EA-A935-C120-24AB-E3374252A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8B3717DF-BB21-1297-E9BB-BE596550B7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FE240937-2DAD-452C-73CE-C7CAA10EE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BC33D141-054D-5851-3454-34C0E698CA96}"/>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0447B2D0-4FFC-F4D8-7A26-4AFC65615840}"/>
                </a:ext>
              </a:extLst>
            </p:cNvPr>
            <p:cNvSpPr txBox="1"/>
            <p:nvPr/>
          </p:nvSpPr>
          <p:spPr>
            <a:xfrm>
              <a:off x="-67171" y="3440714"/>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BCBBCA0F-E1B1-7621-8FD8-B4A48E4D0E32}"/>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94333029-257C-5127-0616-18BA67495624}"/>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FA186D02-6CD6-56A2-F42D-38549F1AD417}"/>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80E7CDB4-9856-999A-EF0B-887FA4E8BE42}"/>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33808D0D-66E1-AA82-2770-748965FF9283}"/>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47E931BD-7C54-2808-2B68-FC6BBE176884}"/>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461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A82D3-B1FA-7654-9A09-AB5B3DACDD16}"/>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E885E9A4-4CE2-ECC4-234C-EB838707EDD0}"/>
              </a:ext>
            </a:extLst>
          </p:cNvPr>
          <p:cNvSpPr txBox="1">
            <a:spLocks noChangeArrowheads="1"/>
          </p:cNvSpPr>
          <p:nvPr/>
        </p:nvSpPr>
        <p:spPr bwMode="auto">
          <a:xfrm>
            <a:off x="2711624" y="1866547"/>
            <a:ext cx="9079830"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a:buNone/>
            </a:pPr>
            <a:r>
              <a:rPr lang="en-CA" sz="2400" b="1" i="1" dirty="0"/>
              <a:t>Optimum pH;</a:t>
            </a:r>
            <a:r>
              <a:rPr lang="en-CA" sz="2400" dirty="0"/>
              <a:t> </a:t>
            </a:r>
            <a:endParaRPr lang="tr-TR" sz="2400" dirty="0"/>
          </a:p>
          <a:p>
            <a:pPr>
              <a:buNone/>
            </a:pPr>
            <a:endParaRPr lang="tr-TR" sz="2400" dirty="0"/>
          </a:p>
          <a:p>
            <a:pPr marL="457200" indent="-457200"/>
            <a:r>
              <a:rPr lang="en-US" sz="2400" dirty="0"/>
              <a:t>Reactions were performed at pH values between 3 and 11.</a:t>
            </a:r>
            <a:endParaRPr lang="tr-TR" sz="2400" dirty="0"/>
          </a:p>
          <a:p>
            <a:pPr marL="457200" indent="-457200"/>
            <a:r>
              <a:rPr lang="en-US" sz="2400" dirty="0"/>
              <a:t>Changes in absorbance were monitored spectrophotometrically</a:t>
            </a:r>
            <a:endParaRPr lang="tr-TR" sz="2400" dirty="0"/>
          </a:p>
          <a:p>
            <a:pPr marL="457200" indent="-457200"/>
            <a:r>
              <a:rPr lang="en-US" sz="2400" dirty="0"/>
              <a:t>The optimal pH for </a:t>
            </a:r>
            <a:r>
              <a:rPr lang="en-US" sz="2400" dirty="0" err="1"/>
              <a:t>Ag₂O</a:t>
            </a:r>
            <a:r>
              <a:rPr lang="en-US" sz="2400" dirty="0"/>
              <a:t> nanoparticle formation was</a:t>
            </a:r>
            <a:r>
              <a:rPr lang="tr-TR" sz="2400" dirty="0"/>
              <a:t> </a:t>
            </a:r>
            <a:r>
              <a:rPr lang="en-US" sz="2400" dirty="0"/>
              <a:t>identified.</a:t>
            </a:r>
            <a:endParaRPr lang="tr-TR" sz="2400" dirty="0"/>
          </a:p>
        </p:txBody>
      </p:sp>
      <p:sp>
        <p:nvSpPr>
          <p:cNvPr id="17" name="Title 3">
            <a:extLst>
              <a:ext uri="{FF2B5EF4-FFF2-40B4-BE49-F238E27FC236}">
                <a16:creationId xmlns:a16="http://schemas.microsoft.com/office/drawing/2014/main" id="{DECCBFFF-F395-6612-311A-132B37434E74}"/>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endParaRPr lang="en-US" dirty="0"/>
          </a:p>
        </p:txBody>
      </p:sp>
      <p:grpSp>
        <p:nvGrpSpPr>
          <p:cNvPr id="83" name="PptLabsAgenda_&amp;^@BeamShapeMainGroup_&amp;^@20241114145637405612">
            <a:extLst>
              <a:ext uri="{FF2B5EF4-FFF2-40B4-BE49-F238E27FC236}">
                <a16:creationId xmlns:a16="http://schemas.microsoft.com/office/drawing/2014/main" id="{4BB412AC-90C5-7C9E-8240-7BD86212FDC1}"/>
              </a:ext>
            </a:extLst>
          </p:cNvPr>
          <p:cNvGrpSpPr/>
          <p:nvPr/>
        </p:nvGrpSpPr>
        <p:grpSpPr>
          <a:xfrm>
            <a:off x="-56751" y="190500"/>
            <a:ext cx="2413172" cy="6667500"/>
            <a:chOff x="-56751" y="190500"/>
            <a:chExt cx="2413172" cy="6667500"/>
          </a:xfrm>
        </p:grpSpPr>
        <p:pic>
          <p:nvPicPr>
            <p:cNvPr id="84" name="Graphic 20">
              <a:hlinkClick r:id="" action="ppaction://hlinkshowjump?jump=previousslide"/>
              <a:extLst>
                <a:ext uri="{FF2B5EF4-FFF2-40B4-BE49-F238E27FC236}">
                  <a16:creationId xmlns:a16="http://schemas.microsoft.com/office/drawing/2014/main" id="{C0A18CB2-6E9D-540E-0335-1D163B39A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70FBD29E-337B-1583-DC27-99ED61FA2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F4FF820E-2117-70B3-211C-AC8565641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CADB534C-0477-17F5-0B6A-AA6AAF973B76}"/>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4AD89E30-5C53-B2EB-2252-BFB88642AD42}"/>
                </a:ext>
              </a:extLst>
            </p:cNvPr>
            <p:cNvSpPr txBox="1"/>
            <p:nvPr/>
          </p:nvSpPr>
          <p:spPr>
            <a:xfrm>
              <a:off x="-56751" y="3482830"/>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1939AFAC-147A-FFFF-47B0-AC67F710EDE8}"/>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5D3E9399-9501-599F-00A7-EF780F9AF68F}"/>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4264DDF9-BDCC-E4E5-5767-314E159C5218}"/>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E8B32CBE-18D0-22A6-D9EF-9EE02EBC75ED}"/>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5FF6B7CC-6E01-85E3-CE43-6EBE33B7C44C}"/>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88898B0A-28B6-A7FC-3933-0863B3D6746B}"/>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6222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594C-6132-AA2D-F409-C119257DE1EF}"/>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DB46B4FE-123E-DF16-2F02-23812FAE1F3B}"/>
              </a:ext>
            </a:extLst>
          </p:cNvPr>
          <p:cNvSpPr txBox="1">
            <a:spLocks noChangeArrowheads="1"/>
          </p:cNvSpPr>
          <p:nvPr/>
        </p:nvSpPr>
        <p:spPr bwMode="auto">
          <a:xfrm>
            <a:off x="2855640" y="1912328"/>
            <a:ext cx="9145016"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a:buNone/>
            </a:pPr>
            <a:r>
              <a:rPr lang="en-CA" sz="2400" b="1" i="1" dirty="0" err="1"/>
              <a:t>OptimumTemperature</a:t>
            </a:r>
            <a:r>
              <a:rPr lang="tr-TR" sz="2400" b="1" i="1" dirty="0"/>
              <a:t>;</a:t>
            </a:r>
            <a:endParaRPr lang="tr-TR" sz="2400" dirty="0"/>
          </a:p>
          <a:p>
            <a:pPr>
              <a:buNone/>
            </a:pPr>
            <a:endParaRPr lang="tr-TR" sz="2400" dirty="0"/>
          </a:p>
          <a:p>
            <a:pPr marL="457200" indent="-457200"/>
            <a:r>
              <a:rPr lang="en-US" sz="2400" dirty="0"/>
              <a:t>Reactions were conducted between 10 °C and 90 °C.</a:t>
            </a:r>
            <a:endParaRPr lang="tr-TR" sz="2400" dirty="0"/>
          </a:p>
          <a:p>
            <a:pPr marL="457200" indent="-457200"/>
            <a:r>
              <a:rPr lang="en-US" sz="2400" dirty="0"/>
              <a:t>Samples were compared against blank solutions.</a:t>
            </a:r>
            <a:endParaRPr lang="tr-TR" sz="2400" dirty="0"/>
          </a:p>
          <a:p>
            <a:pPr marL="457200" indent="-457200"/>
            <a:r>
              <a:rPr lang="en-US" sz="2400" dirty="0"/>
              <a:t>Absorbance variations were measured to determine the optimal temperature for synthesis.</a:t>
            </a:r>
            <a:endParaRPr lang="tr-TR" sz="2400" dirty="0"/>
          </a:p>
        </p:txBody>
      </p:sp>
      <p:sp>
        <p:nvSpPr>
          <p:cNvPr id="17" name="Title 3">
            <a:extLst>
              <a:ext uri="{FF2B5EF4-FFF2-40B4-BE49-F238E27FC236}">
                <a16:creationId xmlns:a16="http://schemas.microsoft.com/office/drawing/2014/main" id="{2739C87F-F8E7-F7E6-544F-1127B9E506A7}"/>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endParaRPr lang="en-US" dirty="0"/>
          </a:p>
        </p:txBody>
      </p:sp>
      <p:grpSp>
        <p:nvGrpSpPr>
          <p:cNvPr id="83" name="PptLabsAgenda_&amp;^@BeamShapeMainGroup_&amp;^@20241114145637405612">
            <a:extLst>
              <a:ext uri="{FF2B5EF4-FFF2-40B4-BE49-F238E27FC236}">
                <a16:creationId xmlns:a16="http://schemas.microsoft.com/office/drawing/2014/main" id="{4E2F0D4C-DCAB-4611-7CA2-6125E196057E}"/>
              </a:ext>
            </a:extLst>
          </p:cNvPr>
          <p:cNvGrpSpPr/>
          <p:nvPr/>
        </p:nvGrpSpPr>
        <p:grpSpPr>
          <a:xfrm>
            <a:off x="-67171" y="190500"/>
            <a:ext cx="2423592" cy="6667500"/>
            <a:chOff x="-67171" y="190500"/>
            <a:chExt cx="2423592" cy="6667500"/>
          </a:xfrm>
        </p:grpSpPr>
        <p:pic>
          <p:nvPicPr>
            <p:cNvPr id="84" name="Graphic 20">
              <a:hlinkClick r:id="" action="ppaction://hlinkshowjump?jump=previousslide"/>
              <a:extLst>
                <a:ext uri="{FF2B5EF4-FFF2-40B4-BE49-F238E27FC236}">
                  <a16:creationId xmlns:a16="http://schemas.microsoft.com/office/drawing/2014/main" id="{6B9701E0-04EA-4004-0CE8-B27D550BB5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9DCCBF82-80E5-54F2-FFA3-0B7D076041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B3883210-DFDE-ED99-887B-D49190951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2EA0A488-E66D-5DB8-3B3D-EE11A950C902}"/>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D0CD31C1-D10F-843D-CE7E-D3637498E4E4}"/>
                </a:ext>
              </a:extLst>
            </p:cNvPr>
            <p:cNvSpPr txBox="1"/>
            <p:nvPr/>
          </p:nvSpPr>
          <p:spPr>
            <a:xfrm>
              <a:off x="-67171" y="3448455"/>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E1E3B146-D19E-47BB-487E-99CA0FA030AF}"/>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FBA11B7C-7A4C-36D4-0F99-8A332A95EB13}"/>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4FC2D12B-63F0-1CEE-74DD-C515A1C2E1A2}"/>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8FB175D4-ED86-F751-9347-E88751B7C128}"/>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6BFB55A6-67C1-7167-D459-B305F05DE26B}"/>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0BE92418-006C-5312-75F5-8AF834CE593D}"/>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662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A67F-4F53-2A33-A572-9E820072677E}"/>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D1282B92-FD11-6505-A8FB-653F7D3F6151}"/>
              </a:ext>
            </a:extLst>
          </p:cNvPr>
          <p:cNvSpPr txBox="1">
            <a:spLocks noChangeArrowheads="1"/>
          </p:cNvSpPr>
          <p:nvPr/>
        </p:nvSpPr>
        <p:spPr bwMode="auto">
          <a:xfrm>
            <a:off x="2447904" y="1659011"/>
            <a:ext cx="962476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algn="just"/>
            <a:r>
              <a:rPr lang="en-CA" sz="2400" b="1" i="1" dirty="0"/>
              <a:t>Characterization of Silver Nanoparticles </a:t>
            </a:r>
            <a:endParaRPr lang="tr-TR" sz="2400" dirty="0"/>
          </a:p>
          <a:p>
            <a:pPr algn="just">
              <a:buNone/>
            </a:pPr>
            <a:r>
              <a:rPr lang="tr-TR" sz="2400" dirty="0" err="1"/>
              <a:t>It</a:t>
            </a:r>
            <a:r>
              <a:rPr lang="tr-TR" sz="2400" dirty="0"/>
              <a:t> </a:t>
            </a:r>
            <a:r>
              <a:rPr lang="en-CA" sz="2400" dirty="0"/>
              <a:t>was carried out at the Eastern Anatolia High Technology Application and Research Center (DAYTAM) of Atatürk</a:t>
            </a:r>
            <a:r>
              <a:rPr lang="tr-TR" sz="2400" dirty="0"/>
              <a:t> </a:t>
            </a:r>
            <a:r>
              <a:rPr lang="en-CA" sz="2400" dirty="0"/>
              <a:t>University. </a:t>
            </a:r>
            <a:endParaRPr lang="tr-TR" sz="2400" dirty="0"/>
          </a:p>
          <a:p>
            <a:pPr algn="just">
              <a:buNone/>
            </a:pPr>
            <a:endParaRPr lang="tr-TR" sz="2400" dirty="0"/>
          </a:p>
          <a:p>
            <a:pPr algn="just">
              <a:buNone/>
            </a:pPr>
            <a:r>
              <a:rPr lang="tr-TR" sz="2400" dirty="0" err="1"/>
              <a:t>Used</a:t>
            </a:r>
            <a:r>
              <a:rPr lang="tr-TR" sz="2400" dirty="0"/>
              <a:t> </a:t>
            </a:r>
            <a:r>
              <a:rPr lang="tr-TR" sz="2400" dirty="0" err="1"/>
              <a:t>Instrument</a:t>
            </a:r>
            <a:r>
              <a:rPr lang="tr-TR" sz="2400" dirty="0"/>
              <a:t>:</a:t>
            </a:r>
          </a:p>
          <a:p>
            <a:pPr algn="just"/>
            <a:r>
              <a:rPr lang="en-CA" sz="2400" b="1" dirty="0"/>
              <a:t>UV-Vis Spectrophotometer </a:t>
            </a:r>
            <a:endParaRPr lang="tr-TR" sz="2400" b="1" dirty="0"/>
          </a:p>
          <a:p>
            <a:pPr algn="just"/>
            <a:r>
              <a:rPr lang="en-CA" sz="2400" b="1" dirty="0"/>
              <a:t>Scanning Electron Microscope (SEM)</a:t>
            </a:r>
            <a:endParaRPr lang="tr-TR" sz="2400" b="1" dirty="0"/>
          </a:p>
          <a:p>
            <a:pPr lvl="1" algn="just"/>
            <a:r>
              <a:rPr lang="en-CA" b="1" dirty="0"/>
              <a:t> </a:t>
            </a:r>
            <a:r>
              <a:rPr lang="en-CA" dirty="0"/>
              <a:t>Zeiss Sigma 300 model</a:t>
            </a:r>
            <a:r>
              <a:rPr lang="tr-TR" dirty="0"/>
              <a:t> (</a:t>
            </a:r>
            <a:r>
              <a:rPr lang="tr-TR" dirty="0" err="1"/>
              <a:t>with</a:t>
            </a:r>
            <a:r>
              <a:rPr lang="tr-TR" dirty="0"/>
              <a:t> EDX </a:t>
            </a:r>
            <a:r>
              <a:rPr lang="tr-TR" dirty="0" err="1"/>
              <a:t>capability</a:t>
            </a:r>
            <a:r>
              <a:rPr lang="tr-TR" dirty="0"/>
              <a:t>)</a:t>
            </a:r>
          </a:p>
          <a:p>
            <a:pPr algn="just"/>
            <a:r>
              <a:rPr lang="en-CA" sz="2400" b="1" dirty="0"/>
              <a:t>Transmission Electron Microscope (TEM)</a:t>
            </a:r>
            <a:endParaRPr lang="tr-TR" sz="2400" b="1" dirty="0"/>
          </a:p>
          <a:p>
            <a:pPr lvl="1" algn="just">
              <a:tabLst>
                <a:tab pos="2876550" algn="l"/>
              </a:tabLst>
            </a:pPr>
            <a:r>
              <a:rPr lang="en-CA" dirty="0"/>
              <a:t>Hitachi HT 7700 model.</a:t>
            </a:r>
            <a:endParaRPr lang="tr-TR" dirty="0"/>
          </a:p>
        </p:txBody>
      </p:sp>
      <p:sp>
        <p:nvSpPr>
          <p:cNvPr id="17" name="Title 3">
            <a:extLst>
              <a:ext uri="{FF2B5EF4-FFF2-40B4-BE49-F238E27FC236}">
                <a16:creationId xmlns:a16="http://schemas.microsoft.com/office/drawing/2014/main" id="{14292D2A-880C-00CB-0C13-1176B4A73617}"/>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endParaRPr lang="en-US" dirty="0"/>
          </a:p>
        </p:txBody>
      </p:sp>
      <p:grpSp>
        <p:nvGrpSpPr>
          <p:cNvPr id="83" name="PptLabsAgenda_&amp;^@BeamShapeMainGroup_&amp;^@20241114145637405612">
            <a:extLst>
              <a:ext uri="{FF2B5EF4-FFF2-40B4-BE49-F238E27FC236}">
                <a16:creationId xmlns:a16="http://schemas.microsoft.com/office/drawing/2014/main" id="{A419E413-E7DF-BD97-3815-C9BD7D698FEA}"/>
              </a:ext>
            </a:extLst>
          </p:cNvPr>
          <p:cNvGrpSpPr/>
          <p:nvPr/>
        </p:nvGrpSpPr>
        <p:grpSpPr>
          <a:xfrm>
            <a:off x="-56751" y="190500"/>
            <a:ext cx="2413172" cy="6667500"/>
            <a:chOff x="-56751" y="190500"/>
            <a:chExt cx="2413172" cy="6667500"/>
          </a:xfrm>
        </p:grpSpPr>
        <p:pic>
          <p:nvPicPr>
            <p:cNvPr id="84" name="Graphic 20">
              <a:hlinkClick r:id="" action="ppaction://hlinkshowjump?jump=previousslide"/>
              <a:extLst>
                <a:ext uri="{FF2B5EF4-FFF2-40B4-BE49-F238E27FC236}">
                  <a16:creationId xmlns:a16="http://schemas.microsoft.com/office/drawing/2014/main" id="{C7A6294C-BFFC-EAF5-1C93-BA52FBF21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D30B2D8D-D86D-7A67-19CD-E069A4042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9F8AE49D-F30C-986F-1D2D-149B1A7D6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ACB16A3A-7356-0D0F-0B9E-1EDD0F838E35}"/>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C7C585DC-7206-4232-0F0D-878AA3F1C331}"/>
                </a:ext>
              </a:extLst>
            </p:cNvPr>
            <p:cNvSpPr txBox="1"/>
            <p:nvPr/>
          </p:nvSpPr>
          <p:spPr>
            <a:xfrm>
              <a:off x="-56025" y="3506960"/>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DC26F6EC-7C97-20C7-DB61-42FF7ABF6E59}"/>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C1803944-20AB-B729-43F2-4F9B4BBB95BD}"/>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5BE7E097-0B44-F676-12CF-0A79ECCA5CF2}"/>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1512B7BA-E0DA-6381-564C-F3439629FFD8}"/>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8D7A1A97-AD6D-8C8B-EFF4-4A79FA4D5D4B}"/>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7701D2D2-75F9-B781-FD9C-20B3D984D0C7}"/>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9011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8B306-8D21-A6A8-031A-44F98CBA5553}"/>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8E122B9E-C197-684C-AFAB-9073D99D3A97}"/>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endParaRPr lang="en-US" dirty="0"/>
          </a:p>
        </p:txBody>
      </p:sp>
      <p:grpSp>
        <p:nvGrpSpPr>
          <p:cNvPr id="83" name="PptLabsAgenda_&amp;^@BeamShapeMainGroup_&amp;^@20241114145637405612">
            <a:extLst>
              <a:ext uri="{FF2B5EF4-FFF2-40B4-BE49-F238E27FC236}">
                <a16:creationId xmlns:a16="http://schemas.microsoft.com/office/drawing/2014/main" id="{38FA2D3D-4DAB-1896-168C-0A825A50E84D}"/>
              </a:ext>
            </a:extLst>
          </p:cNvPr>
          <p:cNvGrpSpPr/>
          <p:nvPr/>
        </p:nvGrpSpPr>
        <p:grpSpPr>
          <a:xfrm>
            <a:off x="-72008" y="190500"/>
            <a:ext cx="2428429" cy="6667500"/>
            <a:chOff x="-72008" y="190500"/>
            <a:chExt cx="2428429" cy="6667500"/>
          </a:xfrm>
        </p:grpSpPr>
        <p:pic>
          <p:nvPicPr>
            <p:cNvPr id="84" name="Graphic 20">
              <a:hlinkClick r:id="" action="ppaction://hlinkshowjump?jump=previousslide"/>
              <a:extLst>
                <a:ext uri="{FF2B5EF4-FFF2-40B4-BE49-F238E27FC236}">
                  <a16:creationId xmlns:a16="http://schemas.microsoft.com/office/drawing/2014/main" id="{3C6C9304-2E20-5043-0F30-82732F693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5C6808E7-FE11-6A57-F5DF-EDD37B8E9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DE187CF5-C141-0862-EF00-AF5C9E13B5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56AFE883-D3E5-51D3-DEC5-5A34EB4394AC}"/>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8DECD966-8B01-96B4-7155-F4EECD77C00C}"/>
                </a:ext>
              </a:extLst>
            </p:cNvPr>
            <p:cNvSpPr txBox="1"/>
            <p:nvPr/>
          </p:nvSpPr>
          <p:spPr>
            <a:xfrm>
              <a:off x="-72008" y="3420771"/>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3F67253C-61DA-51F4-F391-4C90EAD0CF47}"/>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5D75B68D-CE8E-2496-01A4-122D3AB7E56E}"/>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88D1E6EC-9572-0D71-7E7B-834C05A73A86}"/>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DBB735ED-0820-FDB2-71ED-237E79B5B8AB}"/>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19D3933D-55DA-B854-EB46-F2F6BBCA355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E248E162-5AC2-22E6-2B2B-15DFDB16710D}"/>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pic>
        <p:nvPicPr>
          <p:cNvPr id="2" name="Resim 1" descr="metin, karıştırıcı, mutfak robotu, gereç içeren bir resim&#10;&#10;Açıklama otomatik olarak oluşturuldu">
            <a:extLst>
              <a:ext uri="{FF2B5EF4-FFF2-40B4-BE49-F238E27FC236}">
                <a16:creationId xmlns:a16="http://schemas.microsoft.com/office/drawing/2014/main" id="{CC1B3CC0-3EBE-8FC4-4390-7DD1D6499C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1624" y="1196752"/>
            <a:ext cx="9001000" cy="4833491"/>
          </a:xfrm>
          <a:prstGeom prst="rect">
            <a:avLst/>
          </a:prstGeom>
        </p:spPr>
      </p:pic>
      <p:grpSp>
        <p:nvGrpSpPr>
          <p:cNvPr id="13" name="Grup 12">
            <a:extLst>
              <a:ext uri="{FF2B5EF4-FFF2-40B4-BE49-F238E27FC236}">
                <a16:creationId xmlns:a16="http://schemas.microsoft.com/office/drawing/2014/main" id="{2603D16A-6C55-C671-FDAE-3C4575975BF0}"/>
              </a:ext>
            </a:extLst>
          </p:cNvPr>
          <p:cNvGrpSpPr/>
          <p:nvPr/>
        </p:nvGrpSpPr>
        <p:grpSpPr>
          <a:xfrm>
            <a:off x="3220517" y="1617924"/>
            <a:ext cx="8564115" cy="4395526"/>
            <a:chOff x="3220517" y="1617924"/>
            <a:chExt cx="8564115" cy="4395526"/>
          </a:xfrm>
        </p:grpSpPr>
        <p:sp>
          <p:nvSpPr>
            <p:cNvPr id="4" name="Metin kutusu 3">
              <a:extLst>
                <a:ext uri="{FF2B5EF4-FFF2-40B4-BE49-F238E27FC236}">
                  <a16:creationId xmlns:a16="http://schemas.microsoft.com/office/drawing/2014/main" id="{1B6419F5-7ABE-F096-F4DB-8B1F5EA0076B}"/>
                </a:ext>
              </a:extLst>
            </p:cNvPr>
            <p:cNvSpPr txBox="1"/>
            <p:nvPr/>
          </p:nvSpPr>
          <p:spPr>
            <a:xfrm>
              <a:off x="4943872" y="2512641"/>
              <a:ext cx="1368152" cy="307777"/>
            </a:xfrm>
            <a:prstGeom prst="rect">
              <a:avLst/>
            </a:prstGeom>
            <a:solidFill>
              <a:schemeClr val="bg1"/>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Washing</a:t>
              </a:r>
              <a:endParaRPr lang="tr-TR" sz="1400" dirty="0">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D1CBB3AE-637C-3892-901A-4BC1EB263EEF}"/>
                </a:ext>
              </a:extLst>
            </p:cNvPr>
            <p:cNvSpPr txBox="1"/>
            <p:nvPr/>
          </p:nvSpPr>
          <p:spPr>
            <a:xfrm>
              <a:off x="3220517" y="5013176"/>
              <a:ext cx="1440160" cy="523220"/>
            </a:xfrm>
            <a:prstGeom prst="rect">
              <a:avLst/>
            </a:prstGeom>
            <a:solidFill>
              <a:schemeClr val="bg1"/>
            </a:solidFill>
          </p:spPr>
          <p:txBody>
            <a:bodyPr wrap="square" rtlCol="0">
              <a:spAutoFit/>
            </a:bodyPr>
            <a:lstStyle/>
            <a:p>
              <a:r>
                <a:rPr lang="tr-TR" sz="1400" dirty="0" err="1">
                  <a:latin typeface="Times New Roman" panose="02020603050405020304" pitchFamily="18" charset="0"/>
                  <a:cs typeface="Times New Roman" panose="02020603050405020304" pitchFamily="18" charset="0"/>
                </a:rPr>
                <a:t>Ag</a:t>
              </a:r>
              <a:r>
                <a:rPr lang="tr-TR" sz="1400" dirty="0">
                  <a:latin typeface="Times New Roman" panose="02020603050405020304" pitchFamily="18" charset="0"/>
                  <a:cs typeface="Times New Roman" panose="02020603050405020304" pitchFamily="18" charset="0"/>
                </a:rPr>
                <a:t>(NO</a:t>
              </a:r>
              <a:r>
                <a:rPr lang="tr-TR" sz="1400" baseline="-25000" dirty="0">
                  <a:latin typeface="Times New Roman" panose="02020603050405020304" pitchFamily="18" charset="0"/>
                  <a:cs typeface="Times New Roman" panose="02020603050405020304" pitchFamily="18" charset="0"/>
                </a:rPr>
                <a:t>3</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and</a:t>
              </a:r>
              <a:r>
                <a:rPr lang="tr-TR" sz="1400" dirty="0">
                  <a:latin typeface="Times New Roman" panose="02020603050405020304" pitchFamily="18" charset="0"/>
                  <a:cs typeface="Times New Roman" panose="02020603050405020304" pitchFamily="18" charset="0"/>
                </a:rPr>
                <a:t> MC </a:t>
              </a:r>
              <a:r>
                <a:rPr lang="tr-TR" sz="1400" dirty="0" err="1">
                  <a:latin typeface="Times New Roman" panose="02020603050405020304" pitchFamily="18" charset="0"/>
                  <a:cs typeface="Times New Roman" panose="02020603050405020304" pitchFamily="18" charset="0"/>
                </a:rPr>
                <a:t>extract</a:t>
              </a:r>
              <a:r>
                <a:rPr lang="tr-TR" sz="1400" dirty="0">
                  <a:latin typeface="Times New Roman" panose="02020603050405020304" pitchFamily="18" charset="0"/>
                  <a:cs typeface="Times New Roman" panose="02020603050405020304" pitchFamily="18" charset="0"/>
                </a:rPr>
                <a:t> mix</a:t>
              </a:r>
            </a:p>
          </p:txBody>
        </p:sp>
        <p:sp>
          <p:nvSpPr>
            <p:cNvPr id="6" name="Metin kutusu 5">
              <a:extLst>
                <a:ext uri="{FF2B5EF4-FFF2-40B4-BE49-F238E27FC236}">
                  <a16:creationId xmlns:a16="http://schemas.microsoft.com/office/drawing/2014/main" id="{5F29B37A-E869-E32D-128A-5F1C4FF4F140}"/>
                </a:ext>
              </a:extLst>
            </p:cNvPr>
            <p:cNvSpPr txBox="1"/>
            <p:nvPr/>
          </p:nvSpPr>
          <p:spPr>
            <a:xfrm>
              <a:off x="10416480" y="2854678"/>
              <a:ext cx="1368152" cy="307777"/>
            </a:xfrm>
            <a:prstGeom prst="rect">
              <a:avLst/>
            </a:prstGeom>
            <a:solidFill>
              <a:schemeClr val="bg1"/>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Concentration</a:t>
              </a:r>
              <a:endParaRPr lang="tr-TR" sz="1400"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5BF96F3F-AFB9-0FB3-AEA5-635F8CC1A59A}"/>
                </a:ext>
              </a:extLst>
            </p:cNvPr>
            <p:cNvSpPr txBox="1"/>
            <p:nvPr/>
          </p:nvSpPr>
          <p:spPr>
            <a:xfrm>
              <a:off x="8976320" y="2895609"/>
              <a:ext cx="1224136" cy="307777"/>
            </a:xfrm>
            <a:prstGeom prst="rect">
              <a:avLst/>
            </a:prstGeom>
            <a:solidFill>
              <a:schemeClr val="bg1"/>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Filtration</a:t>
              </a:r>
              <a:endParaRPr lang="tr-TR" sz="1400" dirty="0">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BE6BF0DB-C6DB-4A1A-6D04-C83619C39787}"/>
                </a:ext>
              </a:extLst>
            </p:cNvPr>
            <p:cNvSpPr txBox="1"/>
            <p:nvPr/>
          </p:nvSpPr>
          <p:spPr>
            <a:xfrm>
              <a:off x="8217115" y="1666638"/>
              <a:ext cx="897632" cy="307777"/>
            </a:xfrm>
            <a:prstGeom prst="rect">
              <a:avLst/>
            </a:prstGeom>
            <a:solidFill>
              <a:schemeClr val="bg1"/>
            </a:solidFill>
          </p:spPr>
          <p:txBody>
            <a:bodyPr wrap="square" rtlCol="0">
              <a:spAutoFit/>
            </a:bodyPr>
            <a:lstStyle/>
            <a:p>
              <a:r>
                <a:rPr lang="tr-TR" sz="1400" dirty="0" err="1">
                  <a:latin typeface="Times New Roman" panose="02020603050405020304" pitchFamily="18" charset="0"/>
                  <a:cs typeface="Times New Roman" panose="02020603050405020304" pitchFamily="18" charset="0"/>
                </a:rPr>
                <a:t>Pressing</a:t>
              </a:r>
              <a:endParaRPr lang="tr-TR" sz="1400"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AB6AF479-60FB-4B06-4A00-CFCD567C9916}"/>
                </a:ext>
              </a:extLst>
            </p:cNvPr>
            <p:cNvSpPr txBox="1"/>
            <p:nvPr/>
          </p:nvSpPr>
          <p:spPr>
            <a:xfrm>
              <a:off x="6106525" y="1617924"/>
              <a:ext cx="1368152" cy="307777"/>
            </a:xfrm>
            <a:prstGeom prst="rect">
              <a:avLst/>
            </a:prstGeom>
            <a:solidFill>
              <a:schemeClr val="bg1"/>
            </a:solidFill>
          </p:spPr>
          <p:txBody>
            <a:bodyPr wrap="square" rtlCol="0">
              <a:spAutoFit/>
            </a:bodyPr>
            <a:lstStyle/>
            <a:p>
              <a:r>
                <a:rPr lang="tr-TR" sz="1400" dirty="0" err="1">
                  <a:latin typeface="Times New Roman" panose="02020603050405020304" pitchFamily="18" charset="0"/>
                  <a:cs typeface="Times New Roman" panose="02020603050405020304" pitchFamily="18" charset="0"/>
                </a:rPr>
                <a:t>Seed</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removing</a:t>
              </a:r>
              <a:endParaRPr lang="tr-TR" sz="1400" dirty="0">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236412ED-AACE-A286-508D-ECBE9E3080C3}"/>
                </a:ext>
              </a:extLst>
            </p:cNvPr>
            <p:cNvSpPr txBox="1"/>
            <p:nvPr/>
          </p:nvSpPr>
          <p:spPr>
            <a:xfrm>
              <a:off x="7752184" y="5138028"/>
              <a:ext cx="1584176" cy="523220"/>
            </a:xfrm>
            <a:prstGeom prst="rect">
              <a:avLst/>
            </a:prstGeom>
            <a:solidFill>
              <a:schemeClr val="bg1"/>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Synthesis</a:t>
              </a:r>
              <a:r>
                <a:rPr lang="tr-TR" sz="1400" dirty="0">
                  <a:latin typeface="Times New Roman" panose="02020603050405020304" pitchFamily="18" charset="0"/>
                  <a:cs typeface="Times New Roman" panose="02020603050405020304" pitchFamily="18" charset="0"/>
                </a:rPr>
                <a:t> of </a:t>
              </a:r>
              <a:r>
                <a:rPr lang="tr-TR" sz="1400" dirty="0" err="1">
                  <a:latin typeface="Times New Roman" panose="02020603050405020304" pitchFamily="18" charset="0"/>
                  <a:cs typeface="Times New Roman" panose="02020603050405020304" pitchFamily="18" charset="0"/>
                </a:rPr>
                <a:t>nanoparticles</a:t>
              </a:r>
              <a:endParaRPr lang="tr-TR" sz="1400" dirty="0">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85CC0ADF-9E86-A64E-3FC0-CAC7B225C522}"/>
                </a:ext>
              </a:extLst>
            </p:cNvPr>
            <p:cNvSpPr txBox="1"/>
            <p:nvPr/>
          </p:nvSpPr>
          <p:spPr>
            <a:xfrm>
              <a:off x="10200456" y="5138028"/>
              <a:ext cx="1440160" cy="523220"/>
            </a:xfrm>
            <a:prstGeom prst="rect">
              <a:avLst/>
            </a:prstGeom>
            <a:solidFill>
              <a:schemeClr val="bg1"/>
            </a:solidFill>
          </p:spPr>
          <p:txBody>
            <a:bodyPr wrap="square" rtlCol="0">
              <a:spAutoFit/>
            </a:bodyPr>
            <a:lstStyle/>
            <a:p>
              <a:r>
                <a:rPr lang="tr-TR" sz="1400" dirty="0" err="1">
                  <a:latin typeface="Times New Roman" panose="02020603050405020304" pitchFamily="18" charset="0"/>
                  <a:cs typeface="Times New Roman" panose="02020603050405020304" pitchFamily="18" charset="0"/>
                </a:rPr>
                <a:t>Characterization</a:t>
              </a:r>
              <a:endParaRPr lang="tr-TR" sz="1400" dirty="0">
                <a:latin typeface="Times New Roman" panose="02020603050405020304" pitchFamily="18" charset="0"/>
                <a:cs typeface="Times New Roman" panose="02020603050405020304" pitchFamily="18" charset="0"/>
              </a:endParaRPr>
            </a:p>
            <a:p>
              <a:endParaRPr lang="tr-TR" sz="1400" dirty="0">
                <a:latin typeface="Times New Roman" panose="02020603050405020304" pitchFamily="18" charset="0"/>
                <a:cs typeface="Times New Roman" panose="02020603050405020304" pitchFamily="18" charset="0"/>
              </a:endParaRPr>
            </a:p>
          </p:txBody>
        </p:sp>
        <p:sp>
          <p:nvSpPr>
            <p:cNvPr id="12" name="Metin kutusu 11">
              <a:extLst>
                <a:ext uri="{FF2B5EF4-FFF2-40B4-BE49-F238E27FC236}">
                  <a16:creationId xmlns:a16="http://schemas.microsoft.com/office/drawing/2014/main" id="{701B540E-B64E-2CFB-2581-E75BD1456E80}"/>
                </a:ext>
              </a:extLst>
            </p:cNvPr>
            <p:cNvSpPr txBox="1"/>
            <p:nvPr/>
          </p:nvSpPr>
          <p:spPr>
            <a:xfrm>
              <a:off x="5381133" y="5274786"/>
              <a:ext cx="1584176" cy="738664"/>
            </a:xfrm>
            <a:prstGeom prst="rect">
              <a:avLst/>
            </a:prstGeom>
            <a:solidFill>
              <a:schemeClr val="bg1"/>
            </a:solidFill>
          </p:spPr>
          <p:txBody>
            <a:bodyPr wrap="square" rtlCol="0">
              <a:spAutoFit/>
            </a:bodyPr>
            <a:lstStyle/>
            <a:p>
              <a:pPr algn="ctr"/>
              <a:endParaRPr lang="tr-TR" sz="1400" dirty="0">
                <a:latin typeface="Times New Roman" panose="02020603050405020304" pitchFamily="18" charset="0"/>
                <a:cs typeface="Times New Roman" panose="02020603050405020304" pitchFamily="18" charset="0"/>
              </a:endParaRPr>
            </a:p>
            <a:p>
              <a:pPr algn="ctr"/>
              <a:endParaRPr lang="tr-TR" sz="1400" dirty="0">
                <a:latin typeface="Times New Roman" panose="02020603050405020304" pitchFamily="18" charset="0"/>
                <a:cs typeface="Times New Roman" panose="02020603050405020304" pitchFamily="18" charset="0"/>
              </a:endParaRPr>
            </a:p>
            <a:p>
              <a:pPr algn="ctr"/>
              <a:endParaRPr lang="tr-TR"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5717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10B4-6DD7-5D3B-5281-EEC3420EA7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1416F5-CFD8-3E0C-EEF1-0CB3B2765F92}"/>
              </a:ext>
            </a:extLst>
          </p:cNvPr>
          <p:cNvSpPr>
            <a:spLocks noGrp="1"/>
          </p:cNvSpPr>
          <p:nvPr>
            <p:ph type="title"/>
          </p:nvPr>
        </p:nvSpPr>
        <p:spPr>
          <a:xfrm>
            <a:off x="2356420" y="304800"/>
            <a:ext cx="9835579" cy="1143000"/>
          </a:xfrm>
        </p:spPr>
        <p:txBody>
          <a:bodyPr/>
          <a:lstStyle/>
          <a:p>
            <a:pPr algn="l"/>
            <a:r>
              <a:rPr lang="tr-TR" dirty="0" err="1"/>
              <a:t>Results</a:t>
            </a:r>
            <a:r>
              <a:rPr lang="tr-TR" dirty="0"/>
              <a:t> </a:t>
            </a:r>
            <a:r>
              <a:rPr lang="tr-TR" dirty="0" err="1"/>
              <a:t>and</a:t>
            </a:r>
            <a:r>
              <a:rPr lang="tr-TR" dirty="0"/>
              <a:t> </a:t>
            </a:r>
            <a:r>
              <a:rPr lang="tr-TR" dirty="0" err="1"/>
              <a:t>Discussion</a:t>
            </a:r>
            <a:endParaRPr lang="en-US" dirty="0"/>
          </a:p>
        </p:txBody>
      </p:sp>
      <p:grpSp>
        <p:nvGrpSpPr>
          <p:cNvPr id="79" name="PptLabsAgenda_&amp;^@BeamShapeMainGroup_&amp;^@20241114145637405612">
            <a:extLst>
              <a:ext uri="{FF2B5EF4-FFF2-40B4-BE49-F238E27FC236}">
                <a16:creationId xmlns:a16="http://schemas.microsoft.com/office/drawing/2014/main" id="{04E13BCD-FC3E-29F0-B9F4-D5F5E7526CB5}"/>
              </a:ext>
            </a:extLst>
          </p:cNvPr>
          <p:cNvGrpSpPr/>
          <p:nvPr/>
        </p:nvGrpSpPr>
        <p:grpSpPr>
          <a:xfrm>
            <a:off x="-56751" y="190500"/>
            <a:ext cx="2413172" cy="6667500"/>
            <a:chOff x="-56751" y="190500"/>
            <a:chExt cx="2413172" cy="6667500"/>
          </a:xfrm>
        </p:grpSpPr>
        <p:pic>
          <p:nvPicPr>
            <p:cNvPr id="80" name="Graphic 20">
              <a:hlinkClick r:id="" action="ppaction://hlinkshowjump?jump=previousslide"/>
              <a:extLst>
                <a:ext uri="{FF2B5EF4-FFF2-40B4-BE49-F238E27FC236}">
                  <a16:creationId xmlns:a16="http://schemas.microsoft.com/office/drawing/2014/main" id="{506583EA-1727-E9FE-764F-FF479E129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1" name="Graphic 19">
              <a:hlinkClick r:id="rId4" action="ppaction://hlinksldjump"/>
              <a:extLst>
                <a:ext uri="{FF2B5EF4-FFF2-40B4-BE49-F238E27FC236}">
                  <a16:creationId xmlns:a16="http://schemas.microsoft.com/office/drawing/2014/main" id="{FB98BAA3-42ED-BE6A-1C54-EBED8BBD8D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2" name="Graphic 21">
              <a:hlinkClick r:id="" action="ppaction://hlinkshowjump?jump=nextslide"/>
              <a:extLst>
                <a:ext uri="{FF2B5EF4-FFF2-40B4-BE49-F238E27FC236}">
                  <a16:creationId xmlns:a16="http://schemas.microsoft.com/office/drawing/2014/main" id="{E52A271B-4630-655E-664B-791C705C7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3" name="PptLabsAgenda_&amp;^@BeamShapeBackground_&amp;^@2020112014502751890">
              <a:extLst>
                <a:ext uri="{FF2B5EF4-FFF2-40B4-BE49-F238E27FC236}">
                  <a16:creationId xmlns:a16="http://schemas.microsoft.com/office/drawing/2014/main" id="{E5B4F313-0848-9A34-1D4B-9D7A5A79352E}"/>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5" name="PptLabsAgenda_&amp;^@BeamShapeText_&amp;^@Results and Conclusion_7">
              <a:extLst>
                <a:ext uri="{FF2B5EF4-FFF2-40B4-BE49-F238E27FC236}">
                  <a16:creationId xmlns:a16="http://schemas.microsoft.com/office/drawing/2014/main" id="{91E9A974-14B2-A18A-24D2-DD45F7136BDF}"/>
                </a:ext>
              </a:extLst>
            </p:cNvPr>
            <p:cNvSpPr txBox="1"/>
            <p:nvPr/>
          </p:nvSpPr>
          <p:spPr>
            <a:xfrm>
              <a:off x="-56751" y="3284808"/>
              <a:ext cx="2227533" cy="374013"/>
            </a:xfrm>
            <a:prstGeom prst="rect">
              <a:avLst/>
            </a:prstGeom>
            <a:noFill/>
          </p:spPr>
          <p:txBody>
            <a:bodyPr vert="horz" wrap="none" rtlCol="0">
              <a:spAutoFit/>
            </a:bodyPr>
            <a:lstStyle/>
            <a:p>
              <a:pPr lvl="0">
                <a:lnSpc>
                  <a:spcPct val="150000"/>
                </a:lnSpc>
                <a:spcAft>
                  <a:spcPts val="1200"/>
                </a:spcAft>
              </a:pPr>
              <a:r>
                <a:rPr lang="en-US" sz="1400" b="1" dirty="0">
                  <a:solidFill>
                    <a:prstClr val="white"/>
                  </a:solidFill>
                  <a:uFill>
                    <a:solidFill>
                      <a:prstClr val="white"/>
                    </a:solidFill>
                  </a:uFill>
                  <a:latin typeface="Arial Rounded MT Bold" panose="020B0604020202020204" charset="0"/>
                </a:rPr>
                <a:t>Results and Conclusion</a:t>
              </a:r>
            </a:p>
          </p:txBody>
        </p:sp>
        <p:sp>
          <p:nvSpPr>
            <p:cNvPr id="88" name="PptLabsAgenda_&amp;^@BeamShapeText_&amp;^@Materials and Method_4">
              <a:extLst>
                <a:ext uri="{FF2B5EF4-FFF2-40B4-BE49-F238E27FC236}">
                  <a16:creationId xmlns:a16="http://schemas.microsoft.com/office/drawing/2014/main" id="{64940AE3-50E1-77C0-0C04-849EE4D908E2}"/>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89" name="PptLabsAgenda_&amp;^@BeamShapeText_&amp;^@Introduction_3">
              <a:extLst>
                <a:ext uri="{FF2B5EF4-FFF2-40B4-BE49-F238E27FC236}">
                  <a16:creationId xmlns:a16="http://schemas.microsoft.com/office/drawing/2014/main" id="{0B4407EF-69D3-EF8D-FFEB-5AA5396774E6}"/>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0" name="PptLabsAgenda_&amp;^@BeamShapeText_&amp;^@Outline_2">
              <a:extLst>
                <a:ext uri="{FF2B5EF4-FFF2-40B4-BE49-F238E27FC236}">
                  <a16:creationId xmlns:a16="http://schemas.microsoft.com/office/drawing/2014/main" id="{92E9862C-DCC1-EE4E-17DF-A32B708ACB8D}"/>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1" name="Oval 90">
              <a:hlinkClick r:id="" action="ppaction://hlinkshowjump?jump=previousslide"/>
              <a:extLst>
                <a:ext uri="{FF2B5EF4-FFF2-40B4-BE49-F238E27FC236}">
                  <a16:creationId xmlns:a16="http://schemas.microsoft.com/office/drawing/2014/main" id="{A85829B9-4FE0-B451-A8C3-90069F4DC589}"/>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Oval 91">
              <a:hlinkClick r:id="" action="ppaction://hlinkshowjump?jump=nextslide"/>
              <a:extLst>
                <a:ext uri="{FF2B5EF4-FFF2-40B4-BE49-F238E27FC236}">
                  <a16:creationId xmlns:a16="http://schemas.microsoft.com/office/drawing/2014/main" id="{CC6F4628-EA81-8E1D-2BDE-52C96C4F6537}"/>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a:extLst>
              <a:ext uri="{FF2B5EF4-FFF2-40B4-BE49-F238E27FC236}">
                <a16:creationId xmlns:a16="http://schemas.microsoft.com/office/drawing/2014/main" id="{1E01FC53-1E8A-2AE2-97AC-4CDE813FFE91}"/>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2" name="Metin kutusu 2">
            <a:extLst>
              <a:ext uri="{FF2B5EF4-FFF2-40B4-BE49-F238E27FC236}">
                <a16:creationId xmlns:a16="http://schemas.microsoft.com/office/drawing/2014/main" id="{F1A5F09F-4D59-9DD9-0743-E3282037A1CA}"/>
              </a:ext>
            </a:extLst>
          </p:cNvPr>
          <p:cNvSpPr txBox="1">
            <a:spLocks noChangeArrowheads="1"/>
          </p:cNvSpPr>
          <p:nvPr/>
        </p:nvSpPr>
        <p:spPr bwMode="auto">
          <a:xfrm>
            <a:off x="2458924" y="1659011"/>
            <a:ext cx="932570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0" algn="just">
              <a:buNone/>
            </a:pPr>
            <a:r>
              <a:rPr lang="tr-TR" sz="2400" dirty="0">
                <a:solidFill>
                  <a:schemeClr val="accent4">
                    <a:lumMod val="75000"/>
                  </a:schemeClr>
                </a:solidFill>
                <a:cs typeface="Andalus" panose="02020603050405020304" pitchFamily="18" charset="-78"/>
              </a:rPr>
              <a:t> </a:t>
            </a:r>
            <a:r>
              <a:rPr lang="en-US" sz="2400" dirty="0">
                <a:solidFill>
                  <a:schemeClr val="accent4">
                    <a:lumMod val="75000"/>
                  </a:schemeClr>
                </a:solidFill>
                <a:cs typeface="Andalus" panose="02020603050405020304" pitchFamily="18" charset="-78"/>
              </a:rPr>
              <a:t>Following the green synthesis, the SEM images revealed the formation of silver nanoparticles with a spherical morphology. To gain a more accurate understanding of particle size, TEM analysis was performed, which demonstrated that the nanoparticles were significantly smaller and exhibited a spherical, homogeneous distribution. As understood from the TEM results, this method successfully synthesized homogeneous, spherical silver nanoparticles smaller than 10 nm. These analyses provided valuable insights into the size and morphological properties of the synthesized nanoparticles</a:t>
            </a:r>
            <a:r>
              <a:rPr lang="tr-TR" sz="2400" dirty="0">
                <a:solidFill>
                  <a:schemeClr val="accent4">
                    <a:lumMod val="75000"/>
                  </a:schemeClr>
                </a:solidFill>
                <a:cs typeface="Andalus" panose="02020603050405020304" pitchFamily="18" charset="-78"/>
              </a:rPr>
              <a:t>.</a:t>
            </a:r>
          </a:p>
        </p:txBody>
      </p:sp>
    </p:spTree>
    <p:extLst>
      <p:ext uri="{BB962C8B-B14F-4D97-AF65-F5344CB8AC3E}">
        <p14:creationId xmlns:p14="http://schemas.microsoft.com/office/powerpoint/2010/main" val="214784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Metin kutusu 1"/>
          <p:cNvSpPr txBox="1">
            <a:spLocks noChangeArrowheads="1"/>
          </p:cNvSpPr>
          <p:nvPr/>
        </p:nvSpPr>
        <p:spPr bwMode="auto">
          <a:xfrm>
            <a:off x="2503082" y="5877272"/>
            <a:ext cx="9353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pPr marL="0" algn="just"/>
            <a:r>
              <a:rPr lang="en-US" sz="2000" b="1" dirty="0">
                <a:latin typeface="Andalus" panose="02020603050405020304" pitchFamily="18" charset="-78"/>
                <a:cs typeface="Andalus" panose="02020603050405020304" pitchFamily="18" charset="-78"/>
              </a:rPr>
              <a:t>Figure 1. </a:t>
            </a:r>
            <a:r>
              <a:rPr lang="en-US" sz="2000" dirty="0">
                <a:latin typeface="Andalus" panose="02020603050405020304" pitchFamily="18" charset="-78"/>
                <a:cs typeface="Andalus" panose="02020603050405020304" pitchFamily="18" charset="-78"/>
              </a:rPr>
              <a:t>The TEM image of silver nanoparticles synthesized with Bitter Melon extract. </a:t>
            </a:r>
          </a:p>
        </p:txBody>
      </p:sp>
      <p:sp>
        <p:nvSpPr>
          <p:cNvPr id="3" name="Title 2"/>
          <p:cNvSpPr>
            <a:spLocks noGrp="1"/>
          </p:cNvSpPr>
          <p:nvPr>
            <p:ph type="title"/>
          </p:nvPr>
        </p:nvSpPr>
        <p:spPr>
          <a:xfrm>
            <a:off x="2356420" y="304800"/>
            <a:ext cx="9835579" cy="1143000"/>
          </a:xfrm>
        </p:spPr>
        <p:txBody>
          <a:bodyPr/>
          <a:lstStyle/>
          <a:p>
            <a:pPr algn="l"/>
            <a:r>
              <a:rPr lang="tr-TR" dirty="0" err="1"/>
              <a:t>Results</a:t>
            </a:r>
            <a:r>
              <a:rPr lang="tr-TR" dirty="0"/>
              <a:t> </a:t>
            </a:r>
            <a:r>
              <a:rPr lang="tr-TR" dirty="0" err="1"/>
              <a:t>and</a:t>
            </a:r>
            <a:r>
              <a:rPr lang="tr-TR" dirty="0"/>
              <a:t> </a:t>
            </a:r>
            <a:r>
              <a:rPr lang="tr-TR" dirty="0" err="1"/>
              <a:t>Discussion</a:t>
            </a:r>
            <a:endParaRPr lang="en-US" dirty="0"/>
          </a:p>
        </p:txBody>
      </p:sp>
      <p:grpSp>
        <p:nvGrpSpPr>
          <p:cNvPr id="79" name="PptLabsAgenda_&amp;^@BeamShapeMainGroup_&amp;^@20241114145637405612"/>
          <p:cNvGrpSpPr/>
          <p:nvPr/>
        </p:nvGrpSpPr>
        <p:grpSpPr>
          <a:xfrm>
            <a:off x="-56751" y="190500"/>
            <a:ext cx="2413172" cy="6667500"/>
            <a:chOff x="-56751" y="190500"/>
            <a:chExt cx="2413172" cy="6667500"/>
          </a:xfrm>
        </p:grpSpPr>
        <p:pic>
          <p:nvPicPr>
            <p:cNvPr id="80" name="Graphic 20">
              <a:hlinkClick r:id="" action="ppaction://hlinkshowjump?jump=previous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1" name="Graphic 19">
              <a:hlinkClick r:id="rId4" action="ppaction://hlinksldjump"/>
              <a:extLst>
                <a:ext uri="{FF2B5EF4-FFF2-40B4-BE49-F238E27FC236}">
                  <a16:creationId xmlns:a16="http://schemas.microsoft.com/office/drawing/2014/main" id="{5733500A-3778-4269-B3CC-D2BAAE614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2" name="Graphic 21">
              <a:hlinkClick r:id="" action="ppaction://hlinkshowjump?jump=next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3" name="PptLabsAgenda_&amp;^@BeamShapeBackground_&amp;^@2020112014502751890"/>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5" name="PptLabsAgenda_&amp;^@BeamShapeText_&amp;^@Results and Conclusion_7"/>
            <p:cNvSpPr txBox="1"/>
            <p:nvPr/>
          </p:nvSpPr>
          <p:spPr>
            <a:xfrm>
              <a:off x="-56751" y="3284808"/>
              <a:ext cx="2227533" cy="374013"/>
            </a:xfrm>
            <a:prstGeom prst="rect">
              <a:avLst/>
            </a:prstGeom>
            <a:noFill/>
          </p:spPr>
          <p:txBody>
            <a:bodyPr vert="horz" wrap="none" rtlCol="0">
              <a:spAutoFit/>
            </a:bodyPr>
            <a:lstStyle/>
            <a:p>
              <a:pPr lvl="0">
                <a:lnSpc>
                  <a:spcPct val="150000"/>
                </a:lnSpc>
                <a:spcAft>
                  <a:spcPts val="1200"/>
                </a:spcAft>
              </a:pPr>
              <a:r>
                <a:rPr lang="en-US" sz="1400" b="1" dirty="0">
                  <a:solidFill>
                    <a:prstClr val="white"/>
                  </a:solidFill>
                  <a:uFill>
                    <a:solidFill>
                      <a:prstClr val="white"/>
                    </a:solidFill>
                  </a:uFill>
                  <a:latin typeface="Arial Rounded MT Bold" panose="020B0604020202020204" charset="0"/>
                </a:rPr>
                <a:t>Results and Conclusion</a:t>
              </a:r>
            </a:p>
          </p:txBody>
        </p:sp>
        <p:sp>
          <p:nvSpPr>
            <p:cNvPr id="88" name="PptLabsAgenda_&amp;^@BeamShapeText_&amp;^@Materials and Method_4"/>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89" name="PptLabsAgenda_&amp;^@BeamShapeText_&amp;^@Introduction_3"/>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0" name="PptLabsAgenda_&amp;^@BeamShapeText_&amp;^@Outline_2"/>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1" name="Oval 90">
              <a:hlinkClick r:id="" action="ppaction://hlinkshowjump?jump=previousslide"/>
              <a:extLst>
                <a:ext uri="{FF2B5EF4-FFF2-40B4-BE49-F238E27FC236}">
                  <a16:creationId xmlns:a16="http://schemas.microsoft.com/office/drawing/2014/main" id="{B4992DA4-68D2-4D47-A3F7-164D36C631E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Oval 91">
              <a:hlinkClick r:id="" action="ppaction://hlinkshowjump?jump=nextslide"/>
              <a:extLst>
                <a:ext uri="{FF2B5EF4-FFF2-40B4-BE49-F238E27FC236}">
                  <a16:creationId xmlns:a16="http://schemas.microsoft.com/office/drawing/2014/main" id="{C7B8048A-AB43-4871-98BB-54F006037E1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pic>
        <p:nvPicPr>
          <p:cNvPr id="2" name="Resim 1">
            <a:extLst>
              <a:ext uri="{FF2B5EF4-FFF2-40B4-BE49-F238E27FC236}">
                <a16:creationId xmlns:a16="http://schemas.microsoft.com/office/drawing/2014/main" id="{F038A33B-F1C8-9CE8-26F1-D135074B60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2161" y="1280397"/>
            <a:ext cx="5822231" cy="4520338"/>
          </a:xfrm>
          <a:prstGeom prst="rect">
            <a:avLst/>
          </a:prstGeom>
          <a:noFill/>
        </p:spPr>
      </p:pic>
    </p:spTree>
    <p:extLst>
      <p:ext uri="{BB962C8B-B14F-4D97-AF65-F5344CB8AC3E}">
        <p14:creationId xmlns:p14="http://schemas.microsoft.com/office/powerpoint/2010/main" val="198039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BFE4-AFAD-D51B-1282-F1F48C4FC0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108841-2417-24C5-CBFD-749C453D8617}"/>
              </a:ext>
            </a:extLst>
          </p:cNvPr>
          <p:cNvSpPr>
            <a:spLocks noGrp="1"/>
          </p:cNvSpPr>
          <p:nvPr>
            <p:ph type="title"/>
          </p:nvPr>
        </p:nvSpPr>
        <p:spPr>
          <a:xfrm>
            <a:off x="2356420" y="304800"/>
            <a:ext cx="9835579" cy="1143000"/>
          </a:xfrm>
        </p:spPr>
        <p:txBody>
          <a:bodyPr/>
          <a:lstStyle/>
          <a:p>
            <a:pPr algn="l"/>
            <a:r>
              <a:rPr lang="tr-TR" dirty="0" err="1"/>
              <a:t>Results</a:t>
            </a:r>
            <a:r>
              <a:rPr lang="tr-TR" dirty="0"/>
              <a:t> </a:t>
            </a:r>
            <a:r>
              <a:rPr lang="tr-TR" dirty="0" err="1"/>
              <a:t>and</a:t>
            </a:r>
            <a:r>
              <a:rPr lang="tr-TR" dirty="0"/>
              <a:t> </a:t>
            </a:r>
            <a:r>
              <a:rPr lang="tr-TR" dirty="0" err="1"/>
              <a:t>Discussion</a:t>
            </a:r>
            <a:endParaRPr lang="en-US" dirty="0"/>
          </a:p>
        </p:txBody>
      </p:sp>
      <p:grpSp>
        <p:nvGrpSpPr>
          <p:cNvPr id="79" name="PptLabsAgenda_&amp;^@BeamShapeMainGroup_&amp;^@20241114145637405612">
            <a:extLst>
              <a:ext uri="{FF2B5EF4-FFF2-40B4-BE49-F238E27FC236}">
                <a16:creationId xmlns:a16="http://schemas.microsoft.com/office/drawing/2014/main" id="{452101C5-8871-D1AE-D139-0EBA2AA50373}"/>
              </a:ext>
            </a:extLst>
          </p:cNvPr>
          <p:cNvGrpSpPr/>
          <p:nvPr/>
        </p:nvGrpSpPr>
        <p:grpSpPr>
          <a:xfrm>
            <a:off x="-60960" y="190500"/>
            <a:ext cx="2417381" cy="6667500"/>
            <a:chOff x="-60960" y="190500"/>
            <a:chExt cx="2417381" cy="6667500"/>
          </a:xfrm>
        </p:grpSpPr>
        <p:pic>
          <p:nvPicPr>
            <p:cNvPr id="80" name="Graphic 20">
              <a:hlinkClick r:id="" action="ppaction://hlinkshowjump?jump=previousslide"/>
              <a:extLst>
                <a:ext uri="{FF2B5EF4-FFF2-40B4-BE49-F238E27FC236}">
                  <a16:creationId xmlns:a16="http://schemas.microsoft.com/office/drawing/2014/main" id="{F77B8291-0EF1-4089-49FA-48491F6A8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1" name="Graphic 19">
              <a:hlinkClick r:id="rId4" action="ppaction://hlinksldjump"/>
              <a:extLst>
                <a:ext uri="{FF2B5EF4-FFF2-40B4-BE49-F238E27FC236}">
                  <a16:creationId xmlns:a16="http://schemas.microsoft.com/office/drawing/2014/main" id="{640271DF-0AD0-C444-41C7-FAD2FA60EE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2" name="Graphic 21">
              <a:hlinkClick r:id="" action="ppaction://hlinkshowjump?jump=nextslide"/>
              <a:extLst>
                <a:ext uri="{FF2B5EF4-FFF2-40B4-BE49-F238E27FC236}">
                  <a16:creationId xmlns:a16="http://schemas.microsoft.com/office/drawing/2014/main" id="{A70203EF-6A0E-E535-64E2-DB0829B1E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3" name="PptLabsAgenda_&amp;^@BeamShapeBackground_&amp;^@2020112014502751890">
              <a:extLst>
                <a:ext uri="{FF2B5EF4-FFF2-40B4-BE49-F238E27FC236}">
                  <a16:creationId xmlns:a16="http://schemas.microsoft.com/office/drawing/2014/main" id="{6F21E936-2BAE-7469-D741-9F6D5D5E4D93}"/>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5" name="PptLabsAgenda_&amp;^@BeamShapeText_&amp;^@Results and Conclusion_7">
              <a:extLst>
                <a:ext uri="{FF2B5EF4-FFF2-40B4-BE49-F238E27FC236}">
                  <a16:creationId xmlns:a16="http://schemas.microsoft.com/office/drawing/2014/main" id="{A8FAF566-D4DD-F1AD-B55F-3D5931A232C0}"/>
                </a:ext>
              </a:extLst>
            </p:cNvPr>
            <p:cNvSpPr txBox="1"/>
            <p:nvPr/>
          </p:nvSpPr>
          <p:spPr>
            <a:xfrm>
              <a:off x="-60960" y="3313719"/>
              <a:ext cx="2227533" cy="374013"/>
            </a:xfrm>
            <a:prstGeom prst="rect">
              <a:avLst/>
            </a:prstGeom>
            <a:noFill/>
          </p:spPr>
          <p:txBody>
            <a:bodyPr vert="horz" wrap="none" rtlCol="0">
              <a:spAutoFit/>
            </a:bodyPr>
            <a:lstStyle/>
            <a:p>
              <a:pPr lvl="0">
                <a:lnSpc>
                  <a:spcPct val="150000"/>
                </a:lnSpc>
                <a:spcAft>
                  <a:spcPts val="1200"/>
                </a:spcAft>
              </a:pPr>
              <a:r>
                <a:rPr lang="en-US" sz="1400" b="1" dirty="0">
                  <a:solidFill>
                    <a:prstClr val="white"/>
                  </a:solidFill>
                  <a:uFill>
                    <a:solidFill>
                      <a:prstClr val="white"/>
                    </a:solidFill>
                  </a:uFill>
                  <a:latin typeface="Arial Rounded MT Bold" panose="020B0604020202020204" charset="0"/>
                </a:rPr>
                <a:t>Results and Conclusion</a:t>
              </a:r>
            </a:p>
          </p:txBody>
        </p:sp>
        <p:sp>
          <p:nvSpPr>
            <p:cNvPr id="88" name="PptLabsAgenda_&amp;^@BeamShapeText_&amp;^@Materials and Method_4">
              <a:extLst>
                <a:ext uri="{FF2B5EF4-FFF2-40B4-BE49-F238E27FC236}">
                  <a16:creationId xmlns:a16="http://schemas.microsoft.com/office/drawing/2014/main" id="{63FD624B-27DF-3975-9616-AB7D98F60A7F}"/>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89" name="PptLabsAgenda_&amp;^@BeamShapeText_&amp;^@Introduction_3">
              <a:extLst>
                <a:ext uri="{FF2B5EF4-FFF2-40B4-BE49-F238E27FC236}">
                  <a16:creationId xmlns:a16="http://schemas.microsoft.com/office/drawing/2014/main" id="{A3A4EA5E-A040-F6E1-CDDF-4D3F28DB915B}"/>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0" name="PptLabsAgenda_&amp;^@BeamShapeText_&amp;^@Outline_2">
              <a:extLst>
                <a:ext uri="{FF2B5EF4-FFF2-40B4-BE49-F238E27FC236}">
                  <a16:creationId xmlns:a16="http://schemas.microsoft.com/office/drawing/2014/main" id="{1E3D505F-E86E-ABEC-7843-2D1C9BF968A0}"/>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1" name="Oval 90">
              <a:hlinkClick r:id="" action="ppaction://hlinkshowjump?jump=previousslide"/>
              <a:extLst>
                <a:ext uri="{FF2B5EF4-FFF2-40B4-BE49-F238E27FC236}">
                  <a16:creationId xmlns:a16="http://schemas.microsoft.com/office/drawing/2014/main" id="{93317ABD-04F8-C136-28C0-409C04E4DCF3}"/>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Oval 91">
              <a:hlinkClick r:id="" action="ppaction://hlinkshowjump?jump=nextslide"/>
              <a:extLst>
                <a:ext uri="{FF2B5EF4-FFF2-40B4-BE49-F238E27FC236}">
                  <a16:creationId xmlns:a16="http://schemas.microsoft.com/office/drawing/2014/main" id="{E3E201BC-7005-BE82-B1E9-389D44D57F0C}"/>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a:extLst>
              <a:ext uri="{FF2B5EF4-FFF2-40B4-BE49-F238E27FC236}">
                <a16:creationId xmlns:a16="http://schemas.microsoft.com/office/drawing/2014/main" id="{23788543-E579-F58F-FD06-78E911C4210D}"/>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5" name="Metin kutusu 2">
            <a:extLst>
              <a:ext uri="{FF2B5EF4-FFF2-40B4-BE49-F238E27FC236}">
                <a16:creationId xmlns:a16="http://schemas.microsoft.com/office/drawing/2014/main" id="{8156E7E5-DD49-4781-5D37-F84AB5467CD1}"/>
              </a:ext>
            </a:extLst>
          </p:cNvPr>
          <p:cNvSpPr txBox="1">
            <a:spLocks noChangeArrowheads="1"/>
          </p:cNvSpPr>
          <p:nvPr/>
        </p:nvSpPr>
        <p:spPr bwMode="auto">
          <a:xfrm>
            <a:off x="2479884" y="1620751"/>
            <a:ext cx="8798099"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0" algn="just"/>
            <a:endParaRPr lang="tr-TR" sz="2400" dirty="0">
              <a:cs typeface="Andalus" panose="02020603050405020304" pitchFamily="18" charset="-78"/>
            </a:endParaRPr>
          </a:p>
          <a:p>
            <a:pPr marL="0" algn="just">
              <a:buNone/>
            </a:pPr>
            <a:r>
              <a:rPr lang="en-US" sz="2400" dirty="0">
                <a:cs typeface="Andalus" panose="02020603050405020304" pitchFamily="18" charset="-78"/>
              </a:rPr>
              <a:t>To better understand the elemental and morphological characterization of the synthesized silver nanoparticles, SEM-EDS analysis was performed. The results confirmed that high-purity silver oxide nanoparticles were obtained.</a:t>
            </a:r>
          </a:p>
        </p:txBody>
      </p:sp>
    </p:spTree>
    <p:extLst>
      <p:ext uri="{BB962C8B-B14F-4D97-AF65-F5344CB8AC3E}">
        <p14:creationId xmlns:p14="http://schemas.microsoft.com/office/powerpoint/2010/main" val="23165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BFF1-2D4A-0B32-BEE3-950A7D7F8E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B4F43E-BB86-FB19-817E-2B942675F651}"/>
              </a:ext>
            </a:extLst>
          </p:cNvPr>
          <p:cNvSpPr>
            <a:spLocks noGrp="1"/>
          </p:cNvSpPr>
          <p:nvPr>
            <p:ph type="title"/>
          </p:nvPr>
        </p:nvSpPr>
        <p:spPr>
          <a:xfrm>
            <a:off x="2356420" y="304800"/>
            <a:ext cx="9835579" cy="1143000"/>
          </a:xfrm>
        </p:spPr>
        <p:txBody>
          <a:bodyPr/>
          <a:lstStyle/>
          <a:p>
            <a:pPr algn="l"/>
            <a:r>
              <a:rPr lang="tr-TR" dirty="0" err="1"/>
              <a:t>Results</a:t>
            </a:r>
            <a:r>
              <a:rPr lang="tr-TR" dirty="0"/>
              <a:t> </a:t>
            </a:r>
            <a:r>
              <a:rPr lang="tr-TR" dirty="0" err="1"/>
              <a:t>and</a:t>
            </a:r>
            <a:r>
              <a:rPr lang="tr-TR" dirty="0"/>
              <a:t> </a:t>
            </a:r>
            <a:r>
              <a:rPr lang="tr-TR" dirty="0" err="1"/>
              <a:t>Discussion</a:t>
            </a:r>
            <a:endParaRPr lang="en-US" dirty="0"/>
          </a:p>
        </p:txBody>
      </p:sp>
      <p:grpSp>
        <p:nvGrpSpPr>
          <p:cNvPr id="79" name="PptLabsAgenda_&amp;^@BeamShapeMainGroup_&amp;^@20241114145637405612">
            <a:extLst>
              <a:ext uri="{FF2B5EF4-FFF2-40B4-BE49-F238E27FC236}">
                <a16:creationId xmlns:a16="http://schemas.microsoft.com/office/drawing/2014/main" id="{0F8B25A6-07C5-5D48-09AC-5DCDCFE076D7}"/>
              </a:ext>
            </a:extLst>
          </p:cNvPr>
          <p:cNvGrpSpPr/>
          <p:nvPr/>
        </p:nvGrpSpPr>
        <p:grpSpPr>
          <a:xfrm>
            <a:off x="-56751" y="190500"/>
            <a:ext cx="2413172" cy="6667500"/>
            <a:chOff x="-56751" y="190500"/>
            <a:chExt cx="2413172" cy="6667500"/>
          </a:xfrm>
        </p:grpSpPr>
        <p:pic>
          <p:nvPicPr>
            <p:cNvPr id="80" name="Graphic 20">
              <a:hlinkClick r:id="" action="ppaction://hlinkshowjump?jump=previousslide"/>
              <a:extLst>
                <a:ext uri="{FF2B5EF4-FFF2-40B4-BE49-F238E27FC236}">
                  <a16:creationId xmlns:a16="http://schemas.microsoft.com/office/drawing/2014/main" id="{C8513B38-88D2-17E8-CB7E-C8832EC41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1" name="Graphic 19">
              <a:hlinkClick r:id="rId4" action="ppaction://hlinksldjump"/>
              <a:extLst>
                <a:ext uri="{FF2B5EF4-FFF2-40B4-BE49-F238E27FC236}">
                  <a16:creationId xmlns:a16="http://schemas.microsoft.com/office/drawing/2014/main" id="{F5F85825-6DC8-61FD-6FC9-56F7D20C0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2" name="Graphic 21">
              <a:hlinkClick r:id="" action="ppaction://hlinkshowjump?jump=nextslide"/>
              <a:extLst>
                <a:ext uri="{FF2B5EF4-FFF2-40B4-BE49-F238E27FC236}">
                  <a16:creationId xmlns:a16="http://schemas.microsoft.com/office/drawing/2014/main" id="{5E83FDE8-6242-A8BC-BD73-F8D3C24E0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3" name="PptLabsAgenda_&amp;^@BeamShapeBackground_&amp;^@2020112014502751890">
              <a:extLst>
                <a:ext uri="{FF2B5EF4-FFF2-40B4-BE49-F238E27FC236}">
                  <a16:creationId xmlns:a16="http://schemas.microsoft.com/office/drawing/2014/main" id="{F5E575FB-C50E-9A25-D0EE-8E2C2FE925F5}"/>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5" name="PptLabsAgenda_&amp;^@BeamShapeText_&amp;^@Results and Conclusion_7">
              <a:extLst>
                <a:ext uri="{FF2B5EF4-FFF2-40B4-BE49-F238E27FC236}">
                  <a16:creationId xmlns:a16="http://schemas.microsoft.com/office/drawing/2014/main" id="{3B77DECD-B2B1-A313-7B46-98274A6C56B4}"/>
                </a:ext>
              </a:extLst>
            </p:cNvPr>
            <p:cNvSpPr txBox="1"/>
            <p:nvPr/>
          </p:nvSpPr>
          <p:spPr>
            <a:xfrm>
              <a:off x="-56751" y="3313719"/>
              <a:ext cx="2227533" cy="374013"/>
            </a:xfrm>
            <a:prstGeom prst="rect">
              <a:avLst/>
            </a:prstGeom>
            <a:noFill/>
          </p:spPr>
          <p:txBody>
            <a:bodyPr vert="horz" wrap="none" rtlCol="0">
              <a:spAutoFit/>
            </a:bodyPr>
            <a:lstStyle/>
            <a:p>
              <a:pPr lvl="0">
                <a:lnSpc>
                  <a:spcPct val="150000"/>
                </a:lnSpc>
                <a:spcAft>
                  <a:spcPts val="1200"/>
                </a:spcAft>
              </a:pPr>
              <a:r>
                <a:rPr lang="en-US" sz="1400" b="1" dirty="0">
                  <a:solidFill>
                    <a:prstClr val="white"/>
                  </a:solidFill>
                  <a:uFill>
                    <a:solidFill>
                      <a:prstClr val="white"/>
                    </a:solidFill>
                  </a:uFill>
                  <a:latin typeface="Arial Rounded MT Bold" panose="020B0604020202020204" charset="0"/>
                </a:rPr>
                <a:t>Results and Conclusion</a:t>
              </a:r>
            </a:p>
          </p:txBody>
        </p:sp>
        <p:sp>
          <p:nvSpPr>
            <p:cNvPr id="88" name="PptLabsAgenda_&amp;^@BeamShapeText_&amp;^@Materials and Method_4">
              <a:extLst>
                <a:ext uri="{FF2B5EF4-FFF2-40B4-BE49-F238E27FC236}">
                  <a16:creationId xmlns:a16="http://schemas.microsoft.com/office/drawing/2014/main" id="{3D61D02E-98A4-E8D6-CC80-31476939DD20}"/>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89" name="PptLabsAgenda_&amp;^@BeamShapeText_&amp;^@Introduction_3">
              <a:extLst>
                <a:ext uri="{FF2B5EF4-FFF2-40B4-BE49-F238E27FC236}">
                  <a16:creationId xmlns:a16="http://schemas.microsoft.com/office/drawing/2014/main" id="{7DB54834-F975-0757-84BC-AF642C0769CE}"/>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0" name="PptLabsAgenda_&amp;^@BeamShapeText_&amp;^@Outline_2">
              <a:extLst>
                <a:ext uri="{FF2B5EF4-FFF2-40B4-BE49-F238E27FC236}">
                  <a16:creationId xmlns:a16="http://schemas.microsoft.com/office/drawing/2014/main" id="{F27F85B3-B73F-CCBA-9F22-1F6192264D3E}"/>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1" name="Oval 90">
              <a:hlinkClick r:id="" action="ppaction://hlinkshowjump?jump=previousslide"/>
              <a:extLst>
                <a:ext uri="{FF2B5EF4-FFF2-40B4-BE49-F238E27FC236}">
                  <a16:creationId xmlns:a16="http://schemas.microsoft.com/office/drawing/2014/main" id="{E69D4DBF-EDC8-FA20-B790-85A6B96606C3}"/>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Oval 91">
              <a:hlinkClick r:id="" action="ppaction://hlinkshowjump?jump=nextslide"/>
              <a:extLst>
                <a:ext uri="{FF2B5EF4-FFF2-40B4-BE49-F238E27FC236}">
                  <a16:creationId xmlns:a16="http://schemas.microsoft.com/office/drawing/2014/main" id="{F10B0CFD-4C63-C8C6-E411-D1BF97905C88}"/>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a:extLst>
              <a:ext uri="{FF2B5EF4-FFF2-40B4-BE49-F238E27FC236}">
                <a16:creationId xmlns:a16="http://schemas.microsoft.com/office/drawing/2014/main" id="{03317408-8B11-385F-718A-F29F4DAC928D}"/>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pic>
        <p:nvPicPr>
          <p:cNvPr id="5" name="Resim 4">
            <a:extLst>
              <a:ext uri="{FF2B5EF4-FFF2-40B4-BE49-F238E27FC236}">
                <a16:creationId xmlns:a16="http://schemas.microsoft.com/office/drawing/2014/main" id="{E1CF04B5-8476-C444-3D23-71CE2379A33A}"/>
              </a:ext>
            </a:extLst>
          </p:cNvPr>
          <p:cNvPicPr>
            <a:picLocks noChangeAspect="1"/>
          </p:cNvPicPr>
          <p:nvPr/>
        </p:nvPicPr>
        <p:blipFill>
          <a:blip r:embed="rId6"/>
          <a:stretch>
            <a:fillRect/>
          </a:stretch>
        </p:blipFill>
        <p:spPr>
          <a:xfrm>
            <a:off x="2494108" y="1147932"/>
            <a:ext cx="9723314" cy="4830182"/>
          </a:xfrm>
          <a:prstGeom prst="rect">
            <a:avLst/>
          </a:prstGeom>
        </p:spPr>
      </p:pic>
      <p:sp>
        <p:nvSpPr>
          <p:cNvPr id="8196" name="Metin kutusu 1">
            <a:extLst>
              <a:ext uri="{FF2B5EF4-FFF2-40B4-BE49-F238E27FC236}">
                <a16:creationId xmlns:a16="http://schemas.microsoft.com/office/drawing/2014/main" id="{D4C46F61-1CB2-7BDE-17CB-0436895CAA5C}"/>
              </a:ext>
            </a:extLst>
          </p:cNvPr>
          <p:cNvSpPr txBox="1">
            <a:spLocks noChangeArrowheads="1"/>
          </p:cNvSpPr>
          <p:nvPr/>
        </p:nvSpPr>
        <p:spPr bwMode="auto">
          <a:xfrm>
            <a:off x="2587953" y="5877272"/>
            <a:ext cx="9387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pPr algn="just">
              <a:spcAft>
                <a:spcPts val="1440"/>
              </a:spcAft>
            </a:pPr>
            <a:r>
              <a:rPr lang="en-CA" sz="1800" b="1" dirty="0">
                <a:effectLst/>
                <a:latin typeface="Times New Roman" panose="02020603050405020304" pitchFamily="18" charset="0"/>
                <a:ea typeface="Times New Roman" panose="02020603050405020304" pitchFamily="18" charset="0"/>
              </a:rPr>
              <a:t>Figure 2.</a:t>
            </a:r>
            <a:r>
              <a:rPr lang="en-CA" sz="1800" dirty="0">
                <a:effectLst/>
                <a:latin typeface="Times New Roman" panose="02020603050405020304" pitchFamily="18" charset="0"/>
                <a:ea typeface="Times New Roman" panose="02020603050405020304" pitchFamily="18" charset="0"/>
              </a:rPr>
              <a:t> The SEM-EDS image of silver nanoparticles synthesized with Bitter Melon extract.</a:t>
            </a: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081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
          <p:cNvSpPr txBox="1">
            <a:spLocks noChangeArrowheads="1"/>
          </p:cNvSpPr>
          <p:nvPr/>
        </p:nvSpPr>
        <p:spPr bwMode="auto">
          <a:xfrm>
            <a:off x="3031860" y="1774735"/>
            <a:ext cx="68085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eaLnBrk="1" hangingPunct="1">
              <a:spcBef>
                <a:spcPct val="50000"/>
              </a:spcBef>
              <a:buFont typeface="Wingdings" panose="05000000000000000000" pitchFamily="2" charset="2"/>
              <a:buChar char="Ø"/>
            </a:pPr>
            <a:r>
              <a:rPr lang="tr-TR" altLang="tr-TR" sz="2000" dirty="0" err="1">
                <a:solidFill>
                  <a:srgbClr val="000099"/>
                </a:solidFill>
              </a:rPr>
              <a:t>Introduction</a:t>
            </a:r>
            <a:endParaRPr lang="en-US" altLang="tr-TR" sz="2000" dirty="0">
              <a:solidFill>
                <a:srgbClr val="000099"/>
              </a:solidFill>
            </a:endParaRPr>
          </a:p>
        </p:txBody>
      </p:sp>
      <p:sp>
        <p:nvSpPr>
          <p:cNvPr id="17414" name="Text Box 3 - 1"/>
          <p:cNvSpPr txBox="1">
            <a:spLocks noChangeArrowheads="1"/>
          </p:cNvSpPr>
          <p:nvPr/>
        </p:nvSpPr>
        <p:spPr bwMode="auto">
          <a:xfrm>
            <a:off x="3071664" y="3552735"/>
            <a:ext cx="56564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eaLnBrk="1" hangingPunct="1">
              <a:spcBef>
                <a:spcPct val="50000"/>
              </a:spcBef>
              <a:buFont typeface="Wingdings" panose="05000000000000000000" pitchFamily="2" charset="2"/>
              <a:buChar char="Ø"/>
            </a:pPr>
            <a:r>
              <a:rPr lang="tr-TR" altLang="tr-TR" sz="2000" dirty="0" err="1">
                <a:solidFill>
                  <a:srgbClr val="000099"/>
                </a:solidFill>
              </a:rPr>
              <a:t>Results</a:t>
            </a:r>
            <a:endParaRPr lang="en-US" altLang="tr-TR" sz="2000" dirty="0">
              <a:solidFill>
                <a:srgbClr val="000099"/>
              </a:solidFill>
            </a:endParaRPr>
          </a:p>
        </p:txBody>
      </p:sp>
      <p:sp>
        <p:nvSpPr>
          <p:cNvPr id="5" name="Title 4"/>
          <p:cNvSpPr>
            <a:spLocks noGrp="1"/>
          </p:cNvSpPr>
          <p:nvPr>
            <p:ph type="title"/>
          </p:nvPr>
        </p:nvSpPr>
        <p:spPr>
          <a:xfrm>
            <a:off x="2356420" y="304800"/>
            <a:ext cx="9835579" cy="1143000"/>
          </a:xfrm>
        </p:spPr>
        <p:txBody>
          <a:bodyPr/>
          <a:lstStyle/>
          <a:p>
            <a:pPr algn="l"/>
            <a:r>
              <a:rPr lang="en-US"/>
              <a:t>Presentation Plan</a:t>
            </a:r>
            <a:endParaRPr lang="en-US" dirty="0"/>
          </a:p>
        </p:txBody>
      </p:sp>
      <p:sp>
        <p:nvSpPr>
          <p:cNvPr id="18" name="Text Box 3 - 3"/>
          <p:cNvSpPr txBox="1">
            <a:spLocks noChangeArrowheads="1"/>
          </p:cNvSpPr>
          <p:nvPr/>
        </p:nvSpPr>
        <p:spPr bwMode="auto">
          <a:xfrm>
            <a:off x="3071664" y="2663735"/>
            <a:ext cx="68085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eaLnBrk="1" hangingPunct="1">
              <a:spcBef>
                <a:spcPct val="50000"/>
              </a:spcBef>
              <a:buFont typeface="Wingdings" panose="05000000000000000000" pitchFamily="2" charset="2"/>
              <a:buChar char="Ø"/>
            </a:pPr>
            <a:r>
              <a:rPr lang="tr-TR" altLang="tr-TR" sz="2000" dirty="0" err="1">
                <a:solidFill>
                  <a:srgbClr val="000099"/>
                </a:solidFill>
              </a:rPr>
              <a:t>Materials</a:t>
            </a:r>
            <a:r>
              <a:rPr lang="tr-TR" altLang="tr-TR" sz="2000" dirty="0">
                <a:solidFill>
                  <a:srgbClr val="000099"/>
                </a:solidFill>
              </a:rPr>
              <a:t> </a:t>
            </a:r>
            <a:r>
              <a:rPr lang="tr-TR" altLang="tr-TR" sz="2000" dirty="0" err="1">
                <a:solidFill>
                  <a:srgbClr val="000099"/>
                </a:solidFill>
              </a:rPr>
              <a:t>and</a:t>
            </a:r>
            <a:r>
              <a:rPr lang="tr-TR" altLang="tr-TR" sz="2000" dirty="0">
                <a:solidFill>
                  <a:srgbClr val="000099"/>
                </a:solidFill>
              </a:rPr>
              <a:t> </a:t>
            </a:r>
            <a:r>
              <a:rPr lang="tr-TR" altLang="tr-TR" sz="2000" dirty="0" err="1">
                <a:solidFill>
                  <a:srgbClr val="000099"/>
                </a:solidFill>
              </a:rPr>
              <a:t>Method</a:t>
            </a:r>
            <a:endParaRPr lang="en-US" altLang="tr-TR" sz="2000" dirty="0">
              <a:solidFill>
                <a:srgbClr val="000099"/>
              </a:solidFill>
            </a:endParaRPr>
          </a:p>
        </p:txBody>
      </p:sp>
      <p:sp>
        <p:nvSpPr>
          <p:cNvPr id="19" name="Text Box 3 - 4"/>
          <p:cNvSpPr txBox="1">
            <a:spLocks noChangeArrowheads="1"/>
          </p:cNvSpPr>
          <p:nvPr/>
        </p:nvSpPr>
        <p:spPr bwMode="auto">
          <a:xfrm>
            <a:off x="3071664" y="4441735"/>
            <a:ext cx="56564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marL="342900" indent="-342900" eaLnBrk="1" hangingPunct="1">
              <a:spcBef>
                <a:spcPct val="50000"/>
              </a:spcBef>
              <a:buFont typeface="Wingdings" panose="05000000000000000000" pitchFamily="2" charset="2"/>
              <a:buChar char="Ø"/>
            </a:pPr>
            <a:r>
              <a:rPr lang="tr-TR" altLang="tr-TR" sz="2000" dirty="0" err="1">
                <a:solidFill>
                  <a:srgbClr val="000099"/>
                </a:solidFill>
              </a:rPr>
              <a:t>Overview</a:t>
            </a:r>
            <a:endParaRPr lang="en-US" altLang="tr-TR" sz="2000" dirty="0">
              <a:solidFill>
                <a:srgbClr val="000099"/>
              </a:solidFill>
            </a:endParaRPr>
          </a:p>
        </p:txBody>
      </p:sp>
      <p:grpSp>
        <p:nvGrpSpPr>
          <p:cNvPr id="86" name="PptLabsAgenda_&amp;^@BeamShapeMainGroup_&amp;^@20241114145637405612"/>
          <p:cNvGrpSpPr/>
          <p:nvPr/>
        </p:nvGrpSpPr>
        <p:grpSpPr>
          <a:xfrm>
            <a:off x="-56751" y="190500"/>
            <a:ext cx="2413172" cy="6667500"/>
            <a:chOff x="-56751" y="190500"/>
            <a:chExt cx="2413172" cy="6667500"/>
          </a:xfrm>
        </p:grpSpPr>
        <p:pic>
          <p:nvPicPr>
            <p:cNvPr id="87" name="Graphic 20">
              <a:hlinkClick r:id="" action="ppaction://hlinkshowjump?jump=previous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8" name="Graphic 19">
              <a:hlinkClick r:id="rId4" action="ppaction://hlinksldjump"/>
              <a:extLst>
                <a:ext uri="{FF2B5EF4-FFF2-40B4-BE49-F238E27FC236}">
                  <a16:creationId xmlns:a16="http://schemas.microsoft.com/office/drawing/2014/main" id="{5733500A-3778-4269-B3CC-D2BAAE614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9" name="Graphic 21">
              <a:hlinkClick r:id="" action="ppaction://hlinkshowjump?jump=next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90" name="PptLabsAgenda_&amp;^@BeamShapeBackground_&amp;^@2020112014502751890"/>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2" name="PptLabsAgenda_&amp;^@BeamShapeText_&amp;^@Results and Conclusion_7"/>
            <p:cNvSpPr txBox="1"/>
            <p:nvPr/>
          </p:nvSpPr>
          <p:spPr>
            <a:xfrm>
              <a:off x="-56751" y="3392544"/>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5" name="PptLabsAgenda_&amp;^@BeamShapeText_&amp;^@Materials and Method_4"/>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96" name="PptLabsAgenda_&amp;^@BeamShapeText_&amp;^@Introduction_3"/>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7" name="PptLabsAgenda_&amp;^@BeamShapeText_&amp;^@Outline_2"/>
            <p:cNvSpPr txBox="1"/>
            <p:nvPr/>
          </p:nvSpPr>
          <p:spPr>
            <a:xfrm>
              <a:off x="-56751" y="2204864"/>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Outline</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8" name="Oval 97">
              <a:hlinkClick r:id="" action="ppaction://hlinkshowjump?jump=previousslide"/>
              <a:extLst>
                <a:ext uri="{FF2B5EF4-FFF2-40B4-BE49-F238E27FC236}">
                  <a16:creationId xmlns:a16="http://schemas.microsoft.com/office/drawing/2014/main" id="{B4992DA4-68D2-4D47-A3F7-164D36C631E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9" name="Oval 98">
              <a:hlinkClick r:id="" action="ppaction://hlinkshowjump?jump=nextslide"/>
              <a:extLst>
                <a:ext uri="{FF2B5EF4-FFF2-40B4-BE49-F238E27FC236}">
                  <a16:creationId xmlns:a16="http://schemas.microsoft.com/office/drawing/2014/main" id="{C7B8048A-AB43-4871-98BB-54F006037E1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Rectangle 22"/>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543651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Metin kutusu 1"/>
          <p:cNvSpPr txBox="1">
            <a:spLocks noChangeArrowheads="1"/>
          </p:cNvSpPr>
          <p:nvPr/>
        </p:nvSpPr>
        <p:spPr bwMode="auto">
          <a:xfrm>
            <a:off x="2639616" y="1403757"/>
            <a:ext cx="864096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pPr marL="0" indent="0" algn="just"/>
            <a:r>
              <a:rPr lang="en-US" dirty="0">
                <a:latin typeface="Maiandra GD" panose="020E0502030308020204" pitchFamily="34" charset="0"/>
                <a:cs typeface="Andalus" panose="02020603050405020304" pitchFamily="18" charset="-78"/>
              </a:rPr>
              <a:t>Based on the experimental results and the modified synthesis method, it was confirmed through characterization data that silver nanoparticles were synthesized homogeneously at a small size. Silver nanoparticles with a uniform morphology and a size of approximately 10 nm were successfully obtained. Nanoparticles of this size have potential applications in a wide range of fields. Therefore, the obtained particles will be utilized in further research.</a:t>
            </a:r>
          </a:p>
        </p:txBody>
      </p:sp>
      <p:sp>
        <p:nvSpPr>
          <p:cNvPr id="3" name="Title 2"/>
          <p:cNvSpPr>
            <a:spLocks noGrp="1"/>
          </p:cNvSpPr>
          <p:nvPr>
            <p:ph type="title"/>
          </p:nvPr>
        </p:nvSpPr>
        <p:spPr>
          <a:xfrm>
            <a:off x="2356420" y="304800"/>
            <a:ext cx="9835579" cy="1143000"/>
          </a:xfrm>
        </p:spPr>
        <p:txBody>
          <a:bodyPr/>
          <a:lstStyle/>
          <a:p>
            <a:pPr algn="l"/>
            <a:r>
              <a:rPr lang="en-US" dirty="0"/>
              <a:t>Overview</a:t>
            </a:r>
          </a:p>
        </p:txBody>
      </p:sp>
      <p:grpSp>
        <p:nvGrpSpPr>
          <p:cNvPr id="79" name="PptLabsAgenda_&amp;^@BeamShapeMainGroup_&amp;^@20241114145637405612"/>
          <p:cNvGrpSpPr/>
          <p:nvPr/>
        </p:nvGrpSpPr>
        <p:grpSpPr>
          <a:xfrm>
            <a:off x="-77256" y="190500"/>
            <a:ext cx="2433677" cy="6667500"/>
            <a:chOff x="-77256" y="190500"/>
            <a:chExt cx="2433677" cy="6667500"/>
          </a:xfrm>
        </p:grpSpPr>
        <p:pic>
          <p:nvPicPr>
            <p:cNvPr id="80" name="Graphic 20">
              <a:hlinkClick r:id="" action="ppaction://hlinkshowjump?jump=previous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1" name="Graphic 19">
              <a:hlinkClick r:id="rId4" action="ppaction://hlinksldjump"/>
              <a:extLst>
                <a:ext uri="{FF2B5EF4-FFF2-40B4-BE49-F238E27FC236}">
                  <a16:creationId xmlns:a16="http://schemas.microsoft.com/office/drawing/2014/main" id="{5733500A-3778-4269-B3CC-D2BAAE614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2" name="Graphic 21">
              <a:hlinkClick r:id="" action="ppaction://hlinkshowjump?jump=next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3" name="PptLabsAgenda_&amp;^@BeamShapeBackground_&amp;^@2020112014502751890"/>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5" name="PptLabsAgenda_&amp;^@BeamShapeText_&amp;^@Results and Conclusion_7"/>
            <p:cNvSpPr txBox="1"/>
            <p:nvPr/>
          </p:nvSpPr>
          <p:spPr>
            <a:xfrm>
              <a:off x="-77256" y="3313719"/>
              <a:ext cx="2227533" cy="374013"/>
            </a:xfrm>
            <a:prstGeom prst="rect">
              <a:avLst/>
            </a:prstGeom>
            <a:noFill/>
          </p:spPr>
          <p:txBody>
            <a:bodyPr vert="horz" wrap="none" rtlCol="0">
              <a:spAutoFit/>
            </a:bodyPr>
            <a:lstStyle/>
            <a:p>
              <a:pPr lvl="0">
                <a:lnSpc>
                  <a:spcPct val="150000"/>
                </a:lnSpc>
                <a:spcAft>
                  <a:spcPts val="1200"/>
                </a:spcAft>
              </a:pPr>
              <a:r>
                <a:rPr lang="en-US" sz="1400" b="1" dirty="0">
                  <a:solidFill>
                    <a:prstClr val="white"/>
                  </a:solidFill>
                  <a:uFill>
                    <a:solidFill>
                      <a:prstClr val="white"/>
                    </a:solidFill>
                  </a:uFill>
                  <a:latin typeface="Arial Rounded MT Bold" panose="020B0604020202020204" charset="0"/>
                </a:rPr>
                <a:t>Results and Conclusion</a:t>
              </a:r>
            </a:p>
          </p:txBody>
        </p:sp>
        <p:sp>
          <p:nvSpPr>
            <p:cNvPr id="88" name="PptLabsAgenda_&amp;^@BeamShapeText_&amp;^@Materials and Method_4"/>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89" name="PptLabsAgenda_&amp;^@BeamShapeText_&amp;^@Introduction_3"/>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0" name="PptLabsAgenda_&amp;^@BeamShapeText_&amp;^@Outline_2"/>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1" name="Oval 90">
              <a:hlinkClick r:id="" action="ppaction://hlinkshowjump?jump=previousslide"/>
              <a:extLst>
                <a:ext uri="{FF2B5EF4-FFF2-40B4-BE49-F238E27FC236}">
                  <a16:creationId xmlns:a16="http://schemas.microsoft.com/office/drawing/2014/main" id="{B4992DA4-68D2-4D47-A3F7-164D36C631E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2" name="Oval 91">
              <a:hlinkClick r:id="" action="ppaction://hlinkshowjump?jump=nextslide"/>
              <a:extLst>
                <a:ext uri="{FF2B5EF4-FFF2-40B4-BE49-F238E27FC236}">
                  <a16:creationId xmlns:a16="http://schemas.microsoft.com/office/drawing/2014/main" id="{C7B8048A-AB43-4871-98BB-54F006037E1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0135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2785775"/>
            <a:ext cx="9073008" cy="1143000"/>
          </a:xfrm>
        </p:spPr>
        <p:txBody>
          <a:bodyPr/>
          <a:lstStyle/>
          <a:p>
            <a:r>
              <a:rPr lang="en-US" sz="4400" dirty="0"/>
              <a:t>Thank you </a:t>
            </a:r>
            <a:r>
              <a:rPr lang="tr-TR" sz="4400" dirty="0" err="1"/>
              <a:t>for</a:t>
            </a:r>
            <a:r>
              <a:rPr lang="tr-TR" sz="4400" dirty="0"/>
              <a:t> </a:t>
            </a:r>
            <a:r>
              <a:rPr lang="tr-TR" sz="4400" dirty="0" err="1"/>
              <a:t>listening</a:t>
            </a:r>
            <a:br>
              <a:rPr lang="tr-TR" sz="4400" dirty="0"/>
            </a:br>
            <a:endParaRPr lang="en-US" sz="4400" dirty="0"/>
          </a:p>
        </p:txBody>
      </p:sp>
      <p:grpSp>
        <p:nvGrpSpPr>
          <p:cNvPr id="78" name="PptLabsAgenda_&amp;^@BeamShapeMainGroup_&amp;^@20241114145637405612"/>
          <p:cNvGrpSpPr/>
          <p:nvPr/>
        </p:nvGrpSpPr>
        <p:grpSpPr>
          <a:xfrm>
            <a:off x="-56751" y="190500"/>
            <a:ext cx="2413172" cy="6667500"/>
            <a:chOff x="-56751" y="190500"/>
            <a:chExt cx="2413172" cy="6667500"/>
          </a:xfrm>
        </p:grpSpPr>
        <p:pic>
          <p:nvPicPr>
            <p:cNvPr id="79" name="Graphic 20">
              <a:hlinkClick r:id="" action="ppaction://hlinkshowjump?jump=previous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0" name="Graphic 19">
              <a:hlinkClick r:id="rId4" action="ppaction://hlinksldjump"/>
              <a:extLst>
                <a:ext uri="{FF2B5EF4-FFF2-40B4-BE49-F238E27FC236}">
                  <a16:creationId xmlns:a16="http://schemas.microsoft.com/office/drawing/2014/main" id="{5733500A-3778-4269-B3CC-D2BAAE614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1" name="Graphic 21">
              <a:hlinkClick r:id="" action="ppaction://hlinkshowjump?jump=next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2" name="PptLabsAgenda_&amp;^@BeamShapeBackground_&amp;^@2020112014502751890"/>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4" name="PptLabsAgenda_&amp;^@BeamShapeText_&amp;^@Results and Conclusion_7"/>
            <p:cNvSpPr txBox="1"/>
            <p:nvPr/>
          </p:nvSpPr>
          <p:spPr>
            <a:xfrm>
              <a:off x="-35458" y="3284984"/>
              <a:ext cx="2227533" cy="374013"/>
            </a:xfrm>
            <a:prstGeom prst="rect">
              <a:avLst/>
            </a:prstGeom>
            <a:noFill/>
          </p:spPr>
          <p:txBody>
            <a:bodyPr vert="horz" wrap="none" rtlCol="0">
              <a:spAutoFit/>
            </a:bodyPr>
            <a:lstStyle/>
            <a:p>
              <a:pPr lvl="0">
                <a:lnSpc>
                  <a:spcPct val="150000"/>
                </a:lnSpc>
                <a:spcAft>
                  <a:spcPts val="1200"/>
                </a:spcAft>
              </a:pPr>
              <a:r>
                <a:rPr lang="en-US" sz="1400" b="1" dirty="0">
                  <a:solidFill>
                    <a:prstClr val="white"/>
                  </a:solidFill>
                  <a:uFill>
                    <a:solidFill>
                      <a:prstClr val="white"/>
                    </a:solidFill>
                  </a:uFill>
                  <a:latin typeface="Arial Rounded MT Bold" panose="020B0604020202020204" charset="0"/>
                </a:rPr>
                <a:t>Results and Conclusion</a:t>
              </a:r>
            </a:p>
          </p:txBody>
        </p:sp>
        <p:sp>
          <p:nvSpPr>
            <p:cNvPr id="87" name="PptLabsAgenda_&amp;^@BeamShapeText_&amp;^@Materials and Method_4"/>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88" name="PptLabsAgenda_&amp;^@BeamShapeText_&amp;^@Introduction_3"/>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89" name="PptLabsAgenda_&amp;^@BeamShapeText_&amp;^@Outline_2"/>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0" name="Oval 89">
              <a:hlinkClick r:id="" action="ppaction://hlinkshowjump?jump=previousslide"/>
              <a:extLst>
                <a:ext uri="{FF2B5EF4-FFF2-40B4-BE49-F238E27FC236}">
                  <a16:creationId xmlns:a16="http://schemas.microsoft.com/office/drawing/2014/main" id="{B4992DA4-68D2-4D47-A3F7-164D36C631E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Oval 90">
              <a:hlinkClick r:id="" action="ppaction://hlinkshowjump?jump=nextslide"/>
              <a:extLst>
                <a:ext uri="{FF2B5EF4-FFF2-40B4-BE49-F238E27FC236}">
                  <a16:creationId xmlns:a16="http://schemas.microsoft.com/office/drawing/2014/main" id="{C7B8048A-AB43-4871-98BB-54F006037E1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Rectangle 16"/>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4" name="Metin kutusu 3">
            <a:extLst>
              <a:ext uri="{FF2B5EF4-FFF2-40B4-BE49-F238E27FC236}">
                <a16:creationId xmlns:a16="http://schemas.microsoft.com/office/drawing/2014/main" id="{51ED14BE-A236-6894-F02E-AA555CEDAEC1}"/>
              </a:ext>
            </a:extLst>
          </p:cNvPr>
          <p:cNvSpPr txBox="1"/>
          <p:nvPr/>
        </p:nvSpPr>
        <p:spPr>
          <a:xfrm>
            <a:off x="2783632" y="4316449"/>
            <a:ext cx="8928992" cy="646331"/>
          </a:xfrm>
          <a:prstGeom prst="rect">
            <a:avLst/>
          </a:prstGeom>
          <a:noFill/>
        </p:spPr>
        <p:txBody>
          <a:bodyPr wrap="square" rtlCol="0">
            <a:spAutoFit/>
          </a:bodyPr>
          <a:lstStyle/>
          <a:p>
            <a:r>
              <a:rPr lang="en-CA" sz="1800" spc="-15" dirty="0">
                <a:effectLst/>
                <a:latin typeface="Times New Roman" panose="02020603050405020304" pitchFamily="18" charset="0"/>
                <a:ea typeface="Times New Roman" panose="02020603050405020304" pitchFamily="18" charset="0"/>
              </a:rPr>
              <a:t>This research was supported by the Scientific Research Projects Coordination Unit of Sakarya University of Applied Sciences under Project No. 170-2023.</a:t>
            </a:r>
            <a:endParaRPr lang="tr-TR" dirty="0"/>
          </a:p>
        </p:txBody>
      </p:sp>
    </p:spTree>
    <p:extLst>
      <p:ext uri="{BB962C8B-B14F-4D97-AF65-F5344CB8AC3E}">
        <p14:creationId xmlns:p14="http://schemas.microsoft.com/office/powerpoint/2010/main" val="326061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2711624" y="1412874"/>
            <a:ext cx="9217024"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algn="just" latinLnBrk="0">
              <a:buNone/>
            </a:pPr>
            <a:r>
              <a:rPr lang="en-US" sz="2400" b="1" dirty="0"/>
              <a:t>Nanotechnology </a:t>
            </a:r>
            <a:r>
              <a:rPr lang="en-US" sz="2400" dirty="0"/>
              <a:t>involves manipulation of materials at the atomic/molecular level</a:t>
            </a:r>
            <a:endParaRPr lang="tr-TR" sz="2400" dirty="0"/>
          </a:p>
          <a:p>
            <a:pPr algn="just" latinLnBrk="0">
              <a:buNone/>
            </a:pPr>
            <a:r>
              <a:rPr lang="en-US" sz="2400" dirty="0"/>
              <a:t>Applications in medicine, electronics, and materials science</a:t>
            </a:r>
            <a:endParaRPr lang="tr-TR" sz="2400" dirty="0"/>
          </a:p>
          <a:p>
            <a:pPr algn="just" latinLnBrk="0">
              <a:buNone/>
            </a:pPr>
            <a:r>
              <a:rPr lang="en-US" sz="2400" b="1" dirty="0"/>
              <a:t>Nanobiotechnology: </a:t>
            </a:r>
            <a:endParaRPr lang="tr-TR" sz="2400" b="1" dirty="0"/>
          </a:p>
          <a:p>
            <a:pPr algn="just" latinLnBrk="0">
              <a:buNone/>
            </a:pPr>
            <a:r>
              <a:rPr lang="en-US" sz="2400" dirty="0"/>
              <a:t>Used in drug delivery, diagnostics, disease treatment</a:t>
            </a:r>
            <a:r>
              <a:rPr lang="tr-TR" sz="2400" dirty="0"/>
              <a:t> </a:t>
            </a:r>
            <a:r>
              <a:rPr lang="tr-TR" sz="2400" dirty="0" err="1"/>
              <a:t>and</a:t>
            </a:r>
            <a:r>
              <a:rPr lang="tr-TR" sz="2400" dirty="0"/>
              <a:t> </a:t>
            </a:r>
            <a:r>
              <a:rPr lang="tr-TR" sz="2400" dirty="0" err="1"/>
              <a:t>biomedical</a:t>
            </a:r>
            <a:r>
              <a:rPr lang="tr-TR" sz="2400" dirty="0"/>
              <a:t> </a:t>
            </a:r>
            <a:r>
              <a:rPr lang="tr-TR" sz="2400" dirty="0" err="1"/>
              <a:t>device</a:t>
            </a:r>
            <a:r>
              <a:rPr lang="tr-TR" sz="2400" dirty="0"/>
              <a:t> </a:t>
            </a:r>
            <a:r>
              <a:rPr lang="tr-TR" sz="2400" dirty="0" err="1"/>
              <a:t>development</a:t>
            </a:r>
            <a:r>
              <a:rPr lang="tr-TR" sz="2400" dirty="0"/>
              <a:t>.</a:t>
            </a:r>
          </a:p>
          <a:p>
            <a:pPr algn="just" latinLnBrk="0">
              <a:buNone/>
            </a:pPr>
            <a:r>
              <a:rPr lang="tr-TR" sz="2400" dirty="0" err="1"/>
              <a:t>Nanoscale</a:t>
            </a:r>
            <a:r>
              <a:rPr lang="tr-TR" sz="2400" dirty="0"/>
              <a:t> </a:t>
            </a:r>
            <a:r>
              <a:rPr lang="tr-TR" sz="2400" dirty="0" err="1"/>
              <a:t>unique</a:t>
            </a:r>
            <a:r>
              <a:rPr lang="tr-TR" sz="2400" dirty="0"/>
              <a:t> </a:t>
            </a:r>
            <a:r>
              <a:rPr lang="tr-TR" sz="2400" dirty="0" err="1"/>
              <a:t>properties</a:t>
            </a:r>
            <a:r>
              <a:rPr lang="tr-TR" sz="2400" dirty="0"/>
              <a:t>:</a:t>
            </a:r>
          </a:p>
          <a:p>
            <a:pPr marL="342900" indent="-342900" algn="just" latinLnBrk="0"/>
            <a:r>
              <a:rPr lang="en-US" sz="2400" dirty="0"/>
              <a:t>Quantum effects at nanoscale</a:t>
            </a:r>
            <a:endParaRPr lang="tr-TR" sz="2400" dirty="0"/>
          </a:p>
          <a:p>
            <a:pPr marL="342900" indent="-342900" algn="just" latinLnBrk="0"/>
            <a:r>
              <a:rPr lang="en-US" sz="2400" dirty="0"/>
              <a:t>High surface area → enhanced catalytic, optical, and electrical functions</a:t>
            </a:r>
            <a:endParaRPr lang="tr-TR" sz="2400" dirty="0"/>
          </a:p>
        </p:txBody>
      </p:sp>
      <p:sp>
        <p:nvSpPr>
          <p:cNvPr id="4" name="Title 3"/>
          <p:cNvSpPr>
            <a:spLocks noGrp="1"/>
          </p:cNvSpPr>
          <p:nvPr>
            <p:ph type="title"/>
          </p:nvPr>
        </p:nvSpPr>
        <p:spPr>
          <a:xfrm>
            <a:off x="2356420" y="304800"/>
            <a:ext cx="9835579" cy="1143000"/>
          </a:xfrm>
        </p:spPr>
        <p:txBody>
          <a:bodyPr/>
          <a:lstStyle/>
          <a:p>
            <a:pPr algn="l"/>
            <a:r>
              <a:rPr lang="tr-TR" altLang="tr-TR" dirty="0" err="1"/>
              <a:t>Introduction</a:t>
            </a:r>
            <a:endParaRPr lang="en-US" dirty="0"/>
          </a:p>
        </p:txBody>
      </p:sp>
      <p:grpSp>
        <p:nvGrpSpPr>
          <p:cNvPr id="80" name="PptLabsAgenda_&amp;^@BeamShapeMainGroup_&amp;^@20241114145637405612"/>
          <p:cNvGrpSpPr/>
          <p:nvPr/>
        </p:nvGrpSpPr>
        <p:grpSpPr>
          <a:xfrm>
            <a:off x="-56751" y="190500"/>
            <a:ext cx="2413172" cy="6667500"/>
            <a:chOff x="-56751" y="190500"/>
            <a:chExt cx="2413172" cy="6667500"/>
          </a:xfrm>
        </p:grpSpPr>
        <p:pic>
          <p:nvPicPr>
            <p:cNvPr id="81" name="Graphic 20">
              <a:hlinkClick r:id="" action="ppaction://hlinkshowjump?jump=previous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2" name="Graphic 19">
              <a:hlinkClick r:id="rId4" action="ppaction://hlinksldjump"/>
              <a:extLst>
                <a:ext uri="{FF2B5EF4-FFF2-40B4-BE49-F238E27FC236}">
                  <a16:creationId xmlns:a16="http://schemas.microsoft.com/office/drawing/2014/main" id="{5733500A-3778-4269-B3CC-D2BAAE614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3" name="Graphic 21">
              <a:hlinkClick r:id="" action="ppaction://hlinkshowjump?jump=next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4" name="PptLabsAgenda_&amp;^@BeamShapeBackground_&amp;^@2020112014502751890"/>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6" name="PptLabsAgenda_&amp;^@BeamShapeText_&amp;^@Results and Conclusion_7"/>
            <p:cNvSpPr txBox="1"/>
            <p:nvPr/>
          </p:nvSpPr>
          <p:spPr>
            <a:xfrm>
              <a:off x="-35458" y="3370361"/>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89" name="PptLabsAgenda_&amp;^@BeamShapeText_&amp;^@Materials and Method_4"/>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90" name="PptLabsAgenda_&amp;^@BeamShapeText_&amp;^@Introduction_3"/>
            <p:cNvSpPr txBox="1"/>
            <p:nvPr/>
          </p:nvSpPr>
          <p:spPr>
            <a:xfrm>
              <a:off x="-56751" y="2627181"/>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Introduction</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1" name="PptLabsAgenda_&amp;^@BeamShapeText_&amp;^@Outline_2"/>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2" name="Oval 91">
              <a:hlinkClick r:id="" action="ppaction://hlinkshowjump?jump=previousslide"/>
              <a:extLst>
                <a:ext uri="{FF2B5EF4-FFF2-40B4-BE49-F238E27FC236}">
                  <a16:creationId xmlns:a16="http://schemas.microsoft.com/office/drawing/2014/main" id="{B4992DA4-68D2-4D47-A3F7-164D36C631E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Oval 92">
              <a:hlinkClick r:id="" action="ppaction://hlinkshowjump?jump=nextslide"/>
              <a:extLst>
                <a:ext uri="{FF2B5EF4-FFF2-40B4-BE49-F238E27FC236}">
                  <a16:creationId xmlns:a16="http://schemas.microsoft.com/office/drawing/2014/main" id="{C7B8048A-AB43-4871-98BB-54F006037E1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453D-0C3F-B51D-42BB-97DDA8EF8580}"/>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56FC11B2-C113-50AE-60E0-FEF613ED0CE5}"/>
              </a:ext>
            </a:extLst>
          </p:cNvPr>
          <p:cNvSpPr txBox="1">
            <a:spLocks noChangeArrowheads="1"/>
          </p:cNvSpPr>
          <p:nvPr/>
        </p:nvSpPr>
        <p:spPr bwMode="auto">
          <a:xfrm>
            <a:off x="2808534" y="1412874"/>
            <a:ext cx="9120114"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algn="just" latinLnBrk="0">
              <a:buNone/>
            </a:pPr>
            <a:r>
              <a:rPr lang="tr-TR" sz="2400" dirty="0" err="1"/>
              <a:t>Synthesis</a:t>
            </a:r>
            <a:r>
              <a:rPr lang="tr-TR" sz="2400" dirty="0"/>
              <a:t> </a:t>
            </a:r>
            <a:r>
              <a:rPr lang="tr-TR" sz="2400" dirty="0" err="1"/>
              <a:t>method</a:t>
            </a:r>
            <a:r>
              <a:rPr lang="tr-TR" sz="2400" dirty="0"/>
              <a:t>:</a:t>
            </a:r>
          </a:p>
          <a:p>
            <a:pPr marL="342900" indent="-342900" algn="just" latinLnBrk="0"/>
            <a:r>
              <a:rPr lang="en-US" sz="2400" b="1" dirty="0"/>
              <a:t>Top-Down: </a:t>
            </a:r>
            <a:endParaRPr lang="tr-TR" sz="2400" b="1" dirty="0"/>
          </a:p>
          <a:p>
            <a:pPr lvl="1" algn="just" latinLnBrk="0">
              <a:buNone/>
            </a:pPr>
            <a:r>
              <a:rPr lang="en-US" dirty="0"/>
              <a:t>Reduces bulk materials to nanoparticles</a:t>
            </a:r>
            <a:r>
              <a:rPr lang="tr-TR" dirty="0"/>
              <a:t>. </a:t>
            </a:r>
            <a:r>
              <a:rPr lang="en-US" dirty="0"/>
              <a:t>Methods</a:t>
            </a:r>
            <a:r>
              <a:rPr lang="tr-TR" dirty="0"/>
              <a:t>;</a:t>
            </a:r>
            <a:r>
              <a:rPr lang="en-US" dirty="0"/>
              <a:t> </a:t>
            </a:r>
            <a:r>
              <a:rPr lang="tr-TR" dirty="0"/>
              <a:t>m</a:t>
            </a:r>
            <a:r>
              <a:rPr lang="en-US" dirty="0" err="1"/>
              <a:t>illing</a:t>
            </a:r>
            <a:r>
              <a:rPr lang="en-US" dirty="0"/>
              <a:t>, photolithography, etc</a:t>
            </a:r>
            <a:r>
              <a:rPr lang="en-US" sz="2000" dirty="0"/>
              <a:t>.</a:t>
            </a:r>
            <a:endParaRPr lang="tr-TR" sz="2000" dirty="0"/>
          </a:p>
          <a:p>
            <a:pPr marL="342900" indent="-342900" algn="just" latinLnBrk="0"/>
            <a:r>
              <a:rPr lang="en-US" sz="2400" b="1" dirty="0"/>
              <a:t>Bottom-Up: </a:t>
            </a:r>
            <a:endParaRPr lang="tr-TR" sz="2400" b="1" dirty="0"/>
          </a:p>
          <a:p>
            <a:pPr lvl="1" algn="just" latinLnBrk="0">
              <a:buNone/>
            </a:pPr>
            <a:r>
              <a:rPr lang="en-US" dirty="0"/>
              <a:t>Builds particles from atoms/molecules</a:t>
            </a:r>
            <a:r>
              <a:rPr lang="tr-TR" dirty="0"/>
              <a:t>. </a:t>
            </a:r>
            <a:r>
              <a:rPr lang="en-US" dirty="0"/>
              <a:t>Methods</a:t>
            </a:r>
            <a:r>
              <a:rPr lang="tr-TR" dirty="0"/>
              <a:t>;</a:t>
            </a:r>
            <a:r>
              <a:rPr lang="en-US" dirty="0"/>
              <a:t> </a:t>
            </a:r>
            <a:r>
              <a:rPr lang="tr-TR" dirty="0"/>
              <a:t>s</a:t>
            </a:r>
            <a:r>
              <a:rPr lang="en-US" dirty="0" err="1"/>
              <a:t>ol</a:t>
            </a:r>
            <a:r>
              <a:rPr lang="en-US" dirty="0"/>
              <a:t>-gel, chemical vapor deposition, self-assembly</a:t>
            </a:r>
            <a:endParaRPr lang="tr-TR" sz="2400" dirty="0"/>
          </a:p>
          <a:p>
            <a:pPr marL="342900" indent="-342900" algn="just" latinLnBrk="0"/>
            <a:r>
              <a:rPr lang="en-US" sz="2400" dirty="0"/>
              <a:t>Classified as </a:t>
            </a:r>
            <a:endParaRPr lang="tr-TR" sz="2400" dirty="0"/>
          </a:p>
          <a:p>
            <a:pPr marL="1085850" lvl="1" indent="-342900" algn="just" latinLnBrk="0"/>
            <a:r>
              <a:rPr lang="en-US" dirty="0"/>
              <a:t>Physical, </a:t>
            </a:r>
            <a:endParaRPr lang="tr-TR" dirty="0"/>
          </a:p>
          <a:p>
            <a:pPr marL="1085850" lvl="1" indent="-342900" algn="just" latinLnBrk="0"/>
            <a:r>
              <a:rPr lang="en-US" dirty="0"/>
              <a:t>Chemical, </a:t>
            </a:r>
            <a:endParaRPr lang="tr-TR" dirty="0"/>
          </a:p>
          <a:p>
            <a:pPr marL="1085850" lvl="1" indent="-342900" algn="just" latinLnBrk="0"/>
            <a:r>
              <a:rPr lang="en-US" dirty="0"/>
              <a:t>Biological</a:t>
            </a:r>
            <a:r>
              <a:rPr lang="tr-TR" dirty="0"/>
              <a:t> </a:t>
            </a:r>
            <a:r>
              <a:rPr lang="tr-TR" sz="2000" dirty="0"/>
              <a:t>(</a:t>
            </a:r>
            <a:r>
              <a:rPr lang="tr-TR" sz="2000" dirty="0" err="1"/>
              <a:t>Green</a:t>
            </a:r>
            <a:r>
              <a:rPr lang="tr-TR" sz="2000" dirty="0"/>
              <a:t> </a:t>
            </a:r>
            <a:r>
              <a:rPr lang="tr-TR" sz="2000" dirty="0" err="1"/>
              <a:t>Synthesis</a:t>
            </a:r>
            <a:r>
              <a:rPr lang="tr-TR" sz="2000" dirty="0"/>
              <a:t>)</a:t>
            </a:r>
            <a:endParaRPr lang="en-US" sz="2000" dirty="0"/>
          </a:p>
        </p:txBody>
      </p:sp>
      <p:sp>
        <p:nvSpPr>
          <p:cNvPr id="4" name="Title 3">
            <a:extLst>
              <a:ext uri="{FF2B5EF4-FFF2-40B4-BE49-F238E27FC236}">
                <a16:creationId xmlns:a16="http://schemas.microsoft.com/office/drawing/2014/main" id="{2458D52C-C80F-3794-B441-03C13318B8E5}"/>
              </a:ext>
            </a:extLst>
          </p:cNvPr>
          <p:cNvSpPr>
            <a:spLocks noGrp="1"/>
          </p:cNvSpPr>
          <p:nvPr>
            <p:ph type="title"/>
          </p:nvPr>
        </p:nvSpPr>
        <p:spPr>
          <a:xfrm>
            <a:off x="2356420" y="304800"/>
            <a:ext cx="9835579" cy="1143000"/>
          </a:xfrm>
        </p:spPr>
        <p:txBody>
          <a:bodyPr/>
          <a:lstStyle/>
          <a:p>
            <a:pPr algn="l"/>
            <a:r>
              <a:rPr lang="tr-TR" altLang="tr-TR" dirty="0" err="1"/>
              <a:t>Introduction</a:t>
            </a:r>
            <a:endParaRPr lang="en-US" dirty="0"/>
          </a:p>
        </p:txBody>
      </p:sp>
      <p:grpSp>
        <p:nvGrpSpPr>
          <p:cNvPr id="80" name="PptLabsAgenda_&amp;^@BeamShapeMainGroup_&amp;^@20241114145637405612">
            <a:extLst>
              <a:ext uri="{FF2B5EF4-FFF2-40B4-BE49-F238E27FC236}">
                <a16:creationId xmlns:a16="http://schemas.microsoft.com/office/drawing/2014/main" id="{F4D665E9-13F6-EF08-47CC-10C57174AD29}"/>
              </a:ext>
            </a:extLst>
          </p:cNvPr>
          <p:cNvGrpSpPr/>
          <p:nvPr/>
        </p:nvGrpSpPr>
        <p:grpSpPr>
          <a:xfrm>
            <a:off x="-56751" y="190500"/>
            <a:ext cx="2413172" cy="6667500"/>
            <a:chOff x="-56751" y="190500"/>
            <a:chExt cx="2413172" cy="6667500"/>
          </a:xfrm>
        </p:grpSpPr>
        <p:pic>
          <p:nvPicPr>
            <p:cNvPr id="81" name="Graphic 20">
              <a:hlinkClick r:id="" action="ppaction://hlinkshowjump?jump=previousslide"/>
              <a:extLst>
                <a:ext uri="{FF2B5EF4-FFF2-40B4-BE49-F238E27FC236}">
                  <a16:creationId xmlns:a16="http://schemas.microsoft.com/office/drawing/2014/main" id="{9CEE375E-E170-E4AA-87D1-AE0D339707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2" name="Graphic 19">
              <a:hlinkClick r:id="rId4" action="ppaction://hlinksldjump"/>
              <a:extLst>
                <a:ext uri="{FF2B5EF4-FFF2-40B4-BE49-F238E27FC236}">
                  <a16:creationId xmlns:a16="http://schemas.microsoft.com/office/drawing/2014/main" id="{4B0BF4E0-1206-3B67-F55F-F0436A50B3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3" name="Graphic 21">
              <a:hlinkClick r:id="" action="ppaction://hlinkshowjump?jump=nextslide"/>
              <a:extLst>
                <a:ext uri="{FF2B5EF4-FFF2-40B4-BE49-F238E27FC236}">
                  <a16:creationId xmlns:a16="http://schemas.microsoft.com/office/drawing/2014/main" id="{F4D5C61C-766B-F05C-0B92-1BB6B217F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4" name="PptLabsAgenda_&amp;^@BeamShapeBackground_&amp;^@2020112014502751890">
              <a:extLst>
                <a:ext uri="{FF2B5EF4-FFF2-40B4-BE49-F238E27FC236}">
                  <a16:creationId xmlns:a16="http://schemas.microsoft.com/office/drawing/2014/main" id="{40CF7CF9-260A-96A9-7649-EE467EBF6585}"/>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6" name="PptLabsAgenda_&amp;^@BeamShapeText_&amp;^@Results and Conclusion_7">
              <a:extLst>
                <a:ext uri="{FF2B5EF4-FFF2-40B4-BE49-F238E27FC236}">
                  <a16:creationId xmlns:a16="http://schemas.microsoft.com/office/drawing/2014/main" id="{CDA42BEE-3B3D-CA7E-BF33-73EA5C9F3D17}"/>
                </a:ext>
              </a:extLst>
            </p:cNvPr>
            <p:cNvSpPr txBox="1"/>
            <p:nvPr/>
          </p:nvSpPr>
          <p:spPr>
            <a:xfrm>
              <a:off x="-35458" y="3370361"/>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89" name="PptLabsAgenda_&amp;^@BeamShapeText_&amp;^@Materials and Method_4">
              <a:extLst>
                <a:ext uri="{FF2B5EF4-FFF2-40B4-BE49-F238E27FC236}">
                  <a16:creationId xmlns:a16="http://schemas.microsoft.com/office/drawing/2014/main" id="{8A45A046-C4E5-5C39-C664-04A9E2549E3F}"/>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90" name="PptLabsAgenda_&amp;^@BeamShapeText_&amp;^@Introduction_3">
              <a:extLst>
                <a:ext uri="{FF2B5EF4-FFF2-40B4-BE49-F238E27FC236}">
                  <a16:creationId xmlns:a16="http://schemas.microsoft.com/office/drawing/2014/main" id="{46C781AC-82DB-F2CA-F93F-39EB4D804443}"/>
                </a:ext>
              </a:extLst>
            </p:cNvPr>
            <p:cNvSpPr txBox="1"/>
            <p:nvPr/>
          </p:nvSpPr>
          <p:spPr>
            <a:xfrm>
              <a:off x="-56751" y="2627181"/>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Introduction</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1" name="PptLabsAgenda_&amp;^@BeamShapeText_&amp;^@Outline_2">
              <a:extLst>
                <a:ext uri="{FF2B5EF4-FFF2-40B4-BE49-F238E27FC236}">
                  <a16:creationId xmlns:a16="http://schemas.microsoft.com/office/drawing/2014/main" id="{1C251AE1-24B3-AE73-B0C2-8ABF37937CDD}"/>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2" name="Oval 91">
              <a:hlinkClick r:id="" action="ppaction://hlinkshowjump?jump=previousslide"/>
              <a:extLst>
                <a:ext uri="{FF2B5EF4-FFF2-40B4-BE49-F238E27FC236}">
                  <a16:creationId xmlns:a16="http://schemas.microsoft.com/office/drawing/2014/main" id="{95E29F12-897A-33A2-7C36-CA2D159FBEE4}"/>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Oval 92">
              <a:hlinkClick r:id="" action="ppaction://hlinkshowjump?jump=nextslide"/>
              <a:extLst>
                <a:ext uri="{FF2B5EF4-FFF2-40B4-BE49-F238E27FC236}">
                  <a16:creationId xmlns:a16="http://schemas.microsoft.com/office/drawing/2014/main" id="{E8DA704F-DDD0-71EC-1C17-F114A2D16D02}"/>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a:extLst>
              <a:ext uri="{FF2B5EF4-FFF2-40B4-BE49-F238E27FC236}">
                <a16:creationId xmlns:a16="http://schemas.microsoft.com/office/drawing/2014/main" id="{E9699DD8-CD9D-A4C6-FC46-581937A0BAFF}"/>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315406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CC2F2-E60D-2207-DD24-3A8AD5064890}"/>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F12BF3D7-B829-D244-DCA7-A6C36B206A4A}"/>
              </a:ext>
            </a:extLst>
          </p:cNvPr>
          <p:cNvSpPr txBox="1">
            <a:spLocks noChangeArrowheads="1"/>
          </p:cNvSpPr>
          <p:nvPr/>
        </p:nvSpPr>
        <p:spPr bwMode="auto">
          <a:xfrm>
            <a:off x="2808534" y="1412874"/>
            <a:ext cx="9120114"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algn="just" latinLnBrk="0">
              <a:buNone/>
            </a:pPr>
            <a:r>
              <a:rPr lang="tr-TR" sz="2400" b="1" dirty="0" err="1"/>
              <a:t>Green</a:t>
            </a:r>
            <a:r>
              <a:rPr lang="tr-TR" sz="2400" b="1" dirty="0"/>
              <a:t> </a:t>
            </a:r>
            <a:r>
              <a:rPr lang="tr-TR" sz="2400" b="1" dirty="0" err="1"/>
              <a:t>Synthesis</a:t>
            </a:r>
            <a:endParaRPr lang="tr-TR" sz="2400" b="1" dirty="0"/>
          </a:p>
          <a:p>
            <a:pPr algn="just" latinLnBrk="0">
              <a:buNone/>
            </a:pPr>
            <a:r>
              <a:rPr lang="en-US" sz="2400" dirty="0"/>
              <a:t>Uses biological sources: Plants, bacteria, fungi, algae, etc.</a:t>
            </a:r>
            <a:endParaRPr lang="tr-TR" sz="2400" dirty="0"/>
          </a:p>
          <a:p>
            <a:pPr marL="457200" algn="just" latinLnBrk="0">
              <a:buNone/>
            </a:pPr>
            <a:r>
              <a:rPr lang="en-US" sz="2400" dirty="0"/>
              <a:t>Advantages:</a:t>
            </a:r>
            <a:endParaRPr lang="tr-TR" sz="2400" dirty="0"/>
          </a:p>
          <a:p>
            <a:pPr marL="457200" algn="just" latinLnBrk="0"/>
            <a:r>
              <a:rPr lang="en-US" sz="2400" dirty="0"/>
              <a:t>Environmentally friendly</a:t>
            </a:r>
            <a:endParaRPr lang="tr-TR" sz="2400" dirty="0"/>
          </a:p>
          <a:p>
            <a:pPr marL="457200" algn="just" latinLnBrk="0"/>
            <a:r>
              <a:rPr lang="en-US" sz="2400" dirty="0"/>
              <a:t>No toxic chemicals or stabilizers</a:t>
            </a:r>
            <a:endParaRPr lang="tr-TR" sz="2400" dirty="0"/>
          </a:p>
          <a:p>
            <a:pPr marL="457200" algn="just" latinLnBrk="0"/>
            <a:r>
              <a:rPr lang="en-US" sz="2400" dirty="0"/>
              <a:t>Biocompatible and easy to purify</a:t>
            </a:r>
            <a:endParaRPr lang="tr-TR" sz="2400" dirty="0"/>
          </a:p>
          <a:p>
            <a:pPr algn="just" latinLnBrk="0">
              <a:buNone/>
            </a:pPr>
            <a:endParaRPr lang="tr-TR" sz="2400" dirty="0"/>
          </a:p>
          <a:p>
            <a:pPr algn="just" latinLnBrk="0">
              <a:buNone/>
            </a:pPr>
            <a:r>
              <a:rPr lang="en-US" sz="2400" dirty="0"/>
              <a:t>Our research group has synthesized various metal nanoparticles using different plant extracts. These nanoparticles have been employed in a variety of disciplines, including catalysis, antimicrobial activity, and pigment removal, due to their unique morphology and property characteristics </a:t>
            </a:r>
          </a:p>
        </p:txBody>
      </p:sp>
      <p:sp>
        <p:nvSpPr>
          <p:cNvPr id="4" name="Title 3">
            <a:extLst>
              <a:ext uri="{FF2B5EF4-FFF2-40B4-BE49-F238E27FC236}">
                <a16:creationId xmlns:a16="http://schemas.microsoft.com/office/drawing/2014/main" id="{A801EA7B-8B67-D4F1-7B68-F20CE8F37808}"/>
              </a:ext>
            </a:extLst>
          </p:cNvPr>
          <p:cNvSpPr>
            <a:spLocks noGrp="1"/>
          </p:cNvSpPr>
          <p:nvPr>
            <p:ph type="title"/>
          </p:nvPr>
        </p:nvSpPr>
        <p:spPr>
          <a:xfrm>
            <a:off x="2356420" y="304800"/>
            <a:ext cx="9835579" cy="1143000"/>
          </a:xfrm>
        </p:spPr>
        <p:txBody>
          <a:bodyPr/>
          <a:lstStyle/>
          <a:p>
            <a:pPr algn="l"/>
            <a:r>
              <a:rPr lang="tr-TR" altLang="tr-TR" dirty="0" err="1"/>
              <a:t>Introduction</a:t>
            </a:r>
            <a:endParaRPr lang="en-US" dirty="0"/>
          </a:p>
        </p:txBody>
      </p:sp>
      <p:grpSp>
        <p:nvGrpSpPr>
          <p:cNvPr id="80" name="PptLabsAgenda_&amp;^@BeamShapeMainGroup_&amp;^@20241114145637405612">
            <a:extLst>
              <a:ext uri="{FF2B5EF4-FFF2-40B4-BE49-F238E27FC236}">
                <a16:creationId xmlns:a16="http://schemas.microsoft.com/office/drawing/2014/main" id="{67A35EF7-3CE7-200D-D70D-A79E7C62EA08}"/>
              </a:ext>
            </a:extLst>
          </p:cNvPr>
          <p:cNvGrpSpPr/>
          <p:nvPr/>
        </p:nvGrpSpPr>
        <p:grpSpPr>
          <a:xfrm>
            <a:off x="-56751" y="190500"/>
            <a:ext cx="2413172" cy="6667500"/>
            <a:chOff x="-56751" y="190500"/>
            <a:chExt cx="2413172" cy="6667500"/>
          </a:xfrm>
        </p:grpSpPr>
        <p:pic>
          <p:nvPicPr>
            <p:cNvPr id="81" name="Graphic 20">
              <a:hlinkClick r:id="" action="ppaction://hlinkshowjump?jump=previousslide"/>
              <a:extLst>
                <a:ext uri="{FF2B5EF4-FFF2-40B4-BE49-F238E27FC236}">
                  <a16:creationId xmlns:a16="http://schemas.microsoft.com/office/drawing/2014/main" id="{8387A51B-0D85-CDED-6975-D7AF41ACD4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2" name="Graphic 19">
              <a:hlinkClick r:id="rId4" action="ppaction://hlinksldjump"/>
              <a:extLst>
                <a:ext uri="{FF2B5EF4-FFF2-40B4-BE49-F238E27FC236}">
                  <a16:creationId xmlns:a16="http://schemas.microsoft.com/office/drawing/2014/main" id="{79E3DF0B-11B9-94AC-0053-F8632BC4F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3" name="Graphic 21">
              <a:hlinkClick r:id="" action="ppaction://hlinkshowjump?jump=nextslide"/>
              <a:extLst>
                <a:ext uri="{FF2B5EF4-FFF2-40B4-BE49-F238E27FC236}">
                  <a16:creationId xmlns:a16="http://schemas.microsoft.com/office/drawing/2014/main" id="{25D58D1D-FBE0-DF8C-DA4C-25918D01A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4" name="PptLabsAgenda_&amp;^@BeamShapeBackground_&amp;^@2020112014502751890">
              <a:extLst>
                <a:ext uri="{FF2B5EF4-FFF2-40B4-BE49-F238E27FC236}">
                  <a16:creationId xmlns:a16="http://schemas.microsoft.com/office/drawing/2014/main" id="{8F1751A5-B323-17D2-1019-AFAD812A27F5}"/>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6" name="PptLabsAgenda_&amp;^@BeamShapeText_&amp;^@Results and Conclusion_7">
              <a:extLst>
                <a:ext uri="{FF2B5EF4-FFF2-40B4-BE49-F238E27FC236}">
                  <a16:creationId xmlns:a16="http://schemas.microsoft.com/office/drawing/2014/main" id="{142A58B5-F903-C3A7-0DE1-7EF66117E495}"/>
                </a:ext>
              </a:extLst>
            </p:cNvPr>
            <p:cNvSpPr txBox="1"/>
            <p:nvPr/>
          </p:nvSpPr>
          <p:spPr>
            <a:xfrm>
              <a:off x="-35458" y="3370361"/>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89" name="PptLabsAgenda_&amp;^@BeamShapeText_&amp;^@Materials and Method_4">
              <a:extLst>
                <a:ext uri="{FF2B5EF4-FFF2-40B4-BE49-F238E27FC236}">
                  <a16:creationId xmlns:a16="http://schemas.microsoft.com/office/drawing/2014/main" id="{C52843B3-01FC-E560-7674-65A757EE0527}"/>
                </a:ext>
              </a:extLst>
            </p:cNvPr>
            <p:cNvSpPr txBox="1"/>
            <p:nvPr/>
          </p:nvSpPr>
          <p:spPr>
            <a:xfrm>
              <a:off x="-56751" y="3049498"/>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Materials and Method</a:t>
              </a:r>
              <a:endParaRPr lang="en-US" sz="1400" spc="0" dirty="0">
                <a:latin typeface="Arial Rounded MT Bold" panose="020B0604020202020204" charset="0"/>
              </a:endParaRPr>
            </a:p>
          </p:txBody>
        </p:sp>
        <p:sp>
          <p:nvSpPr>
            <p:cNvPr id="90" name="PptLabsAgenda_&amp;^@BeamShapeText_&amp;^@Introduction_3">
              <a:extLst>
                <a:ext uri="{FF2B5EF4-FFF2-40B4-BE49-F238E27FC236}">
                  <a16:creationId xmlns:a16="http://schemas.microsoft.com/office/drawing/2014/main" id="{BC8EA86B-4CF6-71C5-4C11-77636AE51991}"/>
                </a:ext>
              </a:extLst>
            </p:cNvPr>
            <p:cNvSpPr txBox="1"/>
            <p:nvPr/>
          </p:nvSpPr>
          <p:spPr>
            <a:xfrm>
              <a:off x="-56751" y="2627181"/>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Introduction</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1" name="PptLabsAgenda_&amp;^@BeamShapeText_&amp;^@Outline_2">
              <a:extLst>
                <a:ext uri="{FF2B5EF4-FFF2-40B4-BE49-F238E27FC236}">
                  <a16:creationId xmlns:a16="http://schemas.microsoft.com/office/drawing/2014/main" id="{8792088B-151E-F964-1ABC-02D2FA04B5C5}"/>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2" name="Oval 91">
              <a:hlinkClick r:id="" action="ppaction://hlinkshowjump?jump=previousslide"/>
              <a:extLst>
                <a:ext uri="{FF2B5EF4-FFF2-40B4-BE49-F238E27FC236}">
                  <a16:creationId xmlns:a16="http://schemas.microsoft.com/office/drawing/2014/main" id="{6A35B4CE-ADB3-08AA-E2B0-C5C1E268B054}"/>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3" name="Oval 92">
              <a:hlinkClick r:id="" action="ppaction://hlinkshowjump?jump=nextslide"/>
              <a:extLst>
                <a:ext uri="{FF2B5EF4-FFF2-40B4-BE49-F238E27FC236}">
                  <a16:creationId xmlns:a16="http://schemas.microsoft.com/office/drawing/2014/main" id="{D154A547-4F2F-CE49-4F91-BB63732447F5}"/>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Rectangle 17">
            <a:extLst>
              <a:ext uri="{FF2B5EF4-FFF2-40B4-BE49-F238E27FC236}">
                <a16:creationId xmlns:a16="http://schemas.microsoft.com/office/drawing/2014/main" id="{A81FD46A-0A4B-9B64-7E1A-B56AF44ADDCD}"/>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2349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2"/>
          <p:cNvSpPr txBox="1">
            <a:spLocks noChangeArrowheads="1"/>
          </p:cNvSpPr>
          <p:nvPr/>
        </p:nvSpPr>
        <p:spPr bwMode="auto">
          <a:xfrm>
            <a:off x="2711624" y="1975986"/>
            <a:ext cx="8801940"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r>
              <a:rPr lang="en-CA" sz="2400" b="1" dirty="0"/>
              <a:t>The synthesis of silver nanoparticles from Bitter Melon </a:t>
            </a:r>
            <a:r>
              <a:rPr lang="tr-TR" sz="2400" b="1" dirty="0"/>
              <a:t>(</a:t>
            </a:r>
            <a:r>
              <a:rPr lang="en-CA" sz="2400" b="1" i="1" dirty="0"/>
              <a:t>Momordica </a:t>
            </a:r>
            <a:r>
              <a:rPr lang="en-CA" sz="2400" b="1" i="1" dirty="0" err="1"/>
              <a:t>charantia</a:t>
            </a:r>
            <a:r>
              <a:rPr lang="en-CA" sz="2400" b="1" dirty="0"/>
              <a:t>)</a:t>
            </a:r>
            <a:r>
              <a:rPr lang="tr-TR" sz="2400" dirty="0"/>
              <a:t>:</a:t>
            </a:r>
          </a:p>
          <a:p>
            <a:pPr lvl="1">
              <a:buNone/>
            </a:pPr>
            <a:r>
              <a:rPr lang="en-CA" dirty="0"/>
              <a:t> Faculty of Health Sciences of Sakarya University of </a:t>
            </a:r>
            <a:r>
              <a:rPr lang="tr-TR" dirty="0"/>
              <a:t>  </a:t>
            </a:r>
            <a:r>
              <a:rPr lang="en-CA" dirty="0"/>
              <a:t>Applied Sciences, </a:t>
            </a:r>
            <a:endParaRPr lang="tr-TR" dirty="0"/>
          </a:p>
          <a:p>
            <a:r>
              <a:rPr lang="tr-TR" sz="2400" b="1" dirty="0"/>
              <a:t>C</a:t>
            </a:r>
            <a:r>
              <a:rPr lang="en-CA" sz="2400" b="1" dirty="0" err="1"/>
              <a:t>haracterization</a:t>
            </a:r>
            <a:r>
              <a:rPr lang="en-CA" sz="2400" b="1" dirty="0"/>
              <a:t> of the nanoparticles</a:t>
            </a:r>
            <a:r>
              <a:rPr lang="tr-TR" sz="2400" b="1" dirty="0"/>
              <a:t>:</a:t>
            </a:r>
          </a:p>
          <a:p>
            <a:pPr lvl="1">
              <a:buNone/>
            </a:pPr>
            <a:r>
              <a:rPr lang="tr-TR" dirty="0"/>
              <a:t>L</a:t>
            </a:r>
            <a:r>
              <a:rPr lang="en-CA" dirty="0" err="1"/>
              <a:t>aboratories</a:t>
            </a:r>
            <a:r>
              <a:rPr lang="en-CA" dirty="0"/>
              <a:t> of Atatürk University Erzurum Vocational School and DAYTAM.</a:t>
            </a:r>
            <a:endParaRPr lang="tr-TR" dirty="0"/>
          </a:p>
        </p:txBody>
      </p:sp>
      <p:sp>
        <p:nvSpPr>
          <p:cNvPr id="17" name="Title 3"/>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endParaRPr lang="en-US" dirty="0"/>
          </a:p>
        </p:txBody>
      </p:sp>
      <p:grpSp>
        <p:nvGrpSpPr>
          <p:cNvPr id="83" name="PptLabsAgenda_&amp;^@BeamShapeMainGroup_&amp;^@20241114145637405612"/>
          <p:cNvGrpSpPr/>
          <p:nvPr/>
        </p:nvGrpSpPr>
        <p:grpSpPr>
          <a:xfrm>
            <a:off x="-56751" y="190500"/>
            <a:ext cx="2413172" cy="6667500"/>
            <a:chOff x="-56751" y="190500"/>
            <a:chExt cx="2413172" cy="6667500"/>
          </a:xfrm>
        </p:grpSpPr>
        <p:pic>
          <p:nvPicPr>
            <p:cNvPr id="84" name="Graphic 20">
              <a:hlinkClick r:id="" action="ppaction://hlinkshowjump?jump=previous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5733500A-3778-4269-B3CC-D2BAAE614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465D99A5-49CC-4F98-8EAA-6E8654B59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p:cNvSpPr txBox="1"/>
            <p:nvPr/>
          </p:nvSpPr>
          <p:spPr>
            <a:xfrm>
              <a:off x="-56751" y="3464836"/>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B4992DA4-68D2-4D47-A3F7-164D36C631EE}"/>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C7B8048A-AB43-4871-98BB-54F006037E16}"/>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670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B9D7A-F94C-D40D-D143-5CD1058167B3}"/>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AD2C36AE-C25A-16B9-D266-01DFA79BD75E}"/>
              </a:ext>
            </a:extLst>
          </p:cNvPr>
          <p:cNvSpPr txBox="1">
            <a:spLocks noChangeArrowheads="1"/>
          </p:cNvSpPr>
          <p:nvPr/>
        </p:nvSpPr>
        <p:spPr bwMode="auto">
          <a:xfrm>
            <a:off x="2223431" y="1502708"/>
            <a:ext cx="9768407" cy="47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pPr lvl="1"/>
            <a:r>
              <a:rPr lang="en-CA" b="1" i="1" dirty="0"/>
              <a:t>Collection and Extraction of Bitter Melon</a:t>
            </a:r>
            <a:r>
              <a:rPr lang="en-CA" b="1" dirty="0"/>
              <a:t> </a:t>
            </a:r>
            <a:endParaRPr lang="tr-TR" b="1" dirty="0"/>
          </a:p>
          <a:p>
            <a:pPr marL="457200" lvl="1" indent="0">
              <a:buNone/>
            </a:pPr>
            <a:endParaRPr lang="tr-TR" sz="1800" dirty="0"/>
          </a:p>
          <a:p>
            <a:pPr marL="457200" lvl="1" indent="0">
              <a:buNone/>
            </a:pPr>
            <a:r>
              <a:rPr lang="en-US" b="1" dirty="0"/>
              <a:t>Harvest Time: </a:t>
            </a:r>
            <a:r>
              <a:rPr lang="en-US" dirty="0"/>
              <a:t>August–September 2024, Sakarya Province</a:t>
            </a:r>
            <a:endParaRPr lang="tr-TR" dirty="0"/>
          </a:p>
          <a:p>
            <a:pPr marL="457200" lvl="1" indent="0">
              <a:buNone/>
            </a:pPr>
            <a:r>
              <a:rPr lang="en-US" b="1" dirty="0"/>
              <a:t>Quantity Used: </a:t>
            </a:r>
            <a:r>
              <a:rPr lang="en-US" dirty="0"/>
              <a:t>500 g of fresh bitter melon fruits</a:t>
            </a:r>
            <a:endParaRPr lang="tr-TR" dirty="0"/>
          </a:p>
          <a:p>
            <a:pPr marL="457200" lvl="1" indent="0">
              <a:buNone/>
            </a:pPr>
            <a:r>
              <a:rPr lang="en-US" b="1" dirty="0"/>
              <a:t>Washing: </a:t>
            </a:r>
            <a:r>
              <a:rPr lang="en-US" dirty="0"/>
              <a:t>Cleaned with distilled water to remove surface impurities</a:t>
            </a:r>
            <a:endParaRPr lang="tr-TR" dirty="0"/>
          </a:p>
          <a:p>
            <a:pPr marL="457200" lvl="1" indent="0">
              <a:buNone/>
            </a:pPr>
            <a:r>
              <a:rPr lang="en-US" b="1" dirty="0"/>
              <a:t>Seed Removal: </a:t>
            </a:r>
            <a:r>
              <a:rPr lang="en-US" dirty="0"/>
              <a:t>Seeds were separated from the fruit</a:t>
            </a:r>
            <a:endParaRPr lang="tr-TR" dirty="0"/>
          </a:p>
          <a:p>
            <a:pPr marL="457200" lvl="1" indent="0">
              <a:buNone/>
            </a:pPr>
            <a:r>
              <a:rPr lang="en-US" b="1" dirty="0"/>
              <a:t>Pressing: </a:t>
            </a:r>
            <a:r>
              <a:rPr lang="en-US" dirty="0"/>
              <a:t>Aqueous layer from seeds extracted by pressing</a:t>
            </a:r>
            <a:endParaRPr lang="tr-TR" dirty="0"/>
          </a:p>
          <a:p>
            <a:pPr marL="457200" lvl="1" indent="0">
              <a:buNone/>
            </a:pPr>
            <a:r>
              <a:rPr lang="en-US" b="1" dirty="0"/>
              <a:t>Filtration: </a:t>
            </a:r>
            <a:r>
              <a:rPr lang="en-US" dirty="0"/>
              <a:t>Solid particles removed by filtration</a:t>
            </a:r>
            <a:endParaRPr lang="tr-TR" dirty="0"/>
          </a:p>
          <a:p>
            <a:pPr marL="457200" lvl="1" indent="0">
              <a:buNone/>
            </a:pPr>
            <a:r>
              <a:rPr lang="en-US" b="1" dirty="0"/>
              <a:t>Concentration: </a:t>
            </a:r>
            <a:r>
              <a:rPr lang="en-US" dirty="0"/>
              <a:t>50 mL of juice reduced to 10 mL using an evaporator</a:t>
            </a:r>
            <a:endParaRPr lang="tr-TR" dirty="0"/>
          </a:p>
          <a:p>
            <a:pPr marL="457200" lvl="1" indent="0">
              <a:buNone/>
            </a:pPr>
            <a:r>
              <a:rPr lang="en-US" b="1" dirty="0"/>
              <a:t>Storage: </a:t>
            </a:r>
            <a:r>
              <a:rPr lang="en-US" dirty="0"/>
              <a:t>Stored at +4 °C in a refrigerator until use</a:t>
            </a:r>
            <a:endParaRPr lang="tr-TR" dirty="0"/>
          </a:p>
          <a:p>
            <a:pPr lvl="1"/>
            <a:endParaRPr lang="tr-TR" b="1" dirty="0"/>
          </a:p>
        </p:txBody>
      </p:sp>
      <p:sp>
        <p:nvSpPr>
          <p:cNvPr id="17" name="Title 3">
            <a:extLst>
              <a:ext uri="{FF2B5EF4-FFF2-40B4-BE49-F238E27FC236}">
                <a16:creationId xmlns:a16="http://schemas.microsoft.com/office/drawing/2014/main" id="{9AFF60BF-9B04-ECDF-8DC2-FDD85220C4A9}"/>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r>
              <a:rPr lang="tr-TR" dirty="0"/>
              <a:t> </a:t>
            </a:r>
            <a:endParaRPr lang="en-US" dirty="0"/>
          </a:p>
        </p:txBody>
      </p:sp>
      <p:grpSp>
        <p:nvGrpSpPr>
          <p:cNvPr id="83" name="PptLabsAgenda_&amp;^@BeamShapeMainGroup_&amp;^@20241114145637405612">
            <a:extLst>
              <a:ext uri="{FF2B5EF4-FFF2-40B4-BE49-F238E27FC236}">
                <a16:creationId xmlns:a16="http://schemas.microsoft.com/office/drawing/2014/main" id="{AAA7E146-FD5A-8B0E-F3C1-801A8536B705}"/>
              </a:ext>
            </a:extLst>
          </p:cNvPr>
          <p:cNvGrpSpPr/>
          <p:nvPr/>
        </p:nvGrpSpPr>
        <p:grpSpPr>
          <a:xfrm>
            <a:off x="-56751" y="190500"/>
            <a:ext cx="2413172" cy="6667500"/>
            <a:chOff x="-56751" y="190500"/>
            <a:chExt cx="2413172" cy="6667500"/>
          </a:xfrm>
        </p:grpSpPr>
        <p:pic>
          <p:nvPicPr>
            <p:cNvPr id="84" name="Graphic 20">
              <a:hlinkClick r:id="" action="ppaction://hlinkshowjump?jump=previousslide"/>
              <a:extLst>
                <a:ext uri="{FF2B5EF4-FFF2-40B4-BE49-F238E27FC236}">
                  <a16:creationId xmlns:a16="http://schemas.microsoft.com/office/drawing/2014/main" id="{AFA7892A-4BAC-E39C-0DF9-6755063C3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B3A51C9E-E38E-C8A1-588B-CCF404A17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8338AF48-1D4C-97ED-A279-9C396F3743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A38F9DD9-533C-7141-C649-92EDF697ECEF}"/>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6A2B160A-E7AE-E057-8A78-06AB5CD96AE5}"/>
                </a:ext>
              </a:extLst>
            </p:cNvPr>
            <p:cNvSpPr txBox="1"/>
            <p:nvPr/>
          </p:nvSpPr>
          <p:spPr>
            <a:xfrm>
              <a:off x="-39560" y="3478613"/>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1E1B24ED-6184-32F4-6E02-86F42BCE9C9C}"/>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8DF31C31-417A-E659-9CF1-AE086427D92B}"/>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7E0C857E-2CA9-0BA5-9CF9-88C612A42B17}"/>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0510E2FF-2E97-851D-B883-583E368A78A2}"/>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B70D1754-E341-BB3C-7751-728E7E6C0D7C}"/>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0AB7C2FB-E7BB-4D14-3E9B-06EE925A68BA}"/>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8805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FEF9F-87A7-EA7A-C610-696D26C1DF15}"/>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09988AD1-DA04-C486-3926-1FCAA06CF437}"/>
              </a:ext>
            </a:extLst>
          </p:cNvPr>
          <p:cNvSpPr txBox="1">
            <a:spLocks noChangeArrowheads="1"/>
          </p:cNvSpPr>
          <p:nvPr/>
        </p:nvSpPr>
        <p:spPr bwMode="auto">
          <a:xfrm>
            <a:off x="2639616" y="1505123"/>
            <a:ext cx="9289032"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r>
              <a:rPr lang="en-US" sz="2400" b="1" dirty="0"/>
              <a:t>Green Synthesis of Silver Nanoparticles with Bitter Melon</a:t>
            </a:r>
          </a:p>
          <a:p>
            <a:pPr marL="457200" lvl="1" indent="0">
              <a:buNone/>
            </a:pPr>
            <a:endParaRPr lang="tr-TR" dirty="0"/>
          </a:p>
          <a:p>
            <a:pPr>
              <a:buNone/>
            </a:pPr>
            <a:r>
              <a:rPr lang="en-US" sz="2400" b="1" dirty="0"/>
              <a:t>⚗️ Synthesis Procedure</a:t>
            </a:r>
          </a:p>
          <a:p>
            <a:r>
              <a:rPr lang="en-US" sz="2400" b="1" dirty="0"/>
              <a:t>1.7 g </a:t>
            </a:r>
            <a:r>
              <a:rPr lang="en-US" sz="2400" b="1" dirty="0" err="1"/>
              <a:t>AgNO</a:t>
            </a:r>
            <a:r>
              <a:rPr lang="en-US" sz="2400" b="1" dirty="0"/>
              <a:t>₃</a:t>
            </a:r>
            <a:r>
              <a:rPr lang="en-US" sz="2400" dirty="0"/>
              <a:t> dissolved in </a:t>
            </a:r>
            <a:r>
              <a:rPr lang="en-US" sz="2400" b="1" dirty="0"/>
              <a:t>100 mL distilled water</a:t>
            </a:r>
            <a:r>
              <a:rPr lang="en-US" sz="2400" dirty="0"/>
              <a:t> (two-neck flask)</a:t>
            </a:r>
          </a:p>
          <a:p>
            <a:r>
              <a:rPr lang="en-US" sz="2400" b="1" dirty="0"/>
              <a:t>5 mL of Bitter Melon extract</a:t>
            </a:r>
            <a:r>
              <a:rPr lang="en-US" sz="2400" dirty="0"/>
              <a:t> added</a:t>
            </a:r>
          </a:p>
          <a:p>
            <a:r>
              <a:rPr lang="en-US" sz="2400" dirty="0"/>
              <a:t>Mixture refluxed at </a:t>
            </a:r>
            <a:r>
              <a:rPr lang="en-US" sz="2400" b="1" dirty="0"/>
              <a:t>85 °C for 2 hours</a:t>
            </a:r>
            <a:r>
              <a:rPr lang="en-US" sz="2400" dirty="0"/>
              <a:t> using a magnetic stirrer with a condenser</a:t>
            </a:r>
          </a:p>
          <a:p>
            <a:r>
              <a:rPr lang="en-US" sz="2400" dirty="0"/>
              <a:t>After cooling to room temperature, the solution was further stirred</a:t>
            </a:r>
          </a:p>
          <a:p>
            <a:pPr lvl="1"/>
            <a:endParaRPr lang="tr-TR" b="1" dirty="0"/>
          </a:p>
        </p:txBody>
      </p:sp>
      <p:sp>
        <p:nvSpPr>
          <p:cNvPr id="17" name="Title 3">
            <a:extLst>
              <a:ext uri="{FF2B5EF4-FFF2-40B4-BE49-F238E27FC236}">
                <a16:creationId xmlns:a16="http://schemas.microsoft.com/office/drawing/2014/main" id="{44B06CE8-D25B-C06F-4340-E0B7C0C9414A}"/>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r>
              <a:rPr lang="tr-TR" dirty="0"/>
              <a:t> </a:t>
            </a:r>
            <a:endParaRPr lang="en-US" dirty="0"/>
          </a:p>
        </p:txBody>
      </p:sp>
      <p:grpSp>
        <p:nvGrpSpPr>
          <p:cNvPr id="83" name="PptLabsAgenda_&amp;^@BeamShapeMainGroup_&amp;^@20241114145637405612">
            <a:extLst>
              <a:ext uri="{FF2B5EF4-FFF2-40B4-BE49-F238E27FC236}">
                <a16:creationId xmlns:a16="http://schemas.microsoft.com/office/drawing/2014/main" id="{31A95C44-F7C6-4251-F8B5-D3A48D6C285C}"/>
              </a:ext>
            </a:extLst>
          </p:cNvPr>
          <p:cNvGrpSpPr/>
          <p:nvPr/>
        </p:nvGrpSpPr>
        <p:grpSpPr>
          <a:xfrm>
            <a:off x="-56751" y="190500"/>
            <a:ext cx="2413172" cy="6667500"/>
            <a:chOff x="-56751" y="190500"/>
            <a:chExt cx="2413172" cy="6667500"/>
          </a:xfrm>
        </p:grpSpPr>
        <p:pic>
          <p:nvPicPr>
            <p:cNvPr id="84" name="Graphic 20">
              <a:hlinkClick r:id="" action="ppaction://hlinkshowjump?jump=previousslide"/>
              <a:extLst>
                <a:ext uri="{FF2B5EF4-FFF2-40B4-BE49-F238E27FC236}">
                  <a16:creationId xmlns:a16="http://schemas.microsoft.com/office/drawing/2014/main" id="{4F475AB9-0513-96EB-2C3D-935419179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551BAFBB-0000-A039-8245-CB579014FB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8D32F68A-7FB8-A09F-60D5-4AF87E9AA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E9D60971-B0FD-D1A4-AABD-CEE5AFCE4346}"/>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E78BD340-C0A8-4161-E1A4-01D4D5B25645}"/>
                </a:ext>
              </a:extLst>
            </p:cNvPr>
            <p:cNvSpPr txBox="1"/>
            <p:nvPr/>
          </p:nvSpPr>
          <p:spPr>
            <a:xfrm>
              <a:off x="-56073" y="3507958"/>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DBF9D18B-3103-6A44-F97B-7B460921BF19}"/>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CE997FF3-5428-E416-C351-8AF3171DD9D0}"/>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EF71EBF0-E513-D231-7C7F-EAFBC14C6C6B}"/>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3F92AD39-4704-2556-3269-F8726A39BB3A}"/>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ACDA7856-3774-1AF7-C70A-40F4A3E8F4F2}"/>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D4793BAF-05B5-1F31-FE48-2E2A07B1D698}"/>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348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58E5A-2392-AE37-23A6-14C7E1ABB45D}"/>
            </a:ext>
          </a:extLst>
        </p:cNvPr>
        <p:cNvGrpSpPr/>
        <p:nvPr/>
      </p:nvGrpSpPr>
      <p:grpSpPr>
        <a:xfrm>
          <a:off x="0" y="0"/>
          <a:ext cx="0" cy="0"/>
          <a:chOff x="0" y="0"/>
          <a:chExt cx="0" cy="0"/>
        </a:xfrm>
      </p:grpSpPr>
      <p:sp>
        <p:nvSpPr>
          <p:cNvPr id="16" name="Metin kutusu 2">
            <a:extLst>
              <a:ext uri="{FF2B5EF4-FFF2-40B4-BE49-F238E27FC236}">
                <a16:creationId xmlns:a16="http://schemas.microsoft.com/office/drawing/2014/main" id="{6B0BB400-6CED-7B5F-9AF9-8CCC4F3DCA1F}"/>
              </a:ext>
            </a:extLst>
          </p:cNvPr>
          <p:cNvSpPr txBox="1">
            <a:spLocks noChangeArrowheads="1"/>
          </p:cNvSpPr>
          <p:nvPr/>
        </p:nvSpPr>
        <p:spPr bwMode="auto">
          <a:xfrm>
            <a:off x="2783632" y="1689788"/>
            <a:ext cx="9543463"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800">
                <a:solidFill>
                  <a:srgbClr val="6C6A76"/>
                </a:solidFill>
                <a:latin typeface="Maiandra GD" pitchFamily="34" charset="0"/>
              </a:defRPr>
            </a:lvl1pPr>
            <a:lvl2pPr marL="742950" indent="-285750" latinLnBrk="1">
              <a:spcBef>
                <a:spcPct val="20000"/>
              </a:spcBef>
              <a:buChar char="•"/>
              <a:defRPr kumimoji="1" sz="2400">
                <a:solidFill>
                  <a:srgbClr val="6C6A76"/>
                </a:solidFill>
                <a:latin typeface="Maiandra GD" pitchFamily="34" charset="0"/>
              </a:defRPr>
            </a:lvl2pPr>
            <a:lvl3pPr marL="1143000" indent="-228600" latinLnBrk="1">
              <a:spcBef>
                <a:spcPct val="20000"/>
              </a:spcBef>
              <a:buChar char="•"/>
              <a:defRPr kumimoji="1" sz="2200">
                <a:solidFill>
                  <a:srgbClr val="6C6A76"/>
                </a:solidFill>
                <a:latin typeface="Maiandra GD" pitchFamily="34" charset="0"/>
              </a:defRPr>
            </a:lvl3pPr>
            <a:lvl4pPr marL="1600200" indent="-228600" latinLnBrk="1">
              <a:spcBef>
                <a:spcPct val="20000"/>
              </a:spcBef>
              <a:buChar char="•"/>
              <a:defRPr kumimoji="1" sz="2000">
                <a:solidFill>
                  <a:srgbClr val="6C6A76"/>
                </a:solidFill>
                <a:latin typeface="Maiandra GD" pitchFamily="34" charset="0"/>
              </a:defRPr>
            </a:lvl4pPr>
            <a:lvl5pPr marL="2057400" indent="-228600" latinLnBrk="1">
              <a:spcBef>
                <a:spcPct val="20000"/>
              </a:spcBef>
              <a:buChar char="•"/>
              <a:defRPr kumimoji="1">
                <a:solidFill>
                  <a:srgbClr val="6C6A76"/>
                </a:solidFill>
                <a:latin typeface="Maiandra GD"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itchFamily="34" charset="0"/>
              </a:defRPr>
            </a:lvl9pPr>
          </a:lstStyle>
          <a:p>
            <a:r>
              <a:rPr lang="en-US" sz="2400" b="1" dirty="0"/>
              <a:t>Green Synthesis of Silver Nanoparticles with Bitter Melon</a:t>
            </a:r>
          </a:p>
          <a:p>
            <a:pPr marL="457200" lvl="1" indent="0">
              <a:buNone/>
            </a:pPr>
            <a:endParaRPr lang="tr-TR" dirty="0"/>
          </a:p>
          <a:p>
            <a:pPr>
              <a:buNone/>
            </a:pPr>
            <a:r>
              <a:rPr lang="en-US" sz="2400" b="1" dirty="0"/>
              <a:t>🧼 Purification</a:t>
            </a:r>
          </a:p>
          <a:p>
            <a:r>
              <a:rPr lang="en-US" sz="2400" dirty="0"/>
              <a:t>Washed with </a:t>
            </a:r>
            <a:r>
              <a:rPr lang="en-US" sz="2400" b="1" dirty="0"/>
              <a:t>distilled water and ethanol</a:t>
            </a:r>
            <a:endParaRPr lang="en-US" sz="2400" dirty="0"/>
          </a:p>
          <a:p>
            <a:r>
              <a:rPr lang="en-US" sz="2400" b="1" dirty="0"/>
              <a:t>Centrifugation:</a:t>
            </a:r>
            <a:r>
              <a:rPr lang="en-US" sz="2400" dirty="0"/>
              <a:t> 6,000 rpm for 5 minutes each</a:t>
            </a:r>
          </a:p>
          <a:p>
            <a:r>
              <a:rPr lang="en-US" sz="2400" b="1" dirty="0"/>
              <a:t>Drying:</a:t>
            </a:r>
            <a:r>
              <a:rPr lang="en-US" sz="2400" dirty="0"/>
              <a:t> Overnight at </a:t>
            </a:r>
            <a:r>
              <a:rPr lang="en-US" sz="2400" b="1" dirty="0"/>
              <a:t>60 °C</a:t>
            </a:r>
            <a:endParaRPr lang="en-US" sz="2400" dirty="0"/>
          </a:p>
          <a:p>
            <a:r>
              <a:rPr lang="en-US" sz="2400" b="1" dirty="0"/>
              <a:t>Storage:</a:t>
            </a:r>
            <a:r>
              <a:rPr lang="en-US" sz="2400" dirty="0"/>
              <a:t> At room temperature</a:t>
            </a:r>
          </a:p>
          <a:p>
            <a:pPr lvl="1"/>
            <a:endParaRPr lang="tr-TR" b="1" dirty="0"/>
          </a:p>
        </p:txBody>
      </p:sp>
      <p:sp>
        <p:nvSpPr>
          <p:cNvPr id="17" name="Title 3">
            <a:extLst>
              <a:ext uri="{FF2B5EF4-FFF2-40B4-BE49-F238E27FC236}">
                <a16:creationId xmlns:a16="http://schemas.microsoft.com/office/drawing/2014/main" id="{7C8DDE75-95D6-81CE-9290-0318BBBAC2F5}"/>
              </a:ext>
            </a:extLst>
          </p:cNvPr>
          <p:cNvSpPr>
            <a:spLocks noGrp="1"/>
          </p:cNvSpPr>
          <p:nvPr>
            <p:ph type="title"/>
          </p:nvPr>
        </p:nvSpPr>
        <p:spPr/>
        <p:txBody>
          <a:bodyPr/>
          <a:lstStyle/>
          <a:p>
            <a:r>
              <a:rPr lang="tr-TR" dirty="0" err="1"/>
              <a:t>Materials</a:t>
            </a:r>
            <a:r>
              <a:rPr lang="tr-TR" dirty="0"/>
              <a:t> </a:t>
            </a:r>
            <a:r>
              <a:rPr lang="tr-TR" dirty="0" err="1"/>
              <a:t>or</a:t>
            </a:r>
            <a:r>
              <a:rPr lang="tr-TR" dirty="0"/>
              <a:t> </a:t>
            </a:r>
            <a:r>
              <a:rPr lang="tr-TR" dirty="0" err="1"/>
              <a:t>Method</a:t>
            </a:r>
            <a:r>
              <a:rPr lang="tr-TR" dirty="0"/>
              <a:t> </a:t>
            </a:r>
            <a:endParaRPr lang="en-US" dirty="0"/>
          </a:p>
        </p:txBody>
      </p:sp>
      <p:grpSp>
        <p:nvGrpSpPr>
          <p:cNvPr id="83" name="PptLabsAgenda_&amp;^@BeamShapeMainGroup_&amp;^@20241114145637405612">
            <a:extLst>
              <a:ext uri="{FF2B5EF4-FFF2-40B4-BE49-F238E27FC236}">
                <a16:creationId xmlns:a16="http://schemas.microsoft.com/office/drawing/2014/main" id="{48170035-3759-F0F7-B464-A52700FD3E58}"/>
              </a:ext>
            </a:extLst>
          </p:cNvPr>
          <p:cNvGrpSpPr/>
          <p:nvPr/>
        </p:nvGrpSpPr>
        <p:grpSpPr>
          <a:xfrm>
            <a:off x="-56751" y="190500"/>
            <a:ext cx="2413172" cy="6667500"/>
            <a:chOff x="-56751" y="190500"/>
            <a:chExt cx="2413172" cy="6667500"/>
          </a:xfrm>
        </p:grpSpPr>
        <p:pic>
          <p:nvPicPr>
            <p:cNvPr id="84" name="Graphic 20">
              <a:hlinkClick r:id="" action="ppaction://hlinkshowjump?jump=previousslide"/>
              <a:extLst>
                <a:ext uri="{FF2B5EF4-FFF2-40B4-BE49-F238E27FC236}">
                  <a16:creationId xmlns:a16="http://schemas.microsoft.com/office/drawing/2014/main" id="{9DF884AC-C48A-C229-8FF3-BFAB11765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060" y="5978113"/>
              <a:ext cx="360000" cy="350000"/>
            </a:xfrm>
            <a:prstGeom prst="rect">
              <a:avLst/>
            </a:prstGeom>
          </p:spPr>
        </p:pic>
        <p:pic>
          <p:nvPicPr>
            <p:cNvPr id="85" name="Graphic 19">
              <a:hlinkClick r:id="rId4" action="ppaction://hlinksldjump"/>
              <a:extLst>
                <a:ext uri="{FF2B5EF4-FFF2-40B4-BE49-F238E27FC236}">
                  <a16:creationId xmlns:a16="http://schemas.microsoft.com/office/drawing/2014/main" id="{045A71F2-DA52-C94C-8CF4-6111AAF40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72" y="5971011"/>
              <a:ext cx="360000" cy="350000"/>
            </a:xfrm>
            <a:prstGeom prst="rect">
              <a:avLst/>
            </a:prstGeom>
          </p:spPr>
        </p:pic>
        <p:pic>
          <p:nvPicPr>
            <p:cNvPr id="86" name="Graphic 21">
              <a:hlinkClick r:id="" action="ppaction://hlinkshowjump?jump=nextslide"/>
              <a:extLst>
                <a:ext uri="{FF2B5EF4-FFF2-40B4-BE49-F238E27FC236}">
                  <a16:creationId xmlns:a16="http://schemas.microsoft.com/office/drawing/2014/main" id="{A9AAF85A-F9B8-7733-35F4-ED691D771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7" name="PptLabsAgenda_&amp;^@BeamShapeBackground_&amp;^@2020112014502751890">
              <a:extLst>
                <a:ext uri="{FF2B5EF4-FFF2-40B4-BE49-F238E27FC236}">
                  <a16:creationId xmlns:a16="http://schemas.microsoft.com/office/drawing/2014/main" id="{2ED0ECF4-D1FA-E796-24B9-8940988CD7CC}"/>
                </a:ext>
              </a:extLst>
            </p:cNvPr>
            <p:cNvSpPr/>
            <p:nvPr/>
          </p:nvSpPr>
          <p:spPr bwMode="auto">
            <a:xfrm>
              <a:off x="0" y="190500"/>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1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9" name="PptLabsAgenda_&amp;^@BeamShapeText_&amp;^@Results and Conclusion_7">
              <a:extLst>
                <a:ext uri="{FF2B5EF4-FFF2-40B4-BE49-F238E27FC236}">
                  <a16:creationId xmlns:a16="http://schemas.microsoft.com/office/drawing/2014/main" id="{C7D96285-5EF3-E18E-04FA-8388B6D14FBB}"/>
                </a:ext>
              </a:extLst>
            </p:cNvPr>
            <p:cNvSpPr txBox="1"/>
            <p:nvPr/>
          </p:nvSpPr>
          <p:spPr>
            <a:xfrm>
              <a:off x="-35458" y="3449970"/>
              <a:ext cx="2227533" cy="307777"/>
            </a:xfrm>
            <a:prstGeom prst="rect">
              <a:avLst/>
            </a:prstGeom>
            <a:noFill/>
          </p:spPr>
          <p:txBody>
            <a:bodyPr vert="horz" wrap="none" rtlCol="0">
              <a:spAutoFit/>
            </a:bodyPr>
            <a:lstStyle/>
            <a:p>
              <a:pPr lvl="0"/>
              <a:r>
                <a:rPr lang="en-US" sz="1400" dirty="0">
                  <a:solidFill>
                    <a:prstClr val="black"/>
                  </a:solidFill>
                  <a:latin typeface="Arial Rounded MT Bold" panose="020B0604020202020204" charset="0"/>
                </a:rPr>
                <a:t>Results and Conclusion</a:t>
              </a:r>
            </a:p>
          </p:txBody>
        </p:sp>
        <p:sp>
          <p:nvSpPr>
            <p:cNvPr id="92" name="PptLabsAgenda_&amp;^@BeamShapeText_&amp;^@Materials and Method_4">
              <a:extLst>
                <a:ext uri="{FF2B5EF4-FFF2-40B4-BE49-F238E27FC236}">
                  <a16:creationId xmlns:a16="http://schemas.microsoft.com/office/drawing/2014/main" id="{4EFE2EAE-FBF0-0C9A-EDF0-67FC0FDDC3D4}"/>
                </a:ext>
              </a:extLst>
            </p:cNvPr>
            <p:cNvSpPr txBox="1"/>
            <p:nvPr/>
          </p:nvSpPr>
          <p:spPr>
            <a:xfrm>
              <a:off x="-56751" y="3049498"/>
              <a:ext cx="2340000" cy="374013"/>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lvl="0" algn="l">
                <a:lnSpc>
                  <a:spcPct val="150000"/>
                </a:lnSpc>
                <a:spcAft>
                  <a:spcPts val="1200"/>
                </a:spcAft>
              </a:pPr>
              <a:r>
                <a:rPr lang="en-US" sz="1400" b="1" spc="0">
                  <a:solidFill>
                    <a:prstClr val="white"/>
                  </a:solidFill>
                  <a:uFill>
                    <a:solidFill>
                      <a:prstClr val="white"/>
                    </a:solidFill>
                  </a:uFill>
                  <a:latin typeface="Arial Rounded MT Bold" panose="020B0604020202020204" charset="0"/>
                  <a:ea typeface="굴림" panose="020B0600000101010101" pitchFamily="34" charset="-127"/>
                  <a:cs typeface="Open Sans"/>
                </a:rPr>
                <a:t>Materials and Method</a:t>
              </a:r>
              <a:endParaRPr lang="en-US" sz="1400" b="1" spc="0" dirty="0">
                <a:solidFill>
                  <a:prstClr val="white"/>
                </a:solidFill>
                <a:uFill>
                  <a:solidFill>
                    <a:prstClr val="white"/>
                  </a:solidFill>
                </a:uFill>
                <a:latin typeface="Arial Rounded MT Bold" panose="020B0604020202020204" charset="0"/>
                <a:ea typeface="굴림" panose="020B0600000101010101" pitchFamily="34" charset="-127"/>
                <a:cs typeface="Open Sans"/>
              </a:endParaRPr>
            </a:p>
          </p:txBody>
        </p:sp>
        <p:sp>
          <p:nvSpPr>
            <p:cNvPr id="93" name="PptLabsAgenda_&amp;^@BeamShapeText_&amp;^@Introduction_3">
              <a:extLst>
                <a:ext uri="{FF2B5EF4-FFF2-40B4-BE49-F238E27FC236}">
                  <a16:creationId xmlns:a16="http://schemas.microsoft.com/office/drawing/2014/main" id="{5DE03989-883D-9F84-279A-4701B8F146A2}"/>
                </a:ext>
              </a:extLst>
            </p:cNvPr>
            <p:cNvSpPr txBox="1"/>
            <p:nvPr/>
          </p:nvSpPr>
          <p:spPr>
            <a:xfrm>
              <a:off x="-56751" y="2627181"/>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Introduction</a:t>
              </a:r>
              <a:endParaRPr lang="en-US" sz="1400" spc="0" dirty="0">
                <a:latin typeface="Arial Rounded MT Bold" panose="020B0604020202020204" charset="0"/>
              </a:endParaRPr>
            </a:p>
          </p:txBody>
        </p:sp>
        <p:sp>
          <p:nvSpPr>
            <p:cNvPr id="94" name="PptLabsAgenda_&amp;^@BeamShapeText_&amp;^@Outline_2">
              <a:extLst>
                <a:ext uri="{FF2B5EF4-FFF2-40B4-BE49-F238E27FC236}">
                  <a16:creationId xmlns:a16="http://schemas.microsoft.com/office/drawing/2014/main" id="{8320396A-DED1-CFE4-9D5F-730D2414909F}"/>
                </a:ext>
              </a:extLst>
            </p:cNvPr>
            <p:cNvSpPr txBox="1"/>
            <p:nvPr/>
          </p:nvSpPr>
          <p:spPr>
            <a:xfrm>
              <a:off x="-56751" y="2204864"/>
              <a:ext cx="2340000" cy="307777"/>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400" spc="0">
                  <a:latin typeface="Arial Rounded MT Bold" panose="020B0604020202020204" charset="0"/>
                </a:rPr>
                <a:t>Outline</a:t>
              </a:r>
              <a:endParaRPr lang="en-US" sz="1400" spc="0" dirty="0">
                <a:latin typeface="Arial Rounded MT Bold" panose="020B0604020202020204" charset="0"/>
              </a:endParaRPr>
            </a:p>
          </p:txBody>
        </p:sp>
        <p:sp>
          <p:nvSpPr>
            <p:cNvPr id="95" name="Oval 94">
              <a:hlinkClick r:id="" action="ppaction://hlinkshowjump?jump=previousslide"/>
              <a:extLst>
                <a:ext uri="{FF2B5EF4-FFF2-40B4-BE49-F238E27FC236}">
                  <a16:creationId xmlns:a16="http://schemas.microsoft.com/office/drawing/2014/main" id="{9EC813DF-EF41-4B93-C917-30F599A5E3AF}"/>
                </a:ext>
              </a:extLst>
            </p:cNvPr>
            <p:cNvSpPr/>
            <p:nvPr/>
          </p:nvSpPr>
          <p:spPr>
            <a:xfrm>
              <a:off x="216961" y="5910696"/>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Oval 95">
              <a:hlinkClick r:id="" action="ppaction://hlinkshowjump?jump=nextslide"/>
              <a:extLst>
                <a:ext uri="{FF2B5EF4-FFF2-40B4-BE49-F238E27FC236}">
                  <a16:creationId xmlns:a16="http://schemas.microsoft.com/office/drawing/2014/main" id="{5F056A41-EC68-A835-86D4-0D3B1B6A1139}"/>
                </a:ext>
              </a:extLst>
            </p:cNvPr>
            <p:cNvSpPr/>
            <p:nvPr/>
          </p:nvSpPr>
          <p:spPr>
            <a:xfrm>
              <a:off x="1515962" y="5910694"/>
              <a:ext cx="484079" cy="470632"/>
            </a:xfrm>
            <a:prstGeom prst="ellipse">
              <a:avLst/>
            </a:prstGeom>
            <a:noFill/>
            <a:ln>
              <a:solidFill>
                <a:schemeClr val="bg1">
                  <a:lumMod val="75000"/>
                </a:schemeClr>
              </a:solidFill>
            </a:ln>
            <a:effectLst>
              <a:glow rad="63500">
                <a:schemeClr val="accent4"/>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D7A70F74-0FBE-E4EA-3478-C17CB952CCAC}"/>
              </a:ext>
            </a:extLst>
          </p:cNvPr>
          <p:cNvSpPr/>
          <p:nvPr/>
        </p:nvSpPr>
        <p:spPr>
          <a:xfrm>
            <a:off x="-56751" y="1280396"/>
            <a:ext cx="2448630" cy="584775"/>
          </a:xfrm>
          <a:prstGeom prst="rect">
            <a:avLst/>
          </a:prstGeom>
          <a:noFill/>
        </p:spPr>
        <p:txBody>
          <a:bodyPr wrap="square" lIns="91440" tIns="45720" rIns="91440" bIns="45720">
            <a:spAutoFit/>
          </a:bodyPr>
          <a:lstStyle/>
          <a:p>
            <a:pPr algn="ctr"/>
            <a:r>
              <a:rPr lang="tr-TR" sz="3200" b="1" cap="none" spc="50" dirty="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077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genda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Open Sans"/>
        <a:cs typeface="Open Sans"/>
      </a:majorFont>
      <a:minorFont>
        <a:latin typeface="Open Sans"/>
        <a:ea typeface="Open Sans"/>
        <a:cs typeface="Open Sans"/>
      </a:minorFont>
    </a:fontScheme>
    <a:fmtScheme name="Grunge Doku">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defRPr>
        </a:defPPr>
      </a:lstStyle>
    </a:lnDef>
  </a:objectDefaults>
  <a:extraClrSchemeLst>
    <a:extraClrScheme>
      <a:clrScheme name="B17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7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7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7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7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7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7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knikMYO" id="{CAD1E100-5877-4C7D-AA52-290AB627BAB2}" vid="{826F87F1-8A96-4DDB-B6E1-026D480FBD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5908</TotalTime>
  <Words>6375</Words>
  <Application>Microsoft Office PowerPoint</Application>
  <PresentationFormat>Geniş ekran</PresentationFormat>
  <Paragraphs>463</Paragraphs>
  <Slides>21</Slides>
  <Notes>20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21</vt:i4>
      </vt:variant>
    </vt:vector>
  </HeadingPairs>
  <TitlesOfParts>
    <vt:vector size="35" baseType="lpstr">
      <vt:lpstr>Gabriola</vt:lpstr>
      <vt:lpstr>Open Sans</vt:lpstr>
      <vt:lpstr>Arial Rounded MT Bold</vt:lpstr>
      <vt:lpstr>Andalus</vt:lpstr>
      <vt:lpstr>Matura MT Script Capitals</vt:lpstr>
      <vt:lpstr>Algerian</vt:lpstr>
      <vt:lpstr>Maiandra GD</vt:lpstr>
      <vt:lpstr>Wingdings</vt:lpstr>
      <vt:lpstr>Malgun Gothic</vt:lpstr>
      <vt:lpstr>Arial</vt:lpstr>
      <vt:lpstr>Constantia</vt:lpstr>
      <vt:lpstr>Times New Roman</vt:lpstr>
      <vt:lpstr>Calibri</vt:lpstr>
      <vt:lpstr>Agenda Template</vt:lpstr>
      <vt:lpstr>Green Synthesis and Characterization of Silver Nanoparticles Using Bitter Melon (Momordica Charantia) Extract</vt:lpstr>
      <vt:lpstr>Presentation Plan</vt:lpstr>
      <vt:lpstr>Introduction</vt:lpstr>
      <vt:lpstr>Introduction</vt:lpstr>
      <vt:lpstr>Introduction</vt:lpstr>
      <vt:lpstr>Materials or Method</vt:lpstr>
      <vt:lpstr>Materials or Method </vt:lpstr>
      <vt:lpstr>Materials or Method </vt:lpstr>
      <vt:lpstr>Materials or Method </vt:lpstr>
      <vt:lpstr>Materials or Method </vt:lpstr>
      <vt:lpstr>Materials or Method</vt:lpstr>
      <vt:lpstr>Materials or Method</vt:lpstr>
      <vt:lpstr>Materials or Method</vt:lpstr>
      <vt:lpstr>Materials or Method</vt:lpstr>
      <vt:lpstr>Materials or Method</vt:lpstr>
      <vt:lpstr>Results and Discussion</vt:lpstr>
      <vt:lpstr>Results and Discussion</vt:lpstr>
      <vt:lpstr>Results and Discussion</vt:lpstr>
      <vt:lpstr>Results and Discussion</vt:lpstr>
      <vt:lpstr>Overview</vt:lpstr>
      <vt:lpstr>Thank you for listening </vt:lpstr>
    </vt:vector>
  </TitlesOfParts>
  <Company>정윤주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Kaan YEŞİLYURT</dc:creator>
  <cp:lastModifiedBy>Oznur Seyda</cp:lastModifiedBy>
  <cp:revision>484</cp:revision>
  <dcterms:created xsi:type="dcterms:W3CDTF">2001-07-18T23:57:34Z</dcterms:created>
  <dcterms:modified xsi:type="dcterms:W3CDTF">2025-04-25T05:52:06Z</dcterms:modified>
</cp:coreProperties>
</file>